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 id="2147483665" r:id="rId18"/>
    <p:sldMasterId id="2147483666" r:id="rId19"/>
    <p:sldMasterId id="2147483667" r:id="rId20"/>
    <p:sldMasterId id="2147483668" r:id="rId21"/>
    <p:sldMasterId id="2147483669" r:id="rId22"/>
    <p:sldMasterId id="2147483670" r:id="rId23"/>
    <p:sldMasterId id="2147483671" r:id="rId24"/>
    <p:sldMasterId id="2147483672" r:id="rId25"/>
    <p:sldMasterId id="2147483673" r:id="rId26"/>
    <p:sldMasterId id="2147483674" r:id="rId27"/>
    <p:sldMasterId id="2147483675" r:id="rId28"/>
    <p:sldMasterId id="2147483676" r:id="rId29"/>
    <p:sldMasterId id="2147483677" r:id="rId30"/>
    <p:sldMasterId id="2147483678" r:id="rId31"/>
    <p:sldMasterId id="2147483679" r:id="rId32"/>
    <p:sldMasterId id="2147483680" r:id="rId33"/>
    <p:sldMasterId id="2147483681" r:id="rId34"/>
  </p:sldMasterIdLst>
  <p:notesMasterIdLst>
    <p:notesMasterId r:id="rId463"/>
  </p:notesMasterIdLst>
  <p:sldIdLst>
    <p:sldId id="256" r:id="rId35"/>
    <p:sldId id="257" r:id="rId36"/>
    <p:sldId id="260" r:id="rId37"/>
    <p:sldId id="267" r:id="rId38"/>
    <p:sldId id="268" r:id="rId39"/>
    <p:sldId id="285" r:id="rId40"/>
    <p:sldId id="269" r:id="rId41"/>
    <p:sldId id="270" r:id="rId42"/>
    <p:sldId id="273" r:id="rId43"/>
    <p:sldId id="272" r:id="rId44"/>
    <p:sldId id="274" r:id="rId45"/>
    <p:sldId id="275" r:id="rId46"/>
    <p:sldId id="276" r:id="rId47"/>
    <p:sldId id="277" r:id="rId48"/>
    <p:sldId id="289" r:id="rId49"/>
    <p:sldId id="278" r:id="rId50"/>
    <p:sldId id="279" r:id="rId51"/>
    <p:sldId id="280" r:id="rId52"/>
    <p:sldId id="282" r:id="rId53"/>
    <p:sldId id="283" r:id="rId54"/>
    <p:sldId id="284" r:id="rId55"/>
    <p:sldId id="290" r:id="rId56"/>
    <p:sldId id="291" r:id="rId57"/>
    <p:sldId id="281" r:id="rId58"/>
    <p:sldId id="286" r:id="rId59"/>
    <p:sldId id="287" r:id="rId60"/>
    <p:sldId id="288" r:id="rId61"/>
    <p:sldId id="295" r:id="rId62"/>
    <p:sldId id="296" r:id="rId63"/>
    <p:sldId id="297" r:id="rId64"/>
    <p:sldId id="292" r:id="rId65"/>
    <p:sldId id="293" r:id="rId66"/>
    <p:sldId id="294" r:id="rId67"/>
    <p:sldId id="319" r:id="rId68"/>
    <p:sldId id="320" r:id="rId69"/>
    <p:sldId id="321" r:id="rId70"/>
    <p:sldId id="322" r:id="rId71"/>
    <p:sldId id="323" r:id="rId72"/>
    <p:sldId id="324" r:id="rId73"/>
    <p:sldId id="328" r:id="rId74"/>
    <p:sldId id="298" r:id="rId75"/>
    <p:sldId id="558" r:id="rId76"/>
    <p:sldId id="299" r:id="rId77"/>
    <p:sldId id="301" r:id="rId78"/>
    <p:sldId id="300" r:id="rId79"/>
    <p:sldId id="302" r:id="rId80"/>
    <p:sldId id="303" r:id="rId81"/>
    <p:sldId id="304" r:id="rId82"/>
    <p:sldId id="305" r:id="rId83"/>
    <p:sldId id="306"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07" r:id="rId108"/>
    <p:sldId id="308" r:id="rId109"/>
    <p:sldId id="311" r:id="rId110"/>
    <p:sldId id="312" r:id="rId111"/>
    <p:sldId id="310" r:id="rId112"/>
    <p:sldId id="309" r:id="rId113"/>
    <p:sldId id="315" r:id="rId114"/>
    <p:sldId id="316" r:id="rId115"/>
    <p:sldId id="325" r:id="rId116"/>
    <p:sldId id="313" r:id="rId117"/>
    <p:sldId id="314" r:id="rId118"/>
    <p:sldId id="317" r:id="rId119"/>
    <p:sldId id="318" r:id="rId120"/>
    <p:sldId id="326" r:id="rId121"/>
    <p:sldId id="327" r:id="rId122"/>
    <p:sldId id="329" r:id="rId123"/>
    <p:sldId id="330" r:id="rId124"/>
    <p:sldId id="331" r:id="rId125"/>
    <p:sldId id="332" r:id="rId126"/>
    <p:sldId id="334" r:id="rId127"/>
    <p:sldId id="335" r:id="rId128"/>
    <p:sldId id="336" r:id="rId129"/>
    <p:sldId id="337" r:id="rId130"/>
    <p:sldId id="339" r:id="rId131"/>
    <p:sldId id="340" r:id="rId132"/>
    <p:sldId id="341" r:id="rId133"/>
    <p:sldId id="342" r:id="rId134"/>
    <p:sldId id="343" r:id="rId135"/>
    <p:sldId id="344" r:id="rId136"/>
    <p:sldId id="346" r:id="rId137"/>
    <p:sldId id="345" r:id="rId138"/>
    <p:sldId id="692" r:id="rId139"/>
    <p:sldId id="333" r:id="rId140"/>
    <p:sldId id="347" r:id="rId141"/>
    <p:sldId id="348" r:id="rId142"/>
    <p:sldId id="349" r:id="rId143"/>
    <p:sldId id="350" r:id="rId144"/>
    <p:sldId id="351" r:id="rId145"/>
    <p:sldId id="401" r:id="rId146"/>
    <p:sldId id="432" r:id="rId147"/>
    <p:sldId id="433" r:id="rId148"/>
    <p:sldId id="466" r:id="rId149"/>
    <p:sldId id="434" r:id="rId150"/>
    <p:sldId id="435" r:id="rId151"/>
    <p:sldId id="430" r:id="rId152"/>
    <p:sldId id="258" r:id="rId153"/>
    <p:sldId id="392" r:id="rId154"/>
    <p:sldId id="376" r:id="rId155"/>
    <p:sldId id="377" r:id="rId156"/>
    <p:sldId id="378" r:id="rId157"/>
    <p:sldId id="379" r:id="rId158"/>
    <p:sldId id="380" r:id="rId159"/>
    <p:sldId id="381" r:id="rId160"/>
    <p:sldId id="382" r:id="rId161"/>
    <p:sldId id="383" r:id="rId162"/>
    <p:sldId id="384" r:id="rId163"/>
    <p:sldId id="678" r:id="rId164"/>
    <p:sldId id="634" r:id="rId165"/>
    <p:sldId id="635" r:id="rId166"/>
    <p:sldId id="636" r:id="rId167"/>
    <p:sldId id="637" r:id="rId168"/>
    <p:sldId id="638" r:id="rId169"/>
    <p:sldId id="385" r:id="rId170"/>
    <p:sldId id="386" r:id="rId171"/>
    <p:sldId id="387" r:id="rId172"/>
    <p:sldId id="388" r:id="rId173"/>
    <p:sldId id="389" r:id="rId174"/>
    <p:sldId id="390" r:id="rId175"/>
    <p:sldId id="391" r:id="rId176"/>
    <p:sldId id="393" r:id="rId177"/>
    <p:sldId id="394" r:id="rId178"/>
    <p:sldId id="395" r:id="rId179"/>
    <p:sldId id="396" r:id="rId180"/>
    <p:sldId id="397" r:id="rId181"/>
    <p:sldId id="375" r:id="rId182"/>
    <p:sldId id="398" r:id="rId183"/>
    <p:sldId id="400" r:id="rId184"/>
    <p:sldId id="399" r:id="rId185"/>
    <p:sldId id="402" r:id="rId186"/>
    <p:sldId id="404" r:id="rId187"/>
    <p:sldId id="403" r:id="rId188"/>
    <p:sldId id="674" r:id="rId189"/>
    <p:sldId id="675" r:id="rId190"/>
    <p:sldId id="676" r:id="rId191"/>
    <p:sldId id="677" r:id="rId192"/>
    <p:sldId id="405" r:id="rId193"/>
    <p:sldId id="406" r:id="rId194"/>
    <p:sldId id="407" r:id="rId195"/>
    <p:sldId id="408" r:id="rId196"/>
    <p:sldId id="409" r:id="rId197"/>
    <p:sldId id="410" r:id="rId198"/>
    <p:sldId id="411" r:id="rId199"/>
    <p:sldId id="412" r:id="rId200"/>
    <p:sldId id="413" r:id="rId201"/>
    <p:sldId id="414" r:id="rId202"/>
    <p:sldId id="415" r:id="rId203"/>
    <p:sldId id="416" r:id="rId204"/>
    <p:sldId id="417" r:id="rId205"/>
    <p:sldId id="418" r:id="rId206"/>
    <p:sldId id="419" r:id="rId207"/>
    <p:sldId id="420" r:id="rId208"/>
    <p:sldId id="421" r:id="rId209"/>
    <p:sldId id="422" r:id="rId210"/>
    <p:sldId id="423" r:id="rId211"/>
    <p:sldId id="424" r:id="rId212"/>
    <p:sldId id="425" r:id="rId213"/>
    <p:sldId id="426" r:id="rId214"/>
    <p:sldId id="427" r:id="rId215"/>
    <p:sldId id="428" r:id="rId216"/>
    <p:sldId id="429" r:id="rId217"/>
    <p:sldId id="436" r:id="rId218"/>
    <p:sldId id="437" r:id="rId219"/>
    <p:sldId id="438" r:id="rId220"/>
    <p:sldId id="439" r:id="rId221"/>
    <p:sldId id="441" r:id="rId222"/>
    <p:sldId id="442" r:id="rId223"/>
    <p:sldId id="440" r:id="rId224"/>
    <p:sldId id="443" r:id="rId225"/>
    <p:sldId id="444" r:id="rId226"/>
    <p:sldId id="445" r:id="rId227"/>
    <p:sldId id="446" r:id="rId228"/>
    <p:sldId id="447" r:id="rId229"/>
    <p:sldId id="448" r:id="rId230"/>
    <p:sldId id="449" r:id="rId231"/>
    <p:sldId id="450" r:id="rId232"/>
    <p:sldId id="451" r:id="rId233"/>
    <p:sldId id="452" r:id="rId234"/>
    <p:sldId id="453" r:id="rId235"/>
    <p:sldId id="454" r:id="rId236"/>
    <p:sldId id="455" r:id="rId237"/>
    <p:sldId id="456" r:id="rId238"/>
    <p:sldId id="458" r:id="rId239"/>
    <p:sldId id="459" r:id="rId240"/>
    <p:sldId id="460" r:id="rId241"/>
    <p:sldId id="461" r:id="rId242"/>
    <p:sldId id="462" r:id="rId243"/>
    <p:sldId id="463" r:id="rId244"/>
    <p:sldId id="467" r:id="rId245"/>
    <p:sldId id="468" r:id="rId246"/>
    <p:sldId id="469" r:id="rId247"/>
    <p:sldId id="464" r:id="rId248"/>
    <p:sldId id="465" r:id="rId249"/>
    <p:sldId id="470" r:id="rId250"/>
    <p:sldId id="471" r:id="rId251"/>
    <p:sldId id="472" r:id="rId252"/>
    <p:sldId id="473" r:id="rId253"/>
    <p:sldId id="474" r:id="rId254"/>
    <p:sldId id="475" r:id="rId255"/>
    <p:sldId id="480" r:id="rId256"/>
    <p:sldId id="479" r:id="rId257"/>
    <p:sldId id="476" r:id="rId258"/>
    <p:sldId id="477" r:id="rId259"/>
    <p:sldId id="483" r:id="rId260"/>
    <p:sldId id="484" r:id="rId261"/>
    <p:sldId id="478" r:id="rId262"/>
    <p:sldId id="485" r:id="rId263"/>
    <p:sldId id="486" r:id="rId264"/>
    <p:sldId id="559" r:id="rId265"/>
    <p:sldId id="560" r:id="rId266"/>
    <p:sldId id="561" r:id="rId267"/>
    <p:sldId id="562" r:id="rId268"/>
    <p:sldId id="563" r:id="rId269"/>
    <p:sldId id="564" r:id="rId270"/>
    <p:sldId id="565" r:id="rId271"/>
    <p:sldId id="566" r:id="rId272"/>
    <p:sldId id="567" r:id="rId273"/>
    <p:sldId id="568" r:id="rId274"/>
    <p:sldId id="569" r:id="rId275"/>
    <p:sldId id="570" r:id="rId276"/>
    <p:sldId id="487" r:id="rId277"/>
    <p:sldId id="488" r:id="rId278"/>
    <p:sldId id="489" r:id="rId279"/>
    <p:sldId id="490" r:id="rId280"/>
    <p:sldId id="491" r:id="rId281"/>
    <p:sldId id="492" r:id="rId282"/>
    <p:sldId id="493" r:id="rId283"/>
    <p:sldId id="494" r:id="rId284"/>
    <p:sldId id="495" r:id="rId285"/>
    <p:sldId id="496" r:id="rId286"/>
    <p:sldId id="497" r:id="rId287"/>
    <p:sldId id="498" r:id="rId288"/>
    <p:sldId id="499" r:id="rId289"/>
    <p:sldId id="500" r:id="rId290"/>
    <p:sldId id="501" r:id="rId291"/>
    <p:sldId id="502" r:id="rId292"/>
    <p:sldId id="503" r:id="rId293"/>
    <p:sldId id="504" r:id="rId294"/>
    <p:sldId id="505" r:id="rId295"/>
    <p:sldId id="506" r:id="rId296"/>
    <p:sldId id="507" r:id="rId297"/>
    <p:sldId id="508" r:id="rId298"/>
    <p:sldId id="509" r:id="rId299"/>
    <p:sldId id="510" r:id="rId300"/>
    <p:sldId id="511" r:id="rId301"/>
    <p:sldId id="512" r:id="rId302"/>
    <p:sldId id="513" r:id="rId303"/>
    <p:sldId id="514" r:id="rId304"/>
    <p:sldId id="515" r:id="rId305"/>
    <p:sldId id="481" r:id="rId306"/>
    <p:sldId id="516" r:id="rId307"/>
    <p:sldId id="517" r:id="rId308"/>
    <p:sldId id="518" r:id="rId309"/>
    <p:sldId id="519" r:id="rId310"/>
    <p:sldId id="520" r:id="rId311"/>
    <p:sldId id="521" r:id="rId312"/>
    <p:sldId id="522" r:id="rId313"/>
    <p:sldId id="523" r:id="rId314"/>
    <p:sldId id="524" r:id="rId315"/>
    <p:sldId id="525" r:id="rId316"/>
    <p:sldId id="526" r:id="rId317"/>
    <p:sldId id="527" r:id="rId318"/>
    <p:sldId id="528" r:id="rId319"/>
    <p:sldId id="529" r:id="rId320"/>
    <p:sldId id="530" r:id="rId321"/>
    <p:sldId id="531" r:id="rId322"/>
    <p:sldId id="532" r:id="rId323"/>
    <p:sldId id="533" r:id="rId324"/>
    <p:sldId id="534" r:id="rId325"/>
    <p:sldId id="535" r:id="rId326"/>
    <p:sldId id="536" r:id="rId327"/>
    <p:sldId id="537" r:id="rId328"/>
    <p:sldId id="538" r:id="rId329"/>
    <p:sldId id="539" r:id="rId330"/>
    <p:sldId id="540" r:id="rId331"/>
    <p:sldId id="541" r:id="rId332"/>
    <p:sldId id="542" r:id="rId333"/>
    <p:sldId id="544" r:id="rId334"/>
    <p:sldId id="543" r:id="rId335"/>
    <p:sldId id="545" r:id="rId336"/>
    <p:sldId id="546" r:id="rId337"/>
    <p:sldId id="547" r:id="rId338"/>
    <p:sldId id="548" r:id="rId339"/>
    <p:sldId id="549" r:id="rId340"/>
    <p:sldId id="550" r:id="rId341"/>
    <p:sldId id="551" r:id="rId342"/>
    <p:sldId id="552" r:id="rId343"/>
    <p:sldId id="553" r:id="rId344"/>
    <p:sldId id="554" r:id="rId345"/>
    <p:sldId id="555" r:id="rId346"/>
    <p:sldId id="557" r:id="rId347"/>
    <p:sldId id="629" r:id="rId348"/>
    <p:sldId id="556" r:id="rId349"/>
    <p:sldId id="693" r:id="rId350"/>
    <p:sldId id="681" r:id="rId351"/>
    <p:sldId id="682" r:id="rId352"/>
    <p:sldId id="683" r:id="rId353"/>
    <p:sldId id="688" r:id="rId354"/>
    <p:sldId id="689" r:id="rId355"/>
    <p:sldId id="684" r:id="rId356"/>
    <p:sldId id="685" r:id="rId357"/>
    <p:sldId id="686" r:id="rId358"/>
    <p:sldId id="687" r:id="rId359"/>
    <p:sldId id="457" r:id="rId360"/>
    <p:sldId id="571" r:id="rId361"/>
    <p:sldId id="572" r:id="rId362"/>
    <p:sldId id="639" r:id="rId363"/>
    <p:sldId id="640" r:id="rId364"/>
    <p:sldId id="641" r:id="rId365"/>
    <p:sldId id="642" r:id="rId366"/>
    <p:sldId id="643" r:id="rId367"/>
    <p:sldId id="644" r:id="rId368"/>
    <p:sldId id="645" r:id="rId369"/>
    <p:sldId id="646" r:id="rId370"/>
    <p:sldId id="647" r:id="rId371"/>
    <p:sldId id="648" r:id="rId372"/>
    <p:sldId id="649" r:id="rId373"/>
    <p:sldId id="650" r:id="rId374"/>
    <p:sldId id="651" r:id="rId375"/>
    <p:sldId id="652" r:id="rId376"/>
    <p:sldId id="653" r:id="rId377"/>
    <p:sldId id="654" r:id="rId378"/>
    <p:sldId id="655" r:id="rId379"/>
    <p:sldId id="656" r:id="rId380"/>
    <p:sldId id="657" r:id="rId381"/>
    <p:sldId id="658" r:id="rId382"/>
    <p:sldId id="659" r:id="rId383"/>
    <p:sldId id="661" r:id="rId384"/>
    <p:sldId id="660" r:id="rId385"/>
    <p:sldId id="662" r:id="rId386"/>
    <p:sldId id="663" r:id="rId387"/>
    <p:sldId id="664" r:id="rId388"/>
    <p:sldId id="665" r:id="rId389"/>
    <p:sldId id="666" r:id="rId390"/>
    <p:sldId id="667" r:id="rId391"/>
    <p:sldId id="668" r:id="rId392"/>
    <p:sldId id="669" r:id="rId393"/>
    <p:sldId id="670" r:id="rId394"/>
    <p:sldId id="671" r:id="rId395"/>
    <p:sldId id="573" r:id="rId396"/>
    <p:sldId id="574" r:id="rId397"/>
    <p:sldId id="575" r:id="rId398"/>
    <p:sldId id="576" r:id="rId399"/>
    <p:sldId id="577" r:id="rId400"/>
    <p:sldId id="578" r:id="rId401"/>
    <p:sldId id="579" r:id="rId402"/>
    <p:sldId id="580" r:id="rId403"/>
    <p:sldId id="581" r:id="rId404"/>
    <p:sldId id="582" r:id="rId405"/>
    <p:sldId id="583" r:id="rId406"/>
    <p:sldId id="584" r:id="rId407"/>
    <p:sldId id="585" r:id="rId408"/>
    <p:sldId id="586" r:id="rId409"/>
    <p:sldId id="587" r:id="rId410"/>
    <p:sldId id="588" r:id="rId411"/>
    <p:sldId id="589" r:id="rId412"/>
    <p:sldId id="590" r:id="rId413"/>
    <p:sldId id="591" r:id="rId414"/>
    <p:sldId id="592" r:id="rId415"/>
    <p:sldId id="593" r:id="rId416"/>
    <p:sldId id="594" r:id="rId417"/>
    <p:sldId id="595" r:id="rId418"/>
    <p:sldId id="596" r:id="rId419"/>
    <p:sldId id="597" r:id="rId420"/>
    <p:sldId id="615" r:id="rId421"/>
    <p:sldId id="618" r:id="rId422"/>
    <p:sldId id="619" r:id="rId423"/>
    <p:sldId id="620" r:id="rId424"/>
    <p:sldId id="621" r:id="rId425"/>
    <p:sldId id="622" r:id="rId426"/>
    <p:sldId id="623" r:id="rId427"/>
    <p:sldId id="624" r:id="rId428"/>
    <p:sldId id="598" r:id="rId429"/>
    <p:sldId id="599" r:id="rId430"/>
    <p:sldId id="600" r:id="rId431"/>
    <p:sldId id="601" r:id="rId432"/>
    <p:sldId id="602" r:id="rId433"/>
    <p:sldId id="603" r:id="rId434"/>
    <p:sldId id="604" r:id="rId435"/>
    <p:sldId id="605" r:id="rId436"/>
    <p:sldId id="606" r:id="rId437"/>
    <p:sldId id="607" r:id="rId438"/>
    <p:sldId id="612" r:id="rId439"/>
    <p:sldId id="608" r:id="rId440"/>
    <p:sldId id="609" r:id="rId441"/>
    <p:sldId id="610" r:id="rId442"/>
    <p:sldId id="616" r:id="rId443"/>
    <p:sldId id="613" r:id="rId444"/>
    <p:sldId id="614" r:id="rId445"/>
    <p:sldId id="611" r:id="rId446"/>
    <p:sldId id="617" r:id="rId447"/>
    <p:sldId id="482" r:id="rId448"/>
    <p:sldId id="626" r:id="rId449"/>
    <p:sldId id="627" r:id="rId450"/>
    <p:sldId id="672" r:id="rId451"/>
    <p:sldId id="633" r:id="rId452"/>
    <p:sldId id="673" r:id="rId453"/>
    <p:sldId id="679" r:id="rId454"/>
    <p:sldId id="690" r:id="rId455"/>
    <p:sldId id="691" r:id="rId456"/>
    <p:sldId id="625" r:id="rId457"/>
    <p:sldId id="628" r:id="rId458"/>
    <p:sldId id="680" r:id="rId459"/>
    <p:sldId id="630" r:id="rId460"/>
    <p:sldId id="631" r:id="rId461"/>
    <p:sldId id="632" r:id="rId462"/>
  </p:sldIdLst>
  <p:sldSz cx="13004800" cy="9753600"/>
  <p:notesSz cx="6858000" cy="9144000"/>
  <p:defaultTextStyle>
    <a:defPPr>
      <a:defRPr lang="en-US"/>
    </a:defPPr>
    <a:lvl1pPr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1pPr>
    <a:lvl2pPr marL="457200"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2pPr>
    <a:lvl3pPr marL="914400"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3pPr>
    <a:lvl4pPr marL="1371600"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4pPr>
    <a:lvl5pPr marL="1828800" algn="l" rtl="0" eaLnBrk="0" fontAlgn="base" hangingPunct="0">
      <a:spcBef>
        <a:spcPct val="0"/>
      </a:spcBef>
      <a:spcAft>
        <a:spcPct val="0"/>
      </a:spcAft>
      <a:defRPr sz="2800" kern="1200">
        <a:solidFill>
          <a:srgbClr val="FFFFFF"/>
        </a:solidFill>
        <a:latin typeface="Helvetica Neue" charset="0"/>
        <a:ea typeface="ヒラギノ角ゴ ProN W3" charset="0"/>
        <a:cs typeface="ヒラギノ角ゴ ProN W3" charset="0"/>
        <a:sym typeface="Helvetica Neue" charset="0"/>
      </a:defRPr>
    </a:lvl5pPr>
    <a:lvl6pPr marL="2286000" algn="l" defTabSz="914400" rtl="0" eaLnBrk="1" latinLnBrk="0" hangingPunct="1">
      <a:defRPr sz="2800" kern="1200">
        <a:solidFill>
          <a:srgbClr val="FFFFFF"/>
        </a:solidFill>
        <a:latin typeface="Helvetica Neue" charset="0"/>
        <a:ea typeface="ヒラギノ角ゴ ProN W3" charset="0"/>
        <a:cs typeface="ヒラギノ角ゴ ProN W3" charset="0"/>
        <a:sym typeface="Helvetica Neue" charset="0"/>
      </a:defRPr>
    </a:lvl6pPr>
    <a:lvl7pPr marL="2743200" algn="l" defTabSz="914400" rtl="0" eaLnBrk="1" latinLnBrk="0" hangingPunct="1">
      <a:defRPr sz="2800" kern="1200">
        <a:solidFill>
          <a:srgbClr val="FFFFFF"/>
        </a:solidFill>
        <a:latin typeface="Helvetica Neue" charset="0"/>
        <a:ea typeface="ヒラギノ角ゴ ProN W3" charset="0"/>
        <a:cs typeface="ヒラギノ角ゴ ProN W3" charset="0"/>
        <a:sym typeface="Helvetica Neue" charset="0"/>
      </a:defRPr>
    </a:lvl7pPr>
    <a:lvl8pPr marL="3200400" algn="l" defTabSz="914400" rtl="0" eaLnBrk="1" latinLnBrk="0" hangingPunct="1">
      <a:defRPr sz="2800" kern="1200">
        <a:solidFill>
          <a:srgbClr val="FFFFFF"/>
        </a:solidFill>
        <a:latin typeface="Helvetica Neue" charset="0"/>
        <a:ea typeface="ヒラギノ角ゴ ProN W3" charset="0"/>
        <a:cs typeface="ヒラギノ角ゴ ProN W3" charset="0"/>
        <a:sym typeface="Helvetica Neue" charset="0"/>
      </a:defRPr>
    </a:lvl8pPr>
    <a:lvl9pPr marL="3657600" algn="l" defTabSz="914400" rtl="0" eaLnBrk="1" latinLnBrk="0" hangingPunct="1">
      <a:defRPr sz="2800" kern="1200">
        <a:solidFill>
          <a:srgbClr val="FFFFFF"/>
        </a:solidFill>
        <a:latin typeface="Helvetica Neue" charset="0"/>
        <a:ea typeface="ヒラギノ角ゴ ProN W3" charset="0"/>
        <a:cs typeface="ヒラギノ角ゴ ProN W3" charset="0"/>
        <a:sym typeface="Helvetica Neue" charset="0"/>
      </a:defRPr>
    </a:lvl9pPr>
  </p:defaultTextStyle>
  <p:extLst>
    <p:ext uri="{EFAFB233-063F-42B5-8137-9DF3F51BA10A}">
      <p15:sldGuideLst xmlns:p15="http://schemas.microsoft.com/office/powerpoint/2012/main" xmlns="">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26" autoAdjust="0"/>
    <p:restoredTop sz="88566" autoAdjust="0"/>
  </p:normalViewPr>
  <p:slideViewPr>
    <p:cSldViewPr>
      <p:cViewPr varScale="1">
        <p:scale>
          <a:sx n="53" d="100"/>
          <a:sy n="53" d="100"/>
        </p:scale>
        <p:origin x="-666" y="-96"/>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3.xml"/><Relationship Id="rId299" Type="http://schemas.openxmlformats.org/officeDocument/2006/relationships/slide" Target="slides/slide265.xml"/><Relationship Id="rId21" Type="http://schemas.openxmlformats.org/officeDocument/2006/relationships/slideMaster" Target="slideMasters/slideMaster21.xml"/><Relationship Id="rId63" Type="http://schemas.openxmlformats.org/officeDocument/2006/relationships/slide" Target="slides/slide29.xml"/><Relationship Id="rId159" Type="http://schemas.openxmlformats.org/officeDocument/2006/relationships/slide" Target="slides/slide125.xml"/><Relationship Id="rId324" Type="http://schemas.openxmlformats.org/officeDocument/2006/relationships/slide" Target="slides/slide290.xml"/><Relationship Id="rId366" Type="http://schemas.openxmlformats.org/officeDocument/2006/relationships/slide" Target="slides/slide332.xml"/><Relationship Id="rId170" Type="http://schemas.openxmlformats.org/officeDocument/2006/relationships/slide" Target="slides/slide136.xml"/><Relationship Id="rId226" Type="http://schemas.openxmlformats.org/officeDocument/2006/relationships/slide" Target="slides/slide192.xml"/><Relationship Id="rId433" Type="http://schemas.openxmlformats.org/officeDocument/2006/relationships/slide" Target="slides/slide399.xml"/><Relationship Id="rId268" Type="http://schemas.openxmlformats.org/officeDocument/2006/relationships/slide" Target="slides/slide234.xml"/><Relationship Id="rId32" Type="http://schemas.openxmlformats.org/officeDocument/2006/relationships/slideMaster" Target="slideMasters/slideMaster32.xml"/><Relationship Id="rId74" Type="http://schemas.openxmlformats.org/officeDocument/2006/relationships/slide" Target="slides/slide40.xml"/><Relationship Id="rId128" Type="http://schemas.openxmlformats.org/officeDocument/2006/relationships/slide" Target="slides/slide94.xml"/><Relationship Id="rId335" Type="http://schemas.openxmlformats.org/officeDocument/2006/relationships/slide" Target="slides/slide301.xml"/><Relationship Id="rId377" Type="http://schemas.openxmlformats.org/officeDocument/2006/relationships/slide" Target="slides/slide343.xml"/><Relationship Id="rId5" Type="http://schemas.openxmlformats.org/officeDocument/2006/relationships/slideMaster" Target="slideMasters/slideMaster5.xml"/><Relationship Id="rId181" Type="http://schemas.openxmlformats.org/officeDocument/2006/relationships/slide" Target="slides/slide147.xml"/><Relationship Id="rId237" Type="http://schemas.openxmlformats.org/officeDocument/2006/relationships/slide" Target="slides/slide203.xml"/><Relationship Id="rId402" Type="http://schemas.openxmlformats.org/officeDocument/2006/relationships/slide" Target="slides/slide368.xml"/><Relationship Id="rId279" Type="http://schemas.openxmlformats.org/officeDocument/2006/relationships/slide" Target="slides/slide245.xml"/><Relationship Id="rId444" Type="http://schemas.openxmlformats.org/officeDocument/2006/relationships/slide" Target="slides/slide410.xml"/><Relationship Id="rId43" Type="http://schemas.openxmlformats.org/officeDocument/2006/relationships/slide" Target="slides/slide9.xml"/><Relationship Id="rId139" Type="http://schemas.openxmlformats.org/officeDocument/2006/relationships/slide" Target="slides/slide105.xml"/><Relationship Id="rId290" Type="http://schemas.openxmlformats.org/officeDocument/2006/relationships/slide" Target="slides/slide256.xml"/><Relationship Id="rId304" Type="http://schemas.openxmlformats.org/officeDocument/2006/relationships/slide" Target="slides/slide270.xml"/><Relationship Id="rId346" Type="http://schemas.openxmlformats.org/officeDocument/2006/relationships/slide" Target="slides/slide312.xml"/><Relationship Id="rId388" Type="http://schemas.openxmlformats.org/officeDocument/2006/relationships/slide" Target="slides/slide354.xml"/><Relationship Id="rId85" Type="http://schemas.openxmlformats.org/officeDocument/2006/relationships/slide" Target="slides/slide51.xml"/><Relationship Id="rId150" Type="http://schemas.openxmlformats.org/officeDocument/2006/relationships/slide" Target="slides/slide116.xml"/><Relationship Id="rId192" Type="http://schemas.openxmlformats.org/officeDocument/2006/relationships/slide" Target="slides/slide158.xml"/><Relationship Id="rId206" Type="http://schemas.openxmlformats.org/officeDocument/2006/relationships/slide" Target="slides/slide172.xml"/><Relationship Id="rId413" Type="http://schemas.openxmlformats.org/officeDocument/2006/relationships/slide" Target="slides/slide379.xml"/><Relationship Id="rId248" Type="http://schemas.openxmlformats.org/officeDocument/2006/relationships/slide" Target="slides/slide214.xml"/><Relationship Id="rId455" Type="http://schemas.openxmlformats.org/officeDocument/2006/relationships/slide" Target="slides/slide421.xml"/><Relationship Id="rId12" Type="http://schemas.openxmlformats.org/officeDocument/2006/relationships/slideMaster" Target="slideMasters/slideMaster12.xml"/><Relationship Id="rId108" Type="http://schemas.openxmlformats.org/officeDocument/2006/relationships/slide" Target="slides/slide74.xml"/><Relationship Id="rId315" Type="http://schemas.openxmlformats.org/officeDocument/2006/relationships/slide" Target="slides/slide281.xml"/><Relationship Id="rId357" Type="http://schemas.openxmlformats.org/officeDocument/2006/relationships/slide" Target="slides/slide323.xml"/><Relationship Id="rId54" Type="http://schemas.openxmlformats.org/officeDocument/2006/relationships/slide" Target="slides/slide20.xml"/><Relationship Id="rId96" Type="http://schemas.openxmlformats.org/officeDocument/2006/relationships/slide" Target="slides/slide62.xml"/><Relationship Id="rId161" Type="http://schemas.openxmlformats.org/officeDocument/2006/relationships/slide" Target="slides/slide127.xml"/><Relationship Id="rId217" Type="http://schemas.openxmlformats.org/officeDocument/2006/relationships/slide" Target="slides/slide183.xml"/><Relationship Id="rId399" Type="http://schemas.openxmlformats.org/officeDocument/2006/relationships/slide" Target="slides/slide365.xml"/><Relationship Id="rId259" Type="http://schemas.openxmlformats.org/officeDocument/2006/relationships/slide" Target="slides/slide225.xml"/><Relationship Id="rId424" Type="http://schemas.openxmlformats.org/officeDocument/2006/relationships/slide" Target="slides/slide390.xml"/><Relationship Id="rId466" Type="http://schemas.openxmlformats.org/officeDocument/2006/relationships/theme" Target="theme/theme1.xml"/><Relationship Id="rId23" Type="http://schemas.openxmlformats.org/officeDocument/2006/relationships/slideMaster" Target="slideMasters/slideMaster23.xml"/><Relationship Id="rId119" Type="http://schemas.openxmlformats.org/officeDocument/2006/relationships/slide" Target="slides/slide85.xml"/><Relationship Id="rId270" Type="http://schemas.openxmlformats.org/officeDocument/2006/relationships/slide" Target="slides/slide236.xml"/><Relationship Id="rId326" Type="http://schemas.openxmlformats.org/officeDocument/2006/relationships/slide" Target="slides/slide292.xml"/><Relationship Id="rId44" Type="http://schemas.openxmlformats.org/officeDocument/2006/relationships/slide" Target="slides/slide10.xml"/><Relationship Id="rId65" Type="http://schemas.openxmlformats.org/officeDocument/2006/relationships/slide" Target="slides/slide31.xml"/><Relationship Id="rId86" Type="http://schemas.openxmlformats.org/officeDocument/2006/relationships/slide" Target="slides/slide52.xml"/><Relationship Id="rId130" Type="http://schemas.openxmlformats.org/officeDocument/2006/relationships/slide" Target="slides/slide96.xml"/><Relationship Id="rId151" Type="http://schemas.openxmlformats.org/officeDocument/2006/relationships/slide" Target="slides/slide117.xml"/><Relationship Id="rId368" Type="http://schemas.openxmlformats.org/officeDocument/2006/relationships/slide" Target="slides/slide334.xml"/><Relationship Id="rId389" Type="http://schemas.openxmlformats.org/officeDocument/2006/relationships/slide" Target="slides/slide355.xml"/><Relationship Id="rId172" Type="http://schemas.openxmlformats.org/officeDocument/2006/relationships/slide" Target="slides/slide138.xml"/><Relationship Id="rId193" Type="http://schemas.openxmlformats.org/officeDocument/2006/relationships/slide" Target="slides/slide159.xml"/><Relationship Id="rId207" Type="http://schemas.openxmlformats.org/officeDocument/2006/relationships/slide" Target="slides/slide173.xml"/><Relationship Id="rId228" Type="http://schemas.openxmlformats.org/officeDocument/2006/relationships/slide" Target="slides/slide194.xml"/><Relationship Id="rId249" Type="http://schemas.openxmlformats.org/officeDocument/2006/relationships/slide" Target="slides/slide215.xml"/><Relationship Id="rId414" Type="http://schemas.openxmlformats.org/officeDocument/2006/relationships/slide" Target="slides/slide380.xml"/><Relationship Id="rId435" Type="http://schemas.openxmlformats.org/officeDocument/2006/relationships/slide" Target="slides/slide401.xml"/><Relationship Id="rId456" Type="http://schemas.openxmlformats.org/officeDocument/2006/relationships/slide" Target="slides/slide422.xml"/><Relationship Id="rId13" Type="http://schemas.openxmlformats.org/officeDocument/2006/relationships/slideMaster" Target="slideMasters/slideMaster13.xml"/><Relationship Id="rId109" Type="http://schemas.openxmlformats.org/officeDocument/2006/relationships/slide" Target="slides/slide75.xml"/><Relationship Id="rId260" Type="http://schemas.openxmlformats.org/officeDocument/2006/relationships/slide" Target="slides/slide226.xml"/><Relationship Id="rId281" Type="http://schemas.openxmlformats.org/officeDocument/2006/relationships/slide" Target="slides/slide247.xml"/><Relationship Id="rId316" Type="http://schemas.openxmlformats.org/officeDocument/2006/relationships/slide" Target="slides/slide282.xml"/><Relationship Id="rId337" Type="http://schemas.openxmlformats.org/officeDocument/2006/relationships/slide" Target="slides/slide303.xml"/><Relationship Id="rId34" Type="http://schemas.openxmlformats.org/officeDocument/2006/relationships/slideMaster" Target="slideMasters/slideMaster34.xml"/><Relationship Id="rId55" Type="http://schemas.openxmlformats.org/officeDocument/2006/relationships/slide" Target="slides/slide21.xml"/><Relationship Id="rId76" Type="http://schemas.openxmlformats.org/officeDocument/2006/relationships/slide" Target="slides/slide42.xml"/><Relationship Id="rId97" Type="http://schemas.openxmlformats.org/officeDocument/2006/relationships/slide" Target="slides/slide63.xml"/><Relationship Id="rId120" Type="http://schemas.openxmlformats.org/officeDocument/2006/relationships/slide" Target="slides/slide86.xml"/><Relationship Id="rId141" Type="http://schemas.openxmlformats.org/officeDocument/2006/relationships/slide" Target="slides/slide107.xml"/><Relationship Id="rId358" Type="http://schemas.openxmlformats.org/officeDocument/2006/relationships/slide" Target="slides/slide324.xml"/><Relationship Id="rId379" Type="http://schemas.openxmlformats.org/officeDocument/2006/relationships/slide" Target="slides/slide345.xml"/><Relationship Id="rId7" Type="http://schemas.openxmlformats.org/officeDocument/2006/relationships/slideMaster" Target="slideMasters/slideMaster7.xml"/><Relationship Id="rId162" Type="http://schemas.openxmlformats.org/officeDocument/2006/relationships/slide" Target="slides/slide128.xml"/><Relationship Id="rId183" Type="http://schemas.openxmlformats.org/officeDocument/2006/relationships/slide" Target="slides/slide149.xml"/><Relationship Id="rId218" Type="http://schemas.openxmlformats.org/officeDocument/2006/relationships/slide" Target="slides/slide184.xml"/><Relationship Id="rId239" Type="http://schemas.openxmlformats.org/officeDocument/2006/relationships/slide" Target="slides/slide205.xml"/><Relationship Id="rId390" Type="http://schemas.openxmlformats.org/officeDocument/2006/relationships/slide" Target="slides/slide356.xml"/><Relationship Id="rId404" Type="http://schemas.openxmlformats.org/officeDocument/2006/relationships/slide" Target="slides/slide370.xml"/><Relationship Id="rId425" Type="http://schemas.openxmlformats.org/officeDocument/2006/relationships/slide" Target="slides/slide391.xml"/><Relationship Id="rId446" Type="http://schemas.openxmlformats.org/officeDocument/2006/relationships/slide" Target="slides/slide412.xml"/><Relationship Id="rId467" Type="http://schemas.openxmlformats.org/officeDocument/2006/relationships/tableStyles" Target="tableStyles.xml"/><Relationship Id="rId250" Type="http://schemas.openxmlformats.org/officeDocument/2006/relationships/slide" Target="slides/slide216.xml"/><Relationship Id="rId271" Type="http://schemas.openxmlformats.org/officeDocument/2006/relationships/slide" Target="slides/slide237.xml"/><Relationship Id="rId292" Type="http://schemas.openxmlformats.org/officeDocument/2006/relationships/slide" Target="slides/slide258.xml"/><Relationship Id="rId306" Type="http://schemas.openxmlformats.org/officeDocument/2006/relationships/slide" Target="slides/slide272.xml"/><Relationship Id="rId24" Type="http://schemas.openxmlformats.org/officeDocument/2006/relationships/slideMaster" Target="slideMasters/slideMaster24.xml"/><Relationship Id="rId45" Type="http://schemas.openxmlformats.org/officeDocument/2006/relationships/slide" Target="slides/slide11.xml"/><Relationship Id="rId66" Type="http://schemas.openxmlformats.org/officeDocument/2006/relationships/slide" Target="slides/slide32.xml"/><Relationship Id="rId87" Type="http://schemas.openxmlformats.org/officeDocument/2006/relationships/slide" Target="slides/slide53.xml"/><Relationship Id="rId110" Type="http://schemas.openxmlformats.org/officeDocument/2006/relationships/slide" Target="slides/slide76.xml"/><Relationship Id="rId131" Type="http://schemas.openxmlformats.org/officeDocument/2006/relationships/slide" Target="slides/slide97.xml"/><Relationship Id="rId327" Type="http://schemas.openxmlformats.org/officeDocument/2006/relationships/slide" Target="slides/slide293.xml"/><Relationship Id="rId348" Type="http://schemas.openxmlformats.org/officeDocument/2006/relationships/slide" Target="slides/slide314.xml"/><Relationship Id="rId369" Type="http://schemas.openxmlformats.org/officeDocument/2006/relationships/slide" Target="slides/slide335.xml"/><Relationship Id="rId152" Type="http://schemas.openxmlformats.org/officeDocument/2006/relationships/slide" Target="slides/slide118.xml"/><Relationship Id="rId173" Type="http://schemas.openxmlformats.org/officeDocument/2006/relationships/slide" Target="slides/slide139.xml"/><Relationship Id="rId194" Type="http://schemas.openxmlformats.org/officeDocument/2006/relationships/slide" Target="slides/slide160.xml"/><Relationship Id="rId208" Type="http://schemas.openxmlformats.org/officeDocument/2006/relationships/slide" Target="slides/slide174.xml"/><Relationship Id="rId229" Type="http://schemas.openxmlformats.org/officeDocument/2006/relationships/slide" Target="slides/slide195.xml"/><Relationship Id="rId380" Type="http://schemas.openxmlformats.org/officeDocument/2006/relationships/slide" Target="slides/slide346.xml"/><Relationship Id="rId415" Type="http://schemas.openxmlformats.org/officeDocument/2006/relationships/slide" Target="slides/slide381.xml"/><Relationship Id="rId436" Type="http://schemas.openxmlformats.org/officeDocument/2006/relationships/slide" Target="slides/slide402.xml"/><Relationship Id="rId457" Type="http://schemas.openxmlformats.org/officeDocument/2006/relationships/slide" Target="slides/slide423.xml"/><Relationship Id="rId240" Type="http://schemas.openxmlformats.org/officeDocument/2006/relationships/slide" Target="slides/slide206.xml"/><Relationship Id="rId261" Type="http://schemas.openxmlformats.org/officeDocument/2006/relationships/slide" Target="slides/slide227.xml"/><Relationship Id="rId14" Type="http://schemas.openxmlformats.org/officeDocument/2006/relationships/slideMaster" Target="slideMasters/slideMaster14.xml"/><Relationship Id="rId35" Type="http://schemas.openxmlformats.org/officeDocument/2006/relationships/slide" Target="slides/slide1.xml"/><Relationship Id="rId56" Type="http://schemas.openxmlformats.org/officeDocument/2006/relationships/slide" Target="slides/slide22.xml"/><Relationship Id="rId77" Type="http://schemas.openxmlformats.org/officeDocument/2006/relationships/slide" Target="slides/slide43.xml"/><Relationship Id="rId100" Type="http://schemas.openxmlformats.org/officeDocument/2006/relationships/slide" Target="slides/slide66.xml"/><Relationship Id="rId282" Type="http://schemas.openxmlformats.org/officeDocument/2006/relationships/slide" Target="slides/slide248.xml"/><Relationship Id="rId317" Type="http://schemas.openxmlformats.org/officeDocument/2006/relationships/slide" Target="slides/slide283.xml"/><Relationship Id="rId338" Type="http://schemas.openxmlformats.org/officeDocument/2006/relationships/slide" Target="slides/slide304.xml"/><Relationship Id="rId359" Type="http://schemas.openxmlformats.org/officeDocument/2006/relationships/slide" Target="slides/slide325.xml"/><Relationship Id="rId8" Type="http://schemas.openxmlformats.org/officeDocument/2006/relationships/slideMaster" Target="slideMasters/slideMaster8.xml"/><Relationship Id="rId98" Type="http://schemas.openxmlformats.org/officeDocument/2006/relationships/slide" Target="slides/slide64.xml"/><Relationship Id="rId121" Type="http://schemas.openxmlformats.org/officeDocument/2006/relationships/slide" Target="slides/slide87.xml"/><Relationship Id="rId142" Type="http://schemas.openxmlformats.org/officeDocument/2006/relationships/slide" Target="slides/slide108.xml"/><Relationship Id="rId163" Type="http://schemas.openxmlformats.org/officeDocument/2006/relationships/slide" Target="slides/slide129.xml"/><Relationship Id="rId184" Type="http://schemas.openxmlformats.org/officeDocument/2006/relationships/slide" Target="slides/slide150.xml"/><Relationship Id="rId219" Type="http://schemas.openxmlformats.org/officeDocument/2006/relationships/slide" Target="slides/slide185.xml"/><Relationship Id="rId370" Type="http://schemas.openxmlformats.org/officeDocument/2006/relationships/slide" Target="slides/slide336.xml"/><Relationship Id="rId391" Type="http://schemas.openxmlformats.org/officeDocument/2006/relationships/slide" Target="slides/slide357.xml"/><Relationship Id="rId405" Type="http://schemas.openxmlformats.org/officeDocument/2006/relationships/slide" Target="slides/slide371.xml"/><Relationship Id="rId426" Type="http://schemas.openxmlformats.org/officeDocument/2006/relationships/slide" Target="slides/slide392.xml"/><Relationship Id="rId447" Type="http://schemas.openxmlformats.org/officeDocument/2006/relationships/slide" Target="slides/slide413.xml"/><Relationship Id="rId230" Type="http://schemas.openxmlformats.org/officeDocument/2006/relationships/slide" Target="slides/slide196.xml"/><Relationship Id="rId251" Type="http://schemas.openxmlformats.org/officeDocument/2006/relationships/slide" Target="slides/slide217.xml"/><Relationship Id="rId25" Type="http://schemas.openxmlformats.org/officeDocument/2006/relationships/slideMaster" Target="slideMasters/slideMaster25.xml"/><Relationship Id="rId46" Type="http://schemas.openxmlformats.org/officeDocument/2006/relationships/slide" Target="slides/slide12.xml"/><Relationship Id="rId67" Type="http://schemas.openxmlformats.org/officeDocument/2006/relationships/slide" Target="slides/slide33.xml"/><Relationship Id="rId272" Type="http://schemas.openxmlformats.org/officeDocument/2006/relationships/slide" Target="slides/slide238.xml"/><Relationship Id="rId293" Type="http://schemas.openxmlformats.org/officeDocument/2006/relationships/slide" Target="slides/slide259.xml"/><Relationship Id="rId307" Type="http://schemas.openxmlformats.org/officeDocument/2006/relationships/slide" Target="slides/slide273.xml"/><Relationship Id="rId328" Type="http://schemas.openxmlformats.org/officeDocument/2006/relationships/slide" Target="slides/slide294.xml"/><Relationship Id="rId349" Type="http://schemas.openxmlformats.org/officeDocument/2006/relationships/slide" Target="slides/slide315.xml"/><Relationship Id="rId88" Type="http://schemas.openxmlformats.org/officeDocument/2006/relationships/slide" Target="slides/slide54.xml"/><Relationship Id="rId111" Type="http://schemas.openxmlformats.org/officeDocument/2006/relationships/slide" Target="slides/slide77.xml"/><Relationship Id="rId132" Type="http://schemas.openxmlformats.org/officeDocument/2006/relationships/slide" Target="slides/slide98.xml"/><Relationship Id="rId153" Type="http://schemas.openxmlformats.org/officeDocument/2006/relationships/slide" Target="slides/slide119.xml"/><Relationship Id="rId174" Type="http://schemas.openxmlformats.org/officeDocument/2006/relationships/slide" Target="slides/slide140.xml"/><Relationship Id="rId195" Type="http://schemas.openxmlformats.org/officeDocument/2006/relationships/slide" Target="slides/slide161.xml"/><Relationship Id="rId209" Type="http://schemas.openxmlformats.org/officeDocument/2006/relationships/slide" Target="slides/slide175.xml"/><Relationship Id="rId360" Type="http://schemas.openxmlformats.org/officeDocument/2006/relationships/slide" Target="slides/slide326.xml"/><Relationship Id="rId381" Type="http://schemas.openxmlformats.org/officeDocument/2006/relationships/slide" Target="slides/slide347.xml"/><Relationship Id="rId416" Type="http://schemas.openxmlformats.org/officeDocument/2006/relationships/slide" Target="slides/slide382.xml"/><Relationship Id="rId220" Type="http://schemas.openxmlformats.org/officeDocument/2006/relationships/slide" Target="slides/slide186.xml"/><Relationship Id="rId241" Type="http://schemas.openxmlformats.org/officeDocument/2006/relationships/slide" Target="slides/slide207.xml"/><Relationship Id="rId437" Type="http://schemas.openxmlformats.org/officeDocument/2006/relationships/slide" Target="slides/slide403.xml"/><Relationship Id="rId458" Type="http://schemas.openxmlformats.org/officeDocument/2006/relationships/slide" Target="slides/slide424.xml"/><Relationship Id="rId15" Type="http://schemas.openxmlformats.org/officeDocument/2006/relationships/slideMaster" Target="slideMasters/slideMaster15.xml"/><Relationship Id="rId36" Type="http://schemas.openxmlformats.org/officeDocument/2006/relationships/slide" Target="slides/slide2.xml"/><Relationship Id="rId57" Type="http://schemas.openxmlformats.org/officeDocument/2006/relationships/slide" Target="slides/slide23.xml"/><Relationship Id="rId262" Type="http://schemas.openxmlformats.org/officeDocument/2006/relationships/slide" Target="slides/slide228.xml"/><Relationship Id="rId283" Type="http://schemas.openxmlformats.org/officeDocument/2006/relationships/slide" Target="slides/slide249.xml"/><Relationship Id="rId318" Type="http://schemas.openxmlformats.org/officeDocument/2006/relationships/slide" Target="slides/slide284.xml"/><Relationship Id="rId339" Type="http://schemas.openxmlformats.org/officeDocument/2006/relationships/slide" Target="slides/slide305.xml"/><Relationship Id="rId78" Type="http://schemas.openxmlformats.org/officeDocument/2006/relationships/slide" Target="slides/slide44.xml"/><Relationship Id="rId99" Type="http://schemas.openxmlformats.org/officeDocument/2006/relationships/slide" Target="slides/slide65.xml"/><Relationship Id="rId101" Type="http://schemas.openxmlformats.org/officeDocument/2006/relationships/slide" Target="slides/slide67.xml"/><Relationship Id="rId122" Type="http://schemas.openxmlformats.org/officeDocument/2006/relationships/slide" Target="slides/slide88.xml"/><Relationship Id="rId143" Type="http://schemas.openxmlformats.org/officeDocument/2006/relationships/slide" Target="slides/slide109.xml"/><Relationship Id="rId164" Type="http://schemas.openxmlformats.org/officeDocument/2006/relationships/slide" Target="slides/slide130.xml"/><Relationship Id="rId185" Type="http://schemas.openxmlformats.org/officeDocument/2006/relationships/slide" Target="slides/slide151.xml"/><Relationship Id="rId350" Type="http://schemas.openxmlformats.org/officeDocument/2006/relationships/slide" Target="slides/slide316.xml"/><Relationship Id="rId371" Type="http://schemas.openxmlformats.org/officeDocument/2006/relationships/slide" Target="slides/slide337.xml"/><Relationship Id="rId406" Type="http://schemas.openxmlformats.org/officeDocument/2006/relationships/slide" Target="slides/slide372.xml"/><Relationship Id="rId9" Type="http://schemas.openxmlformats.org/officeDocument/2006/relationships/slideMaster" Target="slideMasters/slideMaster9.xml"/><Relationship Id="rId210" Type="http://schemas.openxmlformats.org/officeDocument/2006/relationships/slide" Target="slides/slide176.xml"/><Relationship Id="rId392" Type="http://schemas.openxmlformats.org/officeDocument/2006/relationships/slide" Target="slides/slide358.xml"/><Relationship Id="rId427" Type="http://schemas.openxmlformats.org/officeDocument/2006/relationships/slide" Target="slides/slide393.xml"/><Relationship Id="rId448" Type="http://schemas.openxmlformats.org/officeDocument/2006/relationships/slide" Target="slides/slide414.xml"/><Relationship Id="rId26" Type="http://schemas.openxmlformats.org/officeDocument/2006/relationships/slideMaster" Target="slideMasters/slideMaster26.xml"/><Relationship Id="rId231" Type="http://schemas.openxmlformats.org/officeDocument/2006/relationships/slide" Target="slides/slide197.xml"/><Relationship Id="rId252" Type="http://schemas.openxmlformats.org/officeDocument/2006/relationships/slide" Target="slides/slide218.xml"/><Relationship Id="rId273" Type="http://schemas.openxmlformats.org/officeDocument/2006/relationships/slide" Target="slides/slide239.xml"/><Relationship Id="rId294" Type="http://schemas.openxmlformats.org/officeDocument/2006/relationships/slide" Target="slides/slide260.xml"/><Relationship Id="rId308" Type="http://schemas.openxmlformats.org/officeDocument/2006/relationships/slide" Target="slides/slide274.xml"/><Relationship Id="rId329" Type="http://schemas.openxmlformats.org/officeDocument/2006/relationships/slide" Target="slides/slide295.xml"/><Relationship Id="rId47" Type="http://schemas.openxmlformats.org/officeDocument/2006/relationships/slide" Target="slides/slide13.xml"/><Relationship Id="rId68" Type="http://schemas.openxmlformats.org/officeDocument/2006/relationships/slide" Target="slides/slide34.xml"/><Relationship Id="rId89" Type="http://schemas.openxmlformats.org/officeDocument/2006/relationships/slide" Target="slides/slide55.xml"/><Relationship Id="rId112" Type="http://schemas.openxmlformats.org/officeDocument/2006/relationships/slide" Target="slides/slide78.xml"/><Relationship Id="rId133" Type="http://schemas.openxmlformats.org/officeDocument/2006/relationships/slide" Target="slides/slide99.xml"/><Relationship Id="rId154" Type="http://schemas.openxmlformats.org/officeDocument/2006/relationships/slide" Target="slides/slide120.xml"/><Relationship Id="rId175" Type="http://schemas.openxmlformats.org/officeDocument/2006/relationships/slide" Target="slides/slide141.xml"/><Relationship Id="rId340" Type="http://schemas.openxmlformats.org/officeDocument/2006/relationships/slide" Target="slides/slide306.xml"/><Relationship Id="rId361" Type="http://schemas.openxmlformats.org/officeDocument/2006/relationships/slide" Target="slides/slide327.xml"/><Relationship Id="rId196" Type="http://schemas.openxmlformats.org/officeDocument/2006/relationships/slide" Target="slides/slide162.xml"/><Relationship Id="rId200" Type="http://schemas.openxmlformats.org/officeDocument/2006/relationships/slide" Target="slides/slide166.xml"/><Relationship Id="rId382" Type="http://schemas.openxmlformats.org/officeDocument/2006/relationships/slide" Target="slides/slide348.xml"/><Relationship Id="rId417" Type="http://schemas.openxmlformats.org/officeDocument/2006/relationships/slide" Target="slides/slide383.xml"/><Relationship Id="rId438" Type="http://schemas.openxmlformats.org/officeDocument/2006/relationships/slide" Target="slides/slide404.xml"/><Relationship Id="rId459" Type="http://schemas.openxmlformats.org/officeDocument/2006/relationships/slide" Target="slides/slide425.xml"/><Relationship Id="rId16" Type="http://schemas.openxmlformats.org/officeDocument/2006/relationships/slideMaster" Target="slideMasters/slideMaster16.xml"/><Relationship Id="rId221" Type="http://schemas.openxmlformats.org/officeDocument/2006/relationships/slide" Target="slides/slide187.xml"/><Relationship Id="rId242" Type="http://schemas.openxmlformats.org/officeDocument/2006/relationships/slide" Target="slides/slide208.xml"/><Relationship Id="rId263" Type="http://schemas.openxmlformats.org/officeDocument/2006/relationships/slide" Target="slides/slide229.xml"/><Relationship Id="rId284" Type="http://schemas.openxmlformats.org/officeDocument/2006/relationships/slide" Target="slides/slide250.xml"/><Relationship Id="rId319" Type="http://schemas.openxmlformats.org/officeDocument/2006/relationships/slide" Target="slides/slide285.xml"/><Relationship Id="rId37" Type="http://schemas.openxmlformats.org/officeDocument/2006/relationships/slide" Target="slides/slide3.xml"/><Relationship Id="rId58" Type="http://schemas.openxmlformats.org/officeDocument/2006/relationships/slide" Target="slides/slide24.xml"/><Relationship Id="rId79" Type="http://schemas.openxmlformats.org/officeDocument/2006/relationships/slide" Target="slides/slide45.xml"/><Relationship Id="rId102" Type="http://schemas.openxmlformats.org/officeDocument/2006/relationships/slide" Target="slides/slide68.xml"/><Relationship Id="rId123" Type="http://schemas.openxmlformats.org/officeDocument/2006/relationships/slide" Target="slides/slide89.xml"/><Relationship Id="rId144" Type="http://schemas.openxmlformats.org/officeDocument/2006/relationships/slide" Target="slides/slide110.xml"/><Relationship Id="rId330" Type="http://schemas.openxmlformats.org/officeDocument/2006/relationships/slide" Target="slides/slide296.xml"/><Relationship Id="rId90" Type="http://schemas.openxmlformats.org/officeDocument/2006/relationships/slide" Target="slides/slide56.xml"/><Relationship Id="rId165" Type="http://schemas.openxmlformats.org/officeDocument/2006/relationships/slide" Target="slides/slide131.xml"/><Relationship Id="rId186" Type="http://schemas.openxmlformats.org/officeDocument/2006/relationships/slide" Target="slides/slide152.xml"/><Relationship Id="rId351" Type="http://schemas.openxmlformats.org/officeDocument/2006/relationships/slide" Target="slides/slide317.xml"/><Relationship Id="rId372" Type="http://schemas.openxmlformats.org/officeDocument/2006/relationships/slide" Target="slides/slide338.xml"/><Relationship Id="rId393" Type="http://schemas.openxmlformats.org/officeDocument/2006/relationships/slide" Target="slides/slide359.xml"/><Relationship Id="rId407" Type="http://schemas.openxmlformats.org/officeDocument/2006/relationships/slide" Target="slides/slide373.xml"/><Relationship Id="rId428" Type="http://schemas.openxmlformats.org/officeDocument/2006/relationships/slide" Target="slides/slide394.xml"/><Relationship Id="rId449" Type="http://schemas.openxmlformats.org/officeDocument/2006/relationships/slide" Target="slides/slide415.xml"/><Relationship Id="rId211" Type="http://schemas.openxmlformats.org/officeDocument/2006/relationships/slide" Target="slides/slide177.xml"/><Relationship Id="rId232" Type="http://schemas.openxmlformats.org/officeDocument/2006/relationships/slide" Target="slides/slide198.xml"/><Relationship Id="rId253" Type="http://schemas.openxmlformats.org/officeDocument/2006/relationships/slide" Target="slides/slide219.xml"/><Relationship Id="rId274" Type="http://schemas.openxmlformats.org/officeDocument/2006/relationships/slide" Target="slides/slide240.xml"/><Relationship Id="rId295" Type="http://schemas.openxmlformats.org/officeDocument/2006/relationships/slide" Target="slides/slide261.xml"/><Relationship Id="rId309" Type="http://schemas.openxmlformats.org/officeDocument/2006/relationships/slide" Target="slides/slide275.xml"/><Relationship Id="rId460" Type="http://schemas.openxmlformats.org/officeDocument/2006/relationships/slide" Target="slides/slide426.xml"/><Relationship Id="rId27" Type="http://schemas.openxmlformats.org/officeDocument/2006/relationships/slideMaster" Target="slideMasters/slideMaster27.xml"/><Relationship Id="rId48" Type="http://schemas.openxmlformats.org/officeDocument/2006/relationships/slide" Target="slides/slide14.xml"/><Relationship Id="rId69" Type="http://schemas.openxmlformats.org/officeDocument/2006/relationships/slide" Target="slides/slide35.xml"/><Relationship Id="rId113" Type="http://schemas.openxmlformats.org/officeDocument/2006/relationships/slide" Target="slides/slide79.xml"/><Relationship Id="rId134" Type="http://schemas.openxmlformats.org/officeDocument/2006/relationships/slide" Target="slides/slide100.xml"/><Relationship Id="rId320" Type="http://schemas.openxmlformats.org/officeDocument/2006/relationships/slide" Target="slides/slide286.xml"/><Relationship Id="rId80" Type="http://schemas.openxmlformats.org/officeDocument/2006/relationships/slide" Target="slides/slide46.xml"/><Relationship Id="rId155" Type="http://schemas.openxmlformats.org/officeDocument/2006/relationships/slide" Target="slides/slide121.xml"/><Relationship Id="rId176" Type="http://schemas.openxmlformats.org/officeDocument/2006/relationships/slide" Target="slides/slide142.xml"/><Relationship Id="rId197" Type="http://schemas.openxmlformats.org/officeDocument/2006/relationships/slide" Target="slides/slide163.xml"/><Relationship Id="rId341" Type="http://schemas.openxmlformats.org/officeDocument/2006/relationships/slide" Target="slides/slide307.xml"/><Relationship Id="rId362" Type="http://schemas.openxmlformats.org/officeDocument/2006/relationships/slide" Target="slides/slide328.xml"/><Relationship Id="rId383" Type="http://schemas.openxmlformats.org/officeDocument/2006/relationships/slide" Target="slides/slide349.xml"/><Relationship Id="rId418" Type="http://schemas.openxmlformats.org/officeDocument/2006/relationships/slide" Target="slides/slide384.xml"/><Relationship Id="rId439" Type="http://schemas.openxmlformats.org/officeDocument/2006/relationships/slide" Target="slides/slide405.xml"/><Relationship Id="rId201" Type="http://schemas.openxmlformats.org/officeDocument/2006/relationships/slide" Target="slides/slide167.xml"/><Relationship Id="rId222" Type="http://schemas.openxmlformats.org/officeDocument/2006/relationships/slide" Target="slides/slide188.xml"/><Relationship Id="rId243" Type="http://schemas.openxmlformats.org/officeDocument/2006/relationships/slide" Target="slides/slide209.xml"/><Relationship Id="rId264" Type="http://schemas.openxmlformats.org/officeDocument/2006/relationships/slide" Target="slides/slide230.xml"/><Relationship Id="rId285" Type="http://schemas.openxmlformats.org/officeDocument/2006/relationships/slide" Target="slides/slide251.xml"/><Relationship Id="rId450" Type="http://schemas.openxmlformats.org/officeDocument/2006/relationships/slide" Target="slides/slide416.xml"/><Relationship Id="rId17" Type="http://schemas.openxmlformats.org/officeDocument/2006/relationships/slideMaster" Target="slideMasters/slideMaster17.xml"/><Relationship Id="rId38" Type="http://schemas.openxmlformats.org/officeDocument/2006/relationships/slide" Target="slides/slide4.xml"/><Relationship Id="rId59" Type="http://schemas.openxmlformats.org/officeDocument/2006/relationships/slide" Target="slides/slide25.xml"/><Relationship Id="rId103" Type="http://schemas.openxmlformats.org/officeDocument/2006/relationships/slide" Target="slides/slide69.xml"/><Relationship Id="rId124" Type="http://schemas.openxmlformats.org/officeDocument/2006/relationships/slide" Target="slides/slide90.xml"/><Relationship Id="rId310" Type="http://schemas.openxmlformats.org/officeDocument/2006/relationships/slide" Target="slides/slide276.xml"/><Relationship Id="rId70" Type="http://schemas.openxmlformats.org/officeDocument/2006/relationships/slide" Target="slides/slide36.xml"/><Relationship Id="rId91" Type="http://schemas.openxmlformats.org/officeDocument/2006/relationships/slide" Target="slides/slide57.xml"/><Relationship Id="rId145" Type="http://schemas.openxmlformats.org/officeDocument/2006/relationships/slide" Target="slides/slide111.xml"/><Relationship Id="rId166" Type="http://schemas.openxmlformats.org/officeDocument/2006/relationships/slide" Target="slides/slide132.xml"/><Relationship Id="rId187" Type="http://schemas.openxmlformats.org/officeDocument/2006/relationships/slide" Target="slides/slide153.xml"/><Relationship Id="rId331" Type="http://schemas.openxmlformats.org/officeDocument/2006/relationships/slide" Target="slides/slide297.xml"/><Relationship Id="rId352" Type="http://schemas.openxmlformats.org/officeDocument/2006/relationships/slide" Target="slides/slide318.xml"/><Relationship Id="rId373" Type="http://schemas.openxmlformats.org/officeDocument/2006/relationships/slide" Target="slides/slide339.xml"/><Relationship Id="rId394" Type="http://schemas.openxmlformats.org/officeDocument/2006/relationships/slide" Target="slides/slide360.xml"/><Relationship Id="rId408" Type="http://schemas.openxmlformats.org/officeDocument/2006/relationships/slide" Target="slides/slide374.xml"/><Relationship Id="rId429" Type="http://schemas.openxmlformats.org/officeDocument/2006/relationships/slide" Target="slides/slide395.xml"/><Relationship Id="rId1" Type="http://schemas.openxmlformats.org/officeDocument/2006/relationships/slideMaster" Target="slideMasters/slideMaster1.xml"/><Relationship Id="rId212" Type="http://schemas.openxmlformats.org/officeDocument/2006/relationships/slide" Target="slides/slide178.xml"/><Relationship Id="rId233" Type="http://schemas.openxmlformats.org/officeDocument/2006/relationships/slide" Target="slides/slide199.xml"/><Relationship Id="rId254" Type="http://schemas.openxmlformats.org/officeDocument/2006/relationships/slide" Target="slides/slide220.xml"/><Relationship Id="rId440" Type="http://schemas.openxmlformats.org/officeDocument/2006/relationships/slide" Target="slides/slide406.xml"/><Relationship Id="rId28" Type="http://schemas.openxmlformats.org/officeDocument/2006/relationships/slideMaster" Target="slideMasters/slideMaster28.xml"/><Relationship Id="rId49" Type="http://schemas.openxmlformats.org/officeDocument/2006/relationships/slide" Target="slides/slide15.xml"/><Relationship Id="rId114" Type="http://schemas.openxmlformats.org/officeDocument/2006/relationships/slide" Target="slides/slide80.xml"/><Relationship Id="rId275" Type="http://schemas.openxmlformats.org/officeDocument/2006/relationships/slide" Target="slides/slide241.xml"/><Relationship Id="rId296" Type="http://schemas.openxmlformats.org/officeDocument/2006/relationships/slide" Target="slides/slide262.xml"/><Relationship Id="rId300" Type="http://schemas.openxmlformats.org/officeDocument/2006/relationships/slide" Target="slides/slide266.xml"/><Relationship Id="rId461" Type="http://schemas.openxmlformats.org/officeDocument/2006/relationships/slide" Target="slides/slide427.xml"/><Relationship Id="rId60" Type="http://schemas.openxmlformats.org/officeDocument/2006/relationships/slide" Target="slides/slide26.xml"/><Relationship Id="rId81" Type="http://schemas.openxmlformats.org/officeDocument/2006/relationships/slide" Target="slides/slide47.xml"/><Relationship Id="rId135" Type="http://schemas.openxmlformats.org/officeDocument/2006/relationships/slide" Target="slides/slide101.xml"/><Relationship Id="rId156" Type="http://schemas.openxmlformats.org/officeDocument/2006/relationships/slide" Target="slides/slide122.xml"/><Relationship Id="rId177" Type="http://schemas.openxmlformats.org/officeDocument/2006/relationships/slide" Target="slides/slide143.xml"/><Relationship Id="rId198" Type="http://schemas.openxmlformats.org/officeDocument/2006/relationships/slide" Target="slides/slide164.xml"/><Relationship Id="rId321" Type="http://schemas.openxmlformats.org/officeDocument/2006/relationships/slide" Target="slides/slide287.xml"/><Relationship Id="rId342" Type="http://schemas.openxmlformats.org/officeDocument/2006/relationships/slide" Target="slides/slide308.xml"/><Relationship Id="rId363" Type="http://schemas.openxmlformats.org/officeDocument/2006/relationships/slide" Target="slides/slide329.xml"/><Relationship Id="rId384" Type="http://schemas.openxmlformats.org/officeDocument/2006/relationships/slide" Target="slides/slide350.xml"/><Relationship Id="rId419" Type="http://schemas.openxmlformats.org/officeDocument/2006/relationships/slide" Target="slides/slide385.xml"/><Relationship Id="rId202" Type="http://schemas.openxmlformats.org/officeDocument/2006/relationships/slide" Target="slides/slide168.xml"/><Relationship Id="rId223" Type="http://schemas.openxmlformats.org/officeDocument/2006/relationships/slide" Target="slides/slide189.xml"/><Relationship Id="rId244" Type="http://schemas.openxmlformats.org/officeDocument/2006/relationships/slide" Target="slides/slide210.xml"/><Relationship Id="rId430" Type="http://schemas.openxmlformats.org/officeDocument/2006/relationships/slide" Target="slides/slide396.xml"/><Relationship Id="rId18" Type="http://schemas.openxmlformats.org/officeDocument/2006/relationships/slideMaster" Target="slideMasters/slideMaster18.xml"/><Relationship Id="rId39" Type="http://schemas.openxmlformats.org/officeDocument/2006/relationships/slide" Target="slides/slide5.xml"/><Relationship Id="rId265" Type="http://schemas.openxmlformats.org/officeDocument/2006/relationships/slide" Target="slides/slide231.xml"/><Relationship Id="rId286" Type="http://schemas.openxmlformats.org/officeDocument/2006/relationships/slide" Target="slides/slide252.xml"/><Relationship Id="rId451" Type="http://schemas.openxmlformats.org/officeDocument/2006/relationships/slide" Target="slides/slide417.xml"/><Relationship Id="rId50" Type="http://schemas.openxmlformats.org/officeDocument/2006/relationships/slide" Target="slides/slide16.xml"/><Relationship Id="rId104" Type="http://schemas.openxmlformats.org/officeDocument/2006/relationships/slide" Target="slides/slide70.xml"/><Relationship Id="rId125" Type="http://schemas.openxmlformats.org/officeDocument/2006/relationships/slide" Target="slides/slide91.xml"/><Relationship Id="rId146" Type="http://schemas.openxmlformats.org/officeDocument/2006/relationships/slide" Target="slides/slide112.xml"/><Relationship Id="rId167" Type="http://schemas.openxmlformats.org/officeDocument/2006/relationships/slide" Target="slides/slide133.xml"/><Relationship Id="rId188" Type="http://schemas.openxmlformats.org/officeDocument/2006/relationships/slide" Target="slides/slide154.xml"/><Relationship Id="rId311" Type="http://schemas.openxmlformats.org/officeDocument/2006/relationships/slide" Target="slides/slide277.xml"/><Relationship Id="rId332" Type="http://schemas.openxmlformats.org/officeDocument/2006/relationships/slide" Target="slides/slide298.xml"/><Relationship Id="rId353" Type="http://schemas.openxmlformats.org/officeDocument/2006/relationships/slide" Target="slides/slide319.xml"/><Relationship Id="rId374" Type="http://schemas.openxmlformats.org/officeDocument/2006/relationships/slide" Target="slides/slide340.xml"/><Relationship Id="rId395" Type="http://schemas.openxmlformats.org/officeDocument/2006/relationships/slide" Target="slides/slide361.xml"/><Relationship Id="rId409" Type="http://schemas.openxmlformats.org/officeDocument/2006/relationships/slide" Target="slides/slide375.xml"/><Relationship Id="rId71" Type="http://schemas.openxmlformats.org/officeDocument/2006/relationships/slide" Target="slides/slide37.xml"/><Relationship Id="rId92" Type="http://schemas.openxmlformats.org/officeDocument/2006/relationships/slide" Target="slides/slide58.xml"/><Relationship Id="rId213" Type="http://schemas.openxmlformats.org/officeDocument/2006/relationships/slide" Target="slides/slide179.xml"/><Relationship Id="rId234" Type="http://schemas.openxmlformats.org/officeDocument/2006/relationships/slide" Target="slides/slide200.xml"/><Relationship Id="rId420" Type="http://schemas.openxmlformats.org/officeDocument/2006/relationships/slide" Target="slides/slide386.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221.xml"/><Relationship Id="rId276" Type="http://schemas.openxmlformats.org/officeDocument/2006/relationships/slide" Target="slides/slide242.xml"/><Relationship Id="rId297" Type="http://schemas.openxmlformats.org/officeDocument/2006/relationships/slide" Target="slides/slide263.xml"/><Relationship Id="rId441" Type="http://schemas.openxmlformats.org/officeDocument/2006/relationships/slide" Target="slides/slide407.xml"/><Relationship Id="rId462" Type="http://schemas.openxmlformats.org/officeDocument/2006/relationships/slide" Target="slides/slide428.xml"/><Relationship Id="rId40" Type="http://schemas.openxmlformats.org/officeDocument/2006/relationships/slide" Target="slides/slide6.xml"/><Relationship Id="rId115" Type="http://schemas.openxmlformats.org/officeDocument/2006/relationships/slide" Target="slides/slide81.xml"/><Relationship Id="rId136" Type="http://schemas.openxmlformats.org/officeDocument/2006/relationships/slide" Target="slides/slide102.xml"/><Relationship Id="rId157" Type="http://schemas.openxmlformats.org/officeDocument/2006/relationships/slide" Target="slides/slide123.xml"/><Relationship Id="rId178" Type="http://schemas.openxmlformats.org/officeDocument/2006/relationships/slide" Target="slides/slide144.xml"/><Relationship Id="rId301" Type="http://schemas.openxmlformats.org/officeDocument/2006/relationships/slide" Target="slides/slide267.xml"/><Relationship Id="rId322" Type="http://schemas.openxmlformats.org/officeDocument/2006/relationships/slide" Target="slides/slide288.xml"/><Relationship Id="rId343" Type="http://schemas.openxmlformats.org/officeDocument/2006/relationships/slide" Target="slides/slide309.xml"/><Relationship Id="rId364" Type="http://schemas.openxmlformats.org/officeDocument/2006/relationships/slide" Target="slides/slide330.xml"/><Relationship Id="rId61" Type="http://schemas.openxmlformats.org/officeDocument/2006/relationships/slide" Target="slides/slide27.xml"/><Relationship Id="rId82" Type="http://schemas.openxmlformats.org/officeDocument/2006/relationships/slide" Target="slides/slide48.xml"/><Relationship Id="rId199" Type="http://schemas.openxmlformats.org/officeDocument/2006/relationships/slide" Target="slides/slide165.xml"/><Relationship Id="rId203" Type="http://schemas.openxmlformats.org/officeDocument/2006/relationships/slide" Target="slides/slide169.xml"/><Relationship Id="rId385" Type="http://schemas.openxmlformats.org/officeDocument/2006/relationships/slide" Target="slides/slide351.xml"/><Relationship Id="rId19" Type="http://schemas.openxmlformats.org/officeDocument/2006/relationships/slideMaster" Target="slideMasters/slideMaster19.xml"/><Relationship Id="rId224" Type="http://schemas.openxmlformats.org/officeDocument/2006/relationships/slide" Target="slides/slide190.xml"/><Relationship Id="rId245" Type="http://schemas.openxmlformats.org/officeDocument/2006/relationships/slide" Target="slides/slide211.xml"/><Relationship Id="rId266" Type="http://schemas.openxmlformats.org/officeDocument/2006/relationships/slide" Target="slides/slide232.xml"/><Relationship Id="rId287" Type="http://schemas.openxmlformats.org/officeDocument/2006/relationships/slide" Target="slides/slide253.xml"/><Relationship Id="rId410" Type="http://schemas.openxmlformats.org/officeDocument/2006/relationships/slide" Target="slides/slide376.xml"/><Relationship Id="rId431" Type="http://schemas.openxmlformats.org/officeDocument/2006/relationships/slide" Target="slides/slide397.xml"/><Relationship Id="rId452" Type="http://schemas.openxmlformats.org/officeDocument/2006/relationships/slide" Target="slides/slide418.xml"/><Relationship Id="rId30" Type="http://schemas.openxmlformats.org/officeDocument/2006/relationships/slideMaster" Target="slideMasters/slideMaster30.xml"/><Relationship Id="rId105" Type="http://schemas.openxmlformats.org/officeDocument/2006/relationships/slide" Target="slides/slide71.xml"/><Relationship Id="rId126" Type="http://schemas.openxmlformats.org/officeDocument/2006/relationships/slide" Target="slides/slide92.xml"/><Relationship Id="rId147" Type="http://schemas.openxmlformats.org/officeDocument/2006/relationships/slide" Target="slides/slide113.xml"/><Relationship Id="rId168" Type="http://schemas.openxmlformats.org/officeDocument/2006/relationships/slide" Target="slides/slide134.xml"/><Relationship Id="rId312" Type="http://schemas.openxmlformats.org/officeDocument/2006/relationships/slide" Target="slides/slide278.xml"/><Relationship Id="rId333" Type="http://schemas.openxmlformats.org/officeDocument/2006/relationships/slide" Target="slides/slide299.xml"/><Relationship Id="rId354" Type="http://schemas.openxmlformats.org/officeDocument/2006/relationships/slide" Target="slides/slide320.xml"/><Relationship Id="rId51" Type="http://schemas.openxmlformats.org/officeDocument/2006/relationships/slide" Target="slides/slide17.xml"/><Relationship Id="rId72" Type="http://schemas.openxmlformats.org/officeDocument/2006/relationships/slide" Target="slides/slide38.xml"/><Relationship Id="rId93" Type="http://schemas.openxmlformats.org/officeDocument/2006/relationships/slide" Target="slides/slide59.xml"/><Relationship Id="rId189" Type="http://schemas.openxmlformats.org/officeDocument/2006/relationships/slide" Target="slides/slide155.xml"/><Relationship Id="rId375" Type="http://schemas.openxmlformats.org/officeDocument/2006/relationships/slide" Target="slides/slide341.xml"/><Relationship Id="rId396" Type="http://schemas.openxmlformats.org/officeDocument/2006/relationships/slide" Target="slides/slide362.xml"/><Relationship Id="rId3" Type="http://schemas.openxmlformats.org/officeDocument/2006/relationships/slideMaster" Target="slideMasters/slideMaster3.xml"/><Relationship Id="rId214" Type="http://schemas.openxmlformats.org/officeDocument/2006/relationships/slide" Target="slides/slide180.xml"/><Relationship Id="rId235" Type="http://schemas.openxmlformats.org/officeDocument/2006/relationships/slide" Target="slides/slide201.xml"/><Relationship Id="rId256" Type="http://schemas.openxmlformats.org/officeDocument/2006/relationships/slide" Target="slides/slide222.xml"/><Relationship Id="rId277" Type="http://schemas.openxmlformats.org/officeDocument/2006/relationships/slide" Target="slides/slide243.xml"/><Relationship Id="rId298" Type="http://schemas.openxmlformats.org/officeDocument/2006/relationships/slide" Target="slides/slide264.xml"/><Relationship Id="rId400" Type="http://schemas.openxmlformats.org/officeDocument/2006/relationships/slide" Target="slides/slide366.xml"/><Relationship Id="rId421" Type="http://schemas.openxmlformats.org/officeDocument/2006/relationships/slide" Target="slides/slide387.xml"/><Relationship Id="rId442" Type="http://schemas.openxmlformats.org/officeDocument/2006/relationships/slide" Target="slides/slide408.xml"/><Relationship Id="rId463" Type="http://schemas.openxmlformats.org/officeDocument/2006/relationships/notesMaster" Target="notesMasters/notesMaster1.xml"/><Relationship Id="rId116" Type="http://schemas.openxmlformats.org/officeDocument/2006/relationships/slide" Target="slides/slide82.xml"/><Relationship Id="rId137" Type="http://schemas.openxmlformats.org/officeDocument/2006/relationships/slide" Target="slides/slide103.xml"/><Relationship Id="rId158" Type="http://schemas.openxmlformats.org/officeDocument/2006/relationships/slide" Target="slides/slide124.xml"/><Relationship Id="rId302" Type="http://schemas.openxmlformats.org/officeDocument/2006/relationships/slide" Target="slides/slide268.xml"/><Relationship Id="rId323" Type="http://schemas.openxmlformats.org/officeDocument/2006/relationships/slide" Target="slides/slide289.xml"/><Relationship Id="rId344" Type="http://schemas.openxmlformats.org/officeDocument/2006/relationships/slide" Target="slides/slide310.xml"/><Relationship Id="rId20" Type="http://schemas.openxmlformats.org/officeDocument/2006/relationships/slideMaster" Target="slideMasters/slideMaster20.xml"/><Relationship Id="rId41" Type="http://schemas.openxmlformats.org/officeDocument/2006/relationships/slide" Target="slides/slide7.xml"/><Relationship Id="rId62" Type="http://schemas.openxmlformats.org/officeDocument/2006/relationships/slide" Target="slides/slide28.xml"/><Relationship Id="rId83" Type="http://schemas.openxmlformats.org/officeDocument/2006/relationships/slide" Target="slides/slide49.xml"/><Relationship Id="rId179" Type="http://schemas.openxmlformats.org/officeDocument/2006/relationships/slide" Target="slides/slide145.xml"/><Relationship Id="rId365" Type="http://schemas.openxmlformats.org/officeDocument/2006/relationships/slide" Target="slides/slide331.xml"/><Relationship Id="rId386" Type="http://schemas.openxmlformats.org/officeDocument/2006/relationships/slide" Target="slides/slide352.xml"/><Relationship Id="rId190" Type="http://schemas.openxmlformats.org/officeDocument/2006/relationships/slide" Target="slides/slide156.xml"/><Relationship Id="rId204" Type="http://schemas.openxmlformats.org/officeDocument/2006/relationships/slide" Target="slides/slide170.xml"/><Relationship Id="rId225" Type="http://schemas.openxmlformats.org/officeDocument/2006/relationships/slide" Target="slides/slide191.xml"/><Relationship Id="rId246" Type="http://schemas.openxmlformats.org/officeDocument/2006/relationships/slide" Target="slides/slide212.xml"/><Relationship Id="rId267" Type="http://schemas.openxmlformats.org/officeDocument/2006/relationships/slide" Target="slides/slide233.xml"/><Relationship Id="rId288" Type="http://schemas.openxmlformats.org/officeDocument/2006/relationships/slide" Target="slides/slide254.xml"/><Relationship Id="rId411" Type="http://schemas.openxmlformats.org/officeDocument/2006/relationships/slide" Target="slides/slide377.xml"/><Relationship Id="rId432" Type="http://schemas.openxmlformats.org/officeDocument/2006/relationships/slide" Target="slides/slide398.xml"/><Relationship Id="rId453" Type="http://schemas.openxmlformats.org/officeDocument/2006/relationships/slide" Target="slides/slide419.xml"/><Relationship Id="rId106" Type="http://schemas.openxmlformats.org/officeDocument/2006/relationships/slide" Target="slides/slide72.xml"/><Relationship Id="rId127" Type="http://schemas.openxmlformats.org/officeDocument/2006/relationships/slide" Target="slides/slide93.xml"/><Relationship Id="rId313" Type="http://schemas.openxmlformats.org/officeDocument/2006/relationships/slide" Target="slides/slide27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8.xml"/><Relationship Id="rId73" Type="http://schemas.openxmlformats.org/officeDocument/2006/relationships/slide" Target="slides/slide39.xml"/><Relationship Id="rId94" Type="http://schemas.openxmlformats.org/officeDocument/2006/relationships/slide" Target="slides/slide60.xml"/><Relationship Id="rId148" Type="http://schemas.openxmlformats.org/officeDocument/2006/relationships/slide" Target="slides/slide114.xml"/><Relationship Id="rId169" Type="http://schemas.openxmlformats.org/officeDocument/2006/relationships/slide" Target="slides/slide135.xml"/><Relationship Id="rId334" Type="http://schemas.openxmlformats.org/officeDocument/2006/relationships/slide" Target="slides/slide300.xml"/><Relationship Id="rId355" Type="http://schemas.openxmlformats.org/officeDocument/2006/relationships/slide" Target="slides/slide321.xml"/><Relationship Id="rId376" Type="http://schemas.openxmlformats.org/officeDocument/2006/relationships/slide" Target="slides/slide342.xml"/><Relationship Id="rId397" Type="http://schemas.openxmlformats.org/officeDocument/2006/relationships/slide" Target="slides/slide363.xml"/><Relationship Id="rId4" Type="http://schemas.openxmlformats.org/officeDocument/2006/relationships/slideMaster" Target="slideMasters/slideMaster4.xml"/><Relationship Id="rId180" Type="http://schemas.openxmlformats.org/officeDocument/2006/relationships/slide" Target="slides/slide146.xml"/><Relationship Id="rId215" Type="http://schemas.openxmlformats.org/officeDocument/2006/relationships/slide" Target="slides/slide181.xml"/><Relationship Id="rId236" Type="http://schemas.openxmlformats.org/officeDocument/2006/relationships/slide" Target="slides/slide202.xml"/><Relationship Id="rId257" Type="http://schemas.openxmlformats.org/officeDocument/2006/relationships/slide" Target="slides/slide223.xml"/><Relationship Id="rId278" Type="http://schemas.openxmlformats.org/officeDocument/2006/relationships/slide" Target="slides/slide244.xml"/><Relationship Id="rId401" Type="http://schemas.openxmlformats.org/officeDocument/2006/relationships/slide" Target="slides/slide367.xml"/><Relationship Id="rId422" Type="http://schemas.openxmlformats.org/officeDocument/2006/relationships/slide" Target="slides/slide388.xml"/><Relationship Id="rId443" Type="http://schemas.openxmlformats.org/officeDocument/2006/relationships/slide" Target="slides/slide409.xml"/><Relationship Id="rId464" Type="http://schemas.openxmlformats.org/officeDocument/2006/relationships/presProps" Target="presProps.xml"/><Relationship Id="rId303" Type="http://schemas.openxmlformats.org/officeDocument/2006/relationships/slide" Target="slides/slide269.xml"/><Relationship Id="rId42" Type="http://schemas.openxmlformats.org/officeDocument/2006/relationships/slide" Target="slides/slide8.xml"/><Relationship Id="rId84" Type="http://schemas.openxmlformats.org/officeDocument/2006/relationships/slide" Target="slides/slide50.xml"/><Relationship Id="rId138" Type="http://schemas.openxmlformats.org/officeDocument/2006/relationships/slide" Target="slides/slide104.xml"/><Relationship Id="rId345" Type="http://schemas.openxmlformats.org/officeDocument/2006/relationships/slide" Target="slides/slide311.xml"/><Relationship Id="rId387" Type="http://schemas.openxmlformats.org/officeDocument/2006/relationships/slide" Target="slides/slide353.xml"/><Relationship Id="rId191" Type="http://schemas.openxmlformats.org/officeDocument/2006/relationships/slide" Target="slides/slide157.xml"/><Relationship Id="rId205" Type="http://schemas.openxmlformats.org/officeDocument/2006/relationships/slide" Target="slides/slide171.xml"/><Relationship Id="rId247" Type="http://schemas.openxmlformats.org/officeDocument/2006/relationships/slide" Target="slides/slide213.xml"/><Relationship Id="rId412" Type="http://schemas.openxmlformats.org/officeDocument/2006/relationships/slide" Target="slides/slide378.xml"/><Relationship Id="rId107" Type="http://schemas.openxmlformats.org/officeDocument/2006/relationships/slide" Target="slides/slide73.xml"/><Relationship Id="rId289" Type="http://schemas.openxmlformats.org/officeDocument/2006/relationships/slide" Target="slides/slide255.xml"/><Relationship Id="rId454" Type="http://schemas.openxmlformats.org/officeDocument/2006/relationships/slide" Target="slides/slide420.xml"/><Relationship Id="rId11" Type="http://schemas.openxmlformats.org/officeDocument/2006/relationships/slideMaster" Target="slideMasters/slideMaster11.xml"/><Relationship Id="rId53" Type="http://schemas.openxmlformats.org/officeDocument/2006/relationships/slide" Target="slides/slide19.xml"/><Relationship Id="rId149" Type="http://schemas.openxmlformats.org/officeDocument/2006/relationships/slide" Target="slides/slide115.xml"/><Relationship Id="rId314" Type="http://schemas.openxmlformats.org/officeDocument/2006/relationships/slide" Target="slides/slide280.xml"/><Relationship Id="rId356" Type="http://schemas.openxmlformats.org/officeDocument/2006/relationships/slide" Target="slides/slide322.xml"/><Relationship Id="rId398" Type="http://schemas.openxmlformats.org/officeDocument/2006/relationships/slide" Target="slides/slide364.xml"/><Relationship Id="rId95" Type="http://schemas.openxmlformats.org/officeDocument/2006/relationships/slide" Target="slides/slide61.xml"/><Relationship Id="rId160" Type="http://schemas.openxmlformats.org/officeDocument/2006/relationships/slide" Target="slides/slide126.xml"/><Relationship Id="rId216" Type="http://schemas.openxmlformats.org/officeDocument/2006/relationships/slide" Target="slides/slide182.xml"/><Relationship Id="rId423" Type="http://schemas.openxmlformats.org/officeDocument/2006/relationships/slide" Target="slides/slide389.xml"/><Relationship Id="rId258" Type="http://schemas.openxmlformats.org/officeDocument/2006/relationships/slide" Target="slides/slide224.xml"/><Relationship Id="rId465" Type="http://schemas.openxmlformats.org/officeDocument/2006/relationships/viewProps" Target="viewProps.xml"/><Relationship Id="rId22" Type="http://schemas.openxmlformats.org/officeDocument/2006/relationships/slideMaster" Target="slideMasters/slideMaster22.xml"/><Relationship Id="rId64" Type="http://schemas.openxmlformats.org/officeDocument/2006/relationships/slide" Target="slides/slide30.xml"/><Relationship Id="rId118" Type="http://schemas.openxmlformats.org/officeDocument/2006/relationships/slide" Target="slides/slide84.xml"/><Relationship Id="rId325" Type="http://schemas.openxmlformats.org/officeDocument/2006/relationships/slide" Target="slides/slide291.xml"/><Relationship Id="rId367" Type="http://schemas.openxmlformats.org/officeDocument/2006/relationships/slide" Target="slides/slide333.xml"/><Relationship Id="rId171" Type="http://schemas.openxmlformats.org/officeDocument/2006/relationships/slide" Target="slides/slide137.xml"/><Relationship Id="rId227" Type="http://schemas.openxmlformats.org/officeDocument/2006/relationships/slide" Target="slides/slide193.xml"/><Relationship Id="rId269" Type="http://schemas.openxmlformats.org/officeDocument/2006/relationships/slide" Target="slides/slide235.xml"/><Relationship Id="rId434" Type="http://schemas.openxmlformats.org/officeDocument/2006/relationships/slide" Target="slides/slide400.xml"/><Relationship Id="rId33" Type="http://schemas.openxmlformats.org/officeDocument/2006/relationships/slideMaster" Target="slideMasters/slideMaster33.xml"/><Relationship Id="rId129" Type="http://schemas.openxmlformats.org/officeDocument/2006/relationships/slide" Target="slides/slide95.xml"/><Relationship Id="rId280" Type="http://schemas.openxmlformats.org/officeDocument/2006/relationships/slide" Target="slides/slide246.xml"/><Relationship Id="rId336" Type="http://schemas.openxmlformats.org/officeDocument/2006/relationships/slide" Target="slides/slide302.xml"/><Relationship Id="rId75" Type="http://schemas.openxmlformats.org/officeDocument/2006/relationships/slide" Target="slides/slide41.xml"/><Relationship Id="rId140" Type="http://schemas.openxmlformats.org/officeDocument/2006/relationships/slide" Target="slides/slide106.xml"/><Relationship Id="rId182" Type="http://schemas.openxmlformats.org/officeDocument/2006/relationships/slide" Target="slides/slide148.xml"/><Relationship Id="rId378" Type="http://schemas.openxmlformats.org/officeDocument/2006/relationships/slide" Target="slides/slide344.xml"/><Relationship Id="rId403" Type="http://schemas.openxmlformats.org/officeDocument/2006/relationships/slide" Target="slides/slide369.xml"/><Relationship Id="rId6" Type="http://schemas.openxmlformats.org/officeDocument/2006/relationships/slideMaster" Target="slideMasters/slideMaster6.xml"/><Relationship Id="rId238" Type="http://schemas.openxmlformats.org/officeDocument/2006/relationships/slide" Target="slides/slide204.xml"/><Relationship Id="rId445" Type="http://schemas.openxmlformats.org/officeDocument/2006/relationships/slide" Target="slides/slide411.xml"/><Relationship Id="rId291" Type="http://schemas.openxmlformats.org/officeDocument/2006/relationships/slide" Target="slides/slide257.xml"/><Relationship Id="rId305" Type="http://schemas.openxmlformats.org/officeDocument/2006/relationships/slide" Target="slides/slide271.xml"/><Relationship Id="rId347" Type="http://schemas.openxmlformats.org/officeDocument/2006/relationships/slide" Target="slides/slide3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image" Target="../media/image16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AA2401-6549-4E00-BB5E-4328530AD5C1}" type="datetimeFigureOut">
              <a:rPr lang="en-CA" smtClean="0"/>
              <a:t>20/11/2015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E6388C-16F3-4831-9AB8-ADC7F3A739F7}" type="slidenum">
              <a:rPr lang="en-CA" smtClean="0"/>
              <a:t>‹#›</a:t>
            </a:fld>
            <a:endParaRPr lang="en-CA"/>
          </a:p>
        </p:txBody>
      </p:sp>
    </p:spTree>
    <p:extLst>
      <p:ext uri="{BB962C8B-B14F-4D97-AF65-F5344CB8AC3E}">
        <p14:creationId xmlns:p14="http://schemas.microsoft.com/office/powerpoint/2010/main" val="2391131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FE6388C-16F3-4831-9AB8-ADC7F3A739F7}" type="slidenum">
              <a:rPr lang="en-CA" smtClean="0"/>
              <a:t>150</a:t>
            </a:fld>
            <a:endParaRPr lang="en-CA"/>
          </a:p>
        </p:txBody>
      </p:sp>
    </p:spTree>
    <p:extLst>
      <p:ext uri="{BB962C8B-B14F-4D97-AF65-F5344CB8AC3E}">
        <p14:creationId xmlns:p14="http://schemas.microsoft.com/office/powerpoint/2010/main" val="2718404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Radiation fog begins to form over land usually under clear skies and light winds typically after midnight and peaks early in the morning. As the land surface loses heat and radiates it into space, the air above the land is cooled and loses its ability to hold moisture. If an abundance of condensation nuclei is present in the atmosphere, radiation fog may develop before the temperature-</a:t>
            </a:r>
            <a:r>
              <a:rPr lang="en-CA" dirty="0" err="1" smtClean="0"/>
              <a:t>dewpoint</a:t>
            </a:r>
            <a:r>
              <a:rPr lang="en-CA" dirty="0" smtClean="0"/>
              <a:t> spread reaches zero. After sunrise, the fog begins to burn off from the edges over land but any fog that has drifted over water will take longer to burn off.</a:t>
            </a:r>
          </a:p>
          <a:p>
            <a:endParaRPr lang="en-CA" dirty="0"/>
          </a:p>
        </p:txBody>
      </p:sp>
      <p:sp>
        <p:nvSpPr>
          <p:cNvPr id="4" name="Slide Number Placeholder 3"/>
          <p:cNvSpPr>
            <a:spLocks noGrp="1"/>
          </p:cNvSpPr>
          <p:nvPr>
            <p:ph type="sldNum" sz="quarter" idx="10"/>
          </p:nvPr>
        </p:nvSpPr>
        <p:spPr/>
        <p:txBody>
          <a:bodyPr/>
          <a:lstStyle/>
          <a:p>
            <a:fld id="{5FE6388C-16F3-4831-9AB8-ADC7F3A739F7}" type="slidenum">
              <a:rPr lang="en-CA" smtClean="0"/>
              <a:t>199</a:t>
            </a:fld>
            <a:endParaRPr lang="en-CA"/>
          </a:p>
        </p:txBody>
      </p:sp>
    </p:spTree>
    <p:extLst>
      <p:ext uri="{BB962C8B-B14F-4D97-AF65-F5344CB8AC3E}">
        <p14:creationId xmlns:p14="http://schemas.microsoft.com/office/powerpoint/2010/main" val="1778184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Fog that forms when warm moist air moves across a snow, ice or cold water surface.</a:t>
            </a:r>
          </a:p>
          <a:p>
            <a:endParaRPr lang="en-CA" dirty="0"/>
          </a:p>
        </p:txBody>
      </p:sp>
      <p:sp>
        <p:nvSpPr>
          <p:cNvPr id="4" name="Slide Number Placeholder 3"/>
          <p:cNvSpPr>
            <a:spLocks noGrp="1"/>
          </p:cNvSpPr>
          <p:nvPr>
            <p:ph type="sldNum" sz="quarter" idx="10"/>
          </p:nvPr>
        </p:nvSpPr>
        <p:spPr/>
        <p:txBody>
          <a:bodyPr/>
          <a:lstStyle/>
          <a:p>
            <a:fld id="{5FE6388C-16F3-4831-9AB8-ADC7F3A739F7}" type="slidenum">
              <a:rPr lang="en-CA" smtClean="0"/>
              <a:t>200</a:t>
            </a:fld>
            <a:endParaRPr lang="en-CA"/>
          </a:p>
        </p:txBody>
      </p:sp>
    </p:spTree>
    <p:extLst>
      <p:ext uri="{BB962C8B-B14F-4D97-AF65-F5344CB8AC3E}">
        <p14:creationId xmlns:p14="http://schemas.microsoft.com/office/powerpoint/2010/main" val="150479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Steam fog forms when very cold arctic air moves over relatively warmer water. In this case moisture evaporates from the water surface and saturates the air. The extremely cold air cannot hold all the evaporated moisture, so the excess condenses into fog. The result looks like steam or smoke rising from the water, and is usually no more than 50 to 100 feet thick. Steam fog, also called arctic sea smoke, can produce significant icing conditions.</a:t>
            </a:r>
          </a:p>
          <a:p>
            <a:endParaRPr lang="en-CA" dirty="0"/>
          </a:p>
        </p:txBody>
      </p:sp>
      <p:sp>
        <p:nvSpPr>
          <p:cNvPr id="4" name="Slide Number Placeholder 3"/>
          <p:cNvSpPr>
            <a:spLocks noGrp="1"/>
          </p:cNvSpPr>
          <p:nvPr>
            <p:ph type="sldNum" sz="quarter" idx="10"/>
          </p:nvPr>
        </p:nvSpPr>
        <p:spPr/>
        <p:txBody>
          <a:bodyPr/>
          <a:lstStyle/>
          <a:p>
            <a:fld id="{5FE6388C-16F3-4831-9AB8-ADC7F3A739F7}" type="slidenum">
              <a:rPr lang="en-CA" smtClean="0"/>
              <a:t>202</a:t>
            </a:fld>
            <a:endParaRPr lang="en-CA"/>
          </a:p>
        </p:txBody>
      </p:sp>
    </p:spTree>
    <p:extLst>
      <p:ext uri="{BB962C8B-B14F-4D97-AF65-F5344CB8AC3E}">
        <p14:creationId xmlns:p14="http://schemas.microsoft.com/office/powerpoint/2010/main" val="338017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Precipitation fog, or frontal fog, forms ahead of warm fronts when precipitation falls through a cooler layer of air near the ground. The precipitation saturates the air at the surface and fog forms. Breaks in the precipitation usually results in the fog becoming thicker.</a:t>
            </a:r>
          </a:p>
          <a:p>
            <a:endParaRPr lang="en-CA" dirty="0"/>
          </a:p>
        </p:txBody>
      </p:sp>
      <p:sp>
        <p:nvSpPr>
          <p:cNvPr id="4" name="Slide Number Placeholder 3"/>
          <p:cNvSpPr>
            <a:spLocks noGrp="1"/>
          </p:cNvSpPr>
          <p:nvPr>
            <p:ph type="sldNum" sz="quarter" idx="10"/>
          </p:nvPr>
        </p:nvSpPr>
        <p:spPr/>
        <p:txBody>
          <a:bodyPr/>
          <a:lstStyle/>
          <a:p>
            <a:fld id="{5FE6388C-16F3-4831-9AB8-ADC7F3A739F7}" type="slidenum">
              <a:rPr lang="en-CA" smtClean="0"/>
              <a:t>203</a:t>
            </a:fld>
            <a:endParaRPr lang="en-CA"/>
          </a:p>
        </p:txBody>
      </p:sp>
    </p:spTree>
    <p:extLst>
      <p:ext uri="{BB962C8B-B14F-4D97-AF65-F5344CB8AC3E}">
        <p14:creationId xmlns:p14="http://schemas.microsoft.com/office/powerpoint/2010/main" val="1352091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Ice fog occurs when water vapour sublimates directly into ice crystals. In conditions of light winds and temperatures colder than -30°C or so, water vapour from manmade sources or cracks in ice-covered rivers can form widespread and persistent ice fog. </a:t>
            </a:r>
            <a:r>
              <a:rPr lang="en-CA" smtClean="0"/>
              <a:t>The fog produced by local heating systems, and even aircraft engines, can reduce the local visibility to near zero, closing an airport for hours or even days.</a:t>
            </a:r>
          </a:p>
          <a:p>
            <a:endParaRPr lang="en-CA"/>
          </a:p>
        </p:txBody>
      </p:sp>
      <p:sp>
        <p:nvSpPr>
          <p:cNvPr id="4" name="Slide Number Placeholder 3"/>
          <p:cNvSpPr>
            <a:spLocks noGrp="1"/>
          </p:cNvSpPr>
          <p:nvPr>
            <p:ph type="sldNum" sz="quarter" idx="10"/>
          </p:nvPr>
        </p:nvSpPr>
        <p:spPr/>
        <p:txBody>
          <a:bodyPr/>
          <a:lstStyle/>
          <a:p>
            <a:fld id="{5FE6388C-16F3-4831-9AB8-ADC7F3A739F7}" type="slidenum">
              <a:rPr lang="en-CA" smtClean="0"/>
              <a:t>204</a:t>
            </a:fld>
            <a:endParaRPr lang="en-CA"/>
          </a:p>
        </p:txBody>
      </p:sp>
    </p:spTree>
    <p:extLst>
      <p:ext uri="{BB962C8B-B14F-4D97-AF65-F5344CB8AC3E}">
        <p14:creationId xmlns:p14="http://schemas.microsoft.com/office/powerpoint/2010/main" val="2877529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41071237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63649268"/>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074489208"/>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14611774"/>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281471077"/>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795197127"/>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278326089"/>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44211186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21987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38777990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1317441"/>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014606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425255088"/>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04966220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55432157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4870691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36130922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109144791"/>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2317309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724339234"/>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52313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938707106"/>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42638233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730643830"/>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290103689"/>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07650" y="965200"/>
            <a:ext cx="11620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921500" y="965200"/>
            <a:ext cx="33337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883588874"/>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131819303"/>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631232848"/>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725450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07845311"/>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42481695"/>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19154997"/>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22803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40043344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39552567"/>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4218005"/>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53200726"/>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07650" y="965200"/>
            <a:ext cx="11620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921500" y="965200"/>
            <a:ext cx="33337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0075663"/>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55280702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3579461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421307609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98178209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696707444"/>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435064792"/>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3558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15544530"/>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156837902"/>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13627208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34665411"/>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21250" y="965200"/>
            <a:ext cx="11620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33337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4725656"/>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854398784"/>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830525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545363761"/>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908800" y="3810000"/>
            <a:ext cx="2260600" cy="440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3810000"/>
            <a:ext cx="2260600" cy="440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0183176"/>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96906538"/>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8169815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523933311"/>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99052"/>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7858421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97817792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62683747"/>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14000" y="1536700"/>
            <a:ext cx="1168400" cy="6680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908800" y="1536700"/>
            <a:ext cx="3352800" cy="668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9552345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753925076"/>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48192639"/>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799216063"/>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39775138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5706307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850776804"/>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305439641"/>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360492"/>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640191436"/>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276572684"/>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991402593"/>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84050022"/>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4133809370"/>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2078170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435312133"/>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22400" y="1536700"/>
            <a:ext cx="2260600" cy="668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1536700"/>
            <a:ext cx="2260600" cy="668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781529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993674175"/>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40909760"/>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2751200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064259"/>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813986689"/>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580588169"/>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6288878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76977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76977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575274904"/>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4041583636"/>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134635012"/>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2811822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871656"/>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22400" y="3810000"/>
            <a:ext cx="2260600" cy="440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3810000"/>
            <a:ext cx="2260600" cy="440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177042434"/>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26544358"/>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42705629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906244"/>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71320992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74916701"/>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214722936"/>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27600" y="1536700"/>
            <a:ext cx="1168400" cy="6680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22400" y="1536700"/>
            <a:ext cx="3352800" cy="668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00945467"/>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500106326"/>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3051168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02720724"/>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910360804"/>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6322552"/>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638769140"/>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754593676"/>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795996"/>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814186814"/>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721062279"/>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56072825"/>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26968992"/>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0862963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3491542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845357695"/>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62287711"/>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574208956"/>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03655874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479568547"/>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820970156"/>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49875"/>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11850188"/>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16635979"/>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937479522"/>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721873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79267745"/>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830029454"/>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5838940"/>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383667535"/>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51189606"/>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73127236"/>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161143456"/>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659799"/>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92055217"/>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951580969"/>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608901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73431964"/>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733449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590330764"/>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825940533"/>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8332845"/>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69215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93218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893917889"/>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96074296"/>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917829348"/>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212601"/>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975832522"/>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85808888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45706766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65122441"/>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88414255"/>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056448059"/>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05313451"/>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606286976"/>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51482285"/>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00563356"/>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694803009"/>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60737"/>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98930450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99257535"/>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0518345"/>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44075038"/>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90812933"/>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008291083"/>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52522393"/>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4180515694"/>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965200"/>
            <a:ext cx="22479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65177310"/>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51275024"/>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3792945243"/>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02722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85049814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506518093"/>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285967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63062609"/>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526923981"/>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951860168"/>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944099121"/>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84978133"/>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39356073"/>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37809842"/>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402006997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49911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3238500"/>
            <a:ext cx="49911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37029283"/>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754803"/>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357505577"/>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578648704"/>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1697610"/>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21250" y="965200"/>
            <a:ext cx="11620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33337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81723299"/>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895430139"/>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91494230"/>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602831384"/>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91239201"/>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2972214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9230262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2925457781"/>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75599"/>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02041248"/>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697607614"/>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8071117"/>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491366084"/>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39382118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87440187"/>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134012085"/>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52733419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734479401"/>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77360654"/>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601559000"/>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341806"/>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99957736"/>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536819418"/>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18836989"/>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26697586"/>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691182763"/>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3736622"/>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420407726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50454"/>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7366000"/>
            <a:ext cx="4991100" cy="142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58456652"/>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33701771"/>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612418257"/>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357167"/>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1277985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020540320"/>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156350465"/>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2188429"/>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726274745"/>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84698828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78591493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036233145"/>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64403898"/>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162300"/>
            <a:ext cx="4991100" cy="5626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3162300"/>
            <a:ext cx="4991100" cy="5626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44192056"/>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768641361"/>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4068276891"/>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90783"/>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665146569"/>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968319189"/>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3010981"/>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59450567"/>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05298556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0223020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554532553"/>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71994679"/>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31967895"/>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5645971"/>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1411509715"/>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641767"/>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94084868"/>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41784048"/>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40013167"/>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7575047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73074070"/>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435149418"/>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70506736"/>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65763530"/>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046180855"/>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480636603"/>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134438219"/>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749930"/>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303778898"/>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922840750"/>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0996956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1231900"/>
            <a:ext cx="2533650" cy="75565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1231900"/>
            <a:ext cx="7448550" cy="7556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327422373"/>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22129976"/>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147547299"/>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242726081"/>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562537665"/>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49911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3238500"/>
            <a:ext cx="49911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42941823"/>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9866784"/>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887691639"/>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362334"/>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30440136"/>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36853249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380807369"/>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50361220"/>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691482235"/>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884037935"/>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91882066"/>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678589011"/>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49911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965200"/>
            <a:ext cx="4991100" cy="782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27900015"/>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98742526"/>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1089539960"/>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821334"/>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2213441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80615640"/>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059001620"/>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49009128"/>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74090776"/>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731748252"/>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3181761"/>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693881126"/>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5600700"/>
            <a:ext cx="4991100" cy="50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5600700"/>
            <a:ext cx="4991100" cy="50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73839133"/>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99082636"/>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572728533"/>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58482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909640489"/>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25707232"/>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345255879"/>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607628943"/>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3403600"/>
            <a:ext cx="2533650" cy="27051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3403600"/>
            <a:ext cx="7448550" cy="2705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84421864"/>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488701245"/>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36925006"/>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883942226"/>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5295900"/>
            <a:ext cx="4991100" cy="349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5295900"/>
            <a:ext cx="4991100" cy="349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917268481"/>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07468503"/>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20895259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3835400" y="3238500"/>
            <a:ext cx="2247900" cy="5549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467957592"/>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697307"/>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53070004"/>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846861355"/>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85670723"/>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974366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17970970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7463698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0974348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57421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70297373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93694117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333901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36050" y="965200"/>
            <a:ext cx="2533650" cy="78232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435100" y="965200"/>
            <a:ext cx="7448550" cy="782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39403676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21458304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12563432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79759083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1218242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88768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116383868"/>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88023842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52060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35748229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93763487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38457425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965200"/>
            <a:ext cx="2803525" cy="78200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965200"/>
            <a:ext cx="8261350" cy="78200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3605533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67830562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3570261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89378496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965200"/>
            <a:ext cx="4991100" cy="1511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965200"/>
            <a:ext cx="4991100" cy="1511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10830221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1940129325"/>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6417630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47254728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28849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3175293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3284698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71469077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19573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1957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81118356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80799728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4108971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0674068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94101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91375906"/>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1255120"/>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20306000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07810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25063342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69084381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775474648"/>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965200"/>
            <a:ext cx="2803525" cy="78200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965200"/>
            <a:ext cx="8261350" cy="78200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03895278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1808637087"/>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6425220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707100958"/>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54469607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2896515"/>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3184619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08884598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238836"/>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4302703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265766540"/>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33413886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965200"/>
            <a:ext cx="2803525" cy="78200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965200"/>
            <a:ext cx="8261350" cy="78200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79560189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Tree>
    <p:extLst>
      <p:ext uri="{BB962C8B-B14F-4D97-AF65-F5344CB8AC3E}">
        <p14:creationId xmlns:p14="http://schemas.microsoft.com/office/powerpoint/2010/main" val="380445757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396719997"/>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81807052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59553558"/>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1435100" y="5295900"/>
            <a:ext cx="4991100" cy="349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578600" y="5295900"/>
            <a:ext cx="4991100" cy="3492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241239368"/>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52491004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Tree>
    <p:extLst>
      <p:ext uri="{BB962C8B-B14F-4D97-AF65-F5344CB8AC3E}">
        <p14:creationId xmlns:p14="http://schemas.microsoft.com/office/powerpoint/2010/main" val="2727538328"/>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695140"/>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9495129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sym typeface="Helvetica Neue"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761018410"/>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99099344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9287"/>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93763" y="519113"/>
            <a:ext cx="8261350" cy="8269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5287956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pn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pn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1.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1.pn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1.pn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1.pn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1.pn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1.pn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1.pn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1.pn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pn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pn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1.pn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B3B3B3"/>
            </a:gs>
          </a:gsLst>
          <a:lin ang="5400000" scaled="1"/>
        </a:gradFill>
        <a:effectLst/>
      </p:bgPr>
    </p:bg>
    <p:spTree>
      <p:nvGrpSpPr>
        <p:cNvPr id="1" name=""/>
        <p:cNvGrpSpPr/>
        <p:nvPr/>
      </p:nvGrpSpPr>
      <p:grpSpPr>
        <a:xfrm>
          <a:off x="0" y="0"/>
          <a:ext cx="0" cy="0"/>
          <a:chOff x="0" y="0"/>
          <a:chExt cx="0" cy="0"/>
        </a:xfrm>
      </p:grpSpPr>
      <p:sp>
        <p:nvSpPr>
          <p:cNvPr id="1026" name="Freeform 1"/>
          <p:cNvSpPr>
            <a:spLocks/>
          </p:cNvSpPr>
          <p:nvPr/>
        </p:nvSpPr>
        <p:spPr bwMode="auto">
          <a:xfrm>
            <a:off x="431800" y="431800"/>
            <a:ext cx="12141200" cy="8890000"/>
          </a:xfrm>
          <a:custGeom>
            <a:avLst/>
            <a:gdLst>
              <a:gd name="T0" fmla="*/ 2147483646 w 21600"/>
              <a:gd name="T1" fmla="*/ 0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0 w 21600"/>
              <a:gd name="T11" fmla="*/ 2147483646 h 21600"/>
              <a:gd name="T12" fmla="*/ 2147483646 w 21600"/>
              <a:gd name="T13" fmla="*/ 0 h 21600"/>
              <a:gd name="T14" fmla="*/ 2147483646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333333"/>
              </a:gs>
              <a:gs pos="100000">
                <a:srgbClr val="000000"/>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Tree>
  </p:cSld>
  <p:clrMap bg1="dk2" tx1="lt1" bg2="dk1"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p:txStyles>
    <p:titleStyle>
      <a:lvl1pPr algn="ctr" rtl="0" eaLnBrk="0" fontAlgn="base" hangingPunct="0">
        <a:spcBef>
          <a:spcPct val="0"/>
        </a:spcBef>
        <a:spcAft>
          <a:spcPct val="0"/>
        </a:spcAft>
        <a:defRPr sz="14800" kern="1200">
          <a:solidFill>
            <a:schemeClr val="tx1"/>
          </a:solidFill>
          <a:latin typeface="+mj-lt"/>
          <a:ea typeface="+mj-ea"/>
          <a:cs typeface="+mj-cs"/>
          <a:sym typeface="Helvetica Neue UltraLight" charset="0"/>
        </a:defRPr>
      </a:lvl1pPr>
      <a:lvl2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2pPr>
      <a:lvl3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3pPr>
      <a:lvl4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4pPr>
      <a:lvl5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5pPr>
      <a:lvl6pPr marL="4572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6pPr>
      <a:lvl7pPr marL="9144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0243"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0244"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0245" name="Rectangle 4"/>
          <p:cNvSpPr>
            <a:spLocks noGrp="1" noChangeArrowheads="1"/>
          </p:cNvSpPr>
          <p:nvPr>
            <p:ph type="body" idx="1"/>
          </p:nvPr>
        </p:nvSpPr>
        <p:spPr bwMode="auto">
          <a:xfrm>
            <a:off x="69215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1267"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1268" name="Rectangle 3"/>
          <p:cNvSpPr>
            <a:spLocks noGrp="1" noChangeArrowheads="1"/>
          </p:cNvSpPr>
          <p:nvPr>
            <p:ph type="title"/>
          </p:nvPr>
        </p:nvSpPr>
        <p:spPr bwMode="auto">
          <a:xfrm>
            <a:off x="6921500" y="965200"/>
            <a:ext cx="46482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1269" name="Rectangle 4"/>
          <p:cNvSpPr>
            <a:spLocks noGrp="1" noChangeArrowheads="1"/>
          </p:cNvSpPr>
          <p:nvPr>
            <p:ph type="body" idx="1"/>
          </p:nvPr>
        </p:nvSpPr>
        <p:spPr bwMode="auto">
          <a:xfrm>
            <a:off x="69215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2291"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2292" name="Rectangle 3"/>
          <p:cNvSpPr>
            <a:spLocks noGrp="1" noChangeArrowheads="1"/>
          </p:cNvSpPr>
          <p:nvPr>
            <p:ph type="title"/>
          </p:nvPr>
        </p:nvSpPr>
        <p:spPr bwMode="auto">
          <a:xfrm>
            <a:off x="6921500" y="965200"/>
            <a:ext cx="46482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2293" name="Rectangle 4"/>
          <p:cNvSpPr>
            <a:spLocks noGrp="1" noChangeArrowheads="1"/>
          </p:cNvSpPr>
          <p:nvPr>
            <p:ph type="body" idx="1"/>
          </p:nvPr>
        </p:nvSpPr>
        <p:spPr bwMode="auto">
          <a:xfrm>
            <a:off x="69215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3315"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3316" name="Rectangle 3"/>
          <p:cNvSpPr>
            <a:spLocks noGrp="1" noChangeArrowheads="1"/>
          </p:cNvSpPr>
          <p:nvPr>
            <p:ph type="title"/>
          </p:nvPr>
        </p:nvSpPr>
        <p:spPr bwMode="auto">
          <a:xfrm>
            <a:off x="1435100" y="965200"/>
            <a:ext cx="46482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3317" name="Rectangle 4"/>
          <p:cNvSpPr>
            <a:spLocks noGrp="1" noChangeArrowheads="1"/>
          </p:cNvSpPr>
          <p:nvPr>
            <p:ph type="body" idx="1"/>
          </p:nvPr>
        </p:nvSpPr>
        <p:spPr bwMode="auto">
          <a:xfrm>
            <a:off x="14351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4338" name="Picture 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00" y="393700"/>
            <a:ext cx="12217400" cy="896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Freeform 2"/>
          <p:cNvSpPr>
            <a:spLocks/>
          </p:cNvSpPr>
          <p:nvPr/>
        </p:nvSpPr>
        <p:spPr bwMode="auto">
          <a:xfrm>
            <a:off x="6489700" y="1003300"/>
            <a:ext cx="5507038" cy="7747000"/>
          </a:xfrm>
          <a:custGeom>
            <a:avLst/>
            <a:gdLst>
              <a:gd name="T0" fmla="*/ 5856 w 21600"/>
              <a:gd name="T1" fmla="*/ 5 h 21600"/>
              <a:gd name="T2" fmla="*/ 21600 w 21600"/>
              <a:gd name="T3" fmla="*/ 0 h 21600"/>
              <a:gd name="T4" fmla="*/ 21600 w 21600"/>
              <a:gd name="T5" fmla="*/ 17376 h 21600"/>
              <a:gd name="T6" fmla="*/ 15810 w 21600"/>
              <a:gd name="T7" fmla="*/ 21595 h 21600"/>
              <a:gd name="T8" fmla="*/ 22 w 21600"/>
              <a:gd name="T9" fmla="*/ 21600 h 21600"/>
              <a:gd name="T10" fmla="*/ 0 w 21600"/>
              <a:gd name="T11" fmla="*/ 4214 h 21600"/>
              <a:gd name="T12" fmla="*/ 5856 w 21600"/>
              <a:gd name="T13" fmla="*/ 5 h 21600"/>
              <a:gd name="T14" fmla="*/ 5856 w 21600"/>
              <a:gd name="T15" fmla="*/ 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5856" y="5"/>
                </a:moveTo>
                <a:lnTo>
                  <a:pt x="21600" y="0"/>
                </a:lnTo>
                <a:cubicBezTo>
                  <a:pt x="21600" y="0"/>
                  <a:pt x="21600" y="15874"/>
                  <a:pt x="21600" y="17376"/>
                </a:cubicBezTo>
                <a:cubicBezTo>
                  <a:pt x="21600" y="19674"/>
                  <a:pt x="19304" y="21595"/>
                  <a:pt x="15810" y="21595"/>
                </a:cubicBezTo>
                <a:cubicBezTo>
                  <a:pt x="13197" y="21595"/>
                  <a:pt x="22" y="21600"/>
                  <a:pt x="22" y="21600"/>
                </a:cubicBezTo>
                <a:cubicBezTo>
                  <a:pt x="22" y="21600"/>
                  <a:pt x="0" y="5101"/>
                  <a:pt x="0" y="4214"/>
                </a:cubicBezTo>
                <a:cubicBezTo>
                  <a:pt x="0" y="1620"/>
                  <a:pt x="2424" y="5"/>
                  <a:pt x="5856" y="5"/>
                </a:cubicBezTo>
                <a:close/>
                <a:moveTo>
                  <a:pt x="5856" y="5"/>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4340" name="Freeform 3"/>
          <p:cNvSpPr>
            <a:spLocks/>
          </p:cNvSpPr>
          <p:nvPr/>
        </p:nvSpPr>
        <p:spPr bwMode="auto">
          <a:xfrm>
            <a:off x="6489700" y="1003300"/>
            <a:ext cx="5507038" cy="2387600"/>
          </a:xfrm>
          <a:custGeom>
            <a:avLst/>
            <a:gdLst>
              <a:gd name="T0" fmla="*/ 2147483646 w 21600"/>
              <a:gd name="T1" fmla="*/ 21614412 h 21600"/>
              <a:gd name="T2" fmla="*/ 2147483646 w 21600"/>
              <a:gd name="T3" fmla="*/ 0 h 21600"/>
              <a:gd name="T4" fmla="*/ 2147483646 w 21600"/>
              <a:gd name="T5" fmla="*/ 2147483646 h 21600"/>
              <a:gd name="T6" fmla="*/ 0 w 21600"/>
              <a:gd name="T7" fmla="*/ 2147483646 h 21600"/>
              <a:gd name="T8" fmla="*/ 364597785 w 21600"/>
              <a:gd name="T9" fmla="*/ 2147483646 h 21600"/>
              <a:gd name="T10" fmla="*/ 2147483646 w 21600"/>
              <a:gd name="T11" fmla="*/ 21614412 h 21600"/>
              <a:gd name="T12" fmla="*/ 2147483646 w 21600"/>
              <a:gd name="T13" fmla="*/ 2161441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5856" y="16"/>
                </a:moveTo>
                <a:lnTo>
                  <a:pt x="21600" y="0"/>
                </a:lnTo>
                <a:lnTo>
                  <a:pt x="21566" y="21600"/>
                </a:lnTo>
                <a:lnTo>
                  <a:pt x="0" y="21600"/>
                </a:lnTo>
                <a:cubicBezTo>
                  <a:pt x="0" y="21600"/>
                  <a:pt x="22" y="16587"/>
                  <a:pt x="22" y="13707"/>
                </a:cubicBezTo>
                <a:cubicBezTo>
                  <a:pt x="22" y="5289"/>
                  <a:pt x="2424" y="16"/>
                  <a:pt x="5856" y="16"/>
                </a:cubicBezTo>
                <a:close/>
                <a:moveTo>
                  <a:pt x="5856" y="16"/>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4341" name="Rectangle 4"/>
          <p:cNvSpPr>
            <a:spLocks noGrp="1" noChangeArrowheads="1"/>
          </p:cNvSpPr>
          <p:nvPr>
            <p:ph type="title"/>
          </p:nvPr>
        </p:nvSpPr>
        <p:spPr bwMode="auto">
          <a:xfrm>
            <a:off x="6908800" y="1536700"/>
            <a:ext cx="4673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4342" name="Rectangle 5"/>
          <p:cNvSpPr>
            <a:spLocks noGrp="1" noChangeArrowheads="1"/>
          </p:cNvSpPr>
          <p:nvPr>
            <p:ph type="body" idx="1"/>
          </p:nvPr>
        </p:nvSpPr>
        <p:spPr bwMode="auto">
          <a:xfrm>
            <a:off x="6908800" y="3810000"/>
            <a:ext cx="4673600" cy="440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5362" name="Picture 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00" y="393700"/>
            <a:ext cx="12217400" cy="896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Freeform 2"/>
          <p:cNvSpPr>
            <a:spLocks/>
          </p:cNvSpPr>
          <p:nvPr/>
        </p:nvSpPr>
        <p:spPr bwMode="auto">
          <a:xfrm>
            <a:off x="6489700" y="1003300"/>
            <a:ext cx="5507038" cy="7747000"/>
          </a:xfrm>
          <a:custGeom>
            <a:avLst/>
            <a:gdLst>
              <a:gd name="T0" fmla="*/ 5856 w 21600"/>
              <a:gd name="T1" fmla="*/ 5 h 21600"/>
              <a:gd name="T2" fmla="*/ 21600 w 21600"/>
              <a:gd name="T3" fmla="*/ 0 h 21600"/>
              <a:gd name="T4" fmla="*/ 21600 w 21600"/>
              <a:gd name="T5" fmla="*/ 17376 h 21600"/>
              <a:gd name="T6" fmla="*/ 15810 w 21600"/>
              <a:gd name="T7" fmla="*/ 21595 h 21600"/>
              <a:gd name="T8" fmla="*/ 22 w 21600"/>
              <a:gd name="T9" fmla="*/ 21600 h 21600"/>
              <a:gd name="T10" fmla="*/ 0 w 21600"/>
              <a:gd name="T11" fmla="*/ 4214 h 21600"/>
              <a:gd name="T12" fmla="*/ 5856 w 21600"/>
              <a:gd name="T13" fmla="*/ 5 h 21600"/>
              <a:gd name="T14" fmla="*/ 5856 w 21600"/>
              <a:gd name="T15" fmla="*/ 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5856" y="5"/>
                </a:moveTo>
                <a:lnTo>
                  <a:pt x="21600" y="0"/>
                </a:lnTo>
                <a:cubicBezTo>
                  <a:pt x="21600" y="0"/>
                  <a:pt x="21600" y="15874"/>
                  <a:pt x="21600" y="17376"/>
                </a:cubicBezTo>
                <a:cubicBezTo>
                  <a:pt x="21600" y="19674"/>
                  <a:pt x="19304" y="21595"/>
                  <a:pt x="15810" y="21595"/>
                </a:cubicBezTo>
                <a:cubicBezTo>
                  <a:pt x="13197" y="21595"/>
                  <a:pt x="22" y="21600"/>
                  <a:pt x="22" y="21600"/>
                </a:cubicBezTo>
                <a:cubicBezTo>
                  <a:pt x="22" y="21600"/>
                  <a:pt x="0" y="5101"/>
                  <a:pt x="0" y="4214"/>
                </a:cubicBezTo>
                <a:cubicBezTo>
                  <a:pt x="0" y="1620"/>
                  <a:pt x="2424" y="5"/>
                  <a:pt x="5856" y="5"/>
                </a:cubicBezTo>
                <a:close/>
                <a:moveTo>
                  <a:pt x="5856" y="5"/>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Tree>
  </p:cSld>
  <p:clrMap bg1="dk2" tx1="lt1" bg2="dk1"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6386" name="Picture 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00" y="393700"/>
            <a:ext cx="12217400" cy="896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Freeform 2"/>
          <p:cNvSpPr>
            <a:spLocks/>
          </p:cNvSpPr>
          <p:nvPr/>
        </p:nvSpPr>
        <p:spPr bwMode="auto">
          <a:xfrm>
            <a:off x="1003300" y="1003300"/>
            <a:ext cx="5507038" cy="7747000"/>
          </a:xfrm>
          <a:custGeom>
            <a:avLst/>
            <a:gdLst>
              <a:gd name="T0" fmla="*/ 5856 w 21600"/>
              <a:gd name="T1" fmla="*/ 5 h 21600"/>
              <a:gd name="T2" fmla="*/ 21600 w 21600"/>
              <a:gd name="T3" fmla="*/ 0 h 21600"/>
              <a:gd name="T4" fmla="*/ 21600 w 21600"/>
              <a:gd name="T5" fmla="*/ 17376 h 21600"/>
              <a:gd name="T6" fmla="*/ 15810 w 21600"/>
              <a:gd name="T7" fmla="*/ 21595 h 21600"/>
              <a:gd name="T8" fmla="*/ 22 w 21600"/>
              <a:gd name="T9" fmla="*/ 21600 h 21600"/>
              <a:gd name="T10" fmla="*/ 0 w 21600"/>
              <a:gd name="T11" fmla="*/ 4214 h 21600"/>
              <a:gd name="T12" fmla="*/ 5856 w 21600"/>
              <a:gd name="T13" fmla="*/ 5 h 21600"/>
              <a:gd name="T14" fmla="*/ 5856 w 21600"/>
              <a:gd name="T15" fmla="*/ 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5856" y="5"/>
                </a:moveTo>
                <a:lnTo>
                  <a:pt x="21600" y="0"/>
                </a:lnTo>
                <a:cubicBezTo>
                  <a:pt x="21600" y="0"/>
                  <a:pt x="21600" y="15874"/>
                  <a:pt x="21600" y="17376"/>
                </a:cubicBezTo>
                <a:cubicBezTo>
                  <a:pt x="21600" y="19674"/>
                  <a:pt x="19304" y="21595"/>
                  <a:pt x="15810" y="21595"/>
                </a:cubicBezTo>
                <a:cubicBezTo>
                  <a:pt x="13197" y="21595"/>
                  <a:pt x="22" y="21600"/>
                  <a:pt x="22" y="21600"/>
                </a:cubicBezTo>
                <a:cubicBezTo>
                  <a:pt x="22" y="21600"/>
                  <a:pt x="0" y="5101"/>
                  <a:pt x="0" y="4214"/>
                </a:cubicBezTo>
                <a:cubicBezTo>
                  <a:pt x="0" y="1620"/>
                  <a:pt x="2424" y="5"/>
                  <a:pt x="5856" y="5"/>
                </a:cubicBezTo>
                <a:close/>
                <a:moveTo>
                  <a:pt x="5856" y="5"/>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6388" name="Rectangle 3"/>
          <p:cNvSpPr>
            <a:spLocks noGrp="1" noChangeArrowheads="1"/>
          </p:cNvSpPr>
          <p:nvPr>
            <p:ph type="body" idx="1"/>
          </p:nvPr>
        </p:nvSpPr>
        <p:spPr bwMode="auto">
          <a:xfrm>
            <a:off x="1422400" y="1536700"/>
            <a:ext cx="4673600" cy="668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7410" name="Picture 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00" y="393700"/>
            <a:ext cx="12217400" cy="896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Freeform 2"/>
          <p:cNvSpPr>
            <a:spLocks/>
          </p:cNvSpPr>
          <p:nvPr/>
        </p:nvSpPr>
        <p:spPr bwMode="auto">
          <a:xfrm>
            <a:off x="1003300" y="1003300"/>
            <a:ext cx="5507038" cy="7747000"/>
          </a:xfrm>
          <a:custGeom>
            <a:avLst/>
            <a:gdLst>
              <a:gd name="T0" fmla="*/ 5856 w 21600"/>
              <a:gd name="T1" fmla="*/ 5 h 21600"/>
              <a:gd name="T2" fmla="*/ 21600 w 21600"/>
              <a:gd name="T3" fmla="*/ 0 h 21600"/>
              <a:gd name="T4" fmla="*/ 21600 w 21600"/>
              <a:gd name="T5" fmla="*/ 17376 h 21600"/>
              <a:gd name="T6" fmla="*/ 15810 w 21600"/>
              <a:gd name="T7" fmla="*/ 21595 h 21600"/>
              <a:gd name="T8" fmla="*/ 22 w 21600"/>
              <a:gd name="T9" fmla="*/ 21600 h 21600"/>
              <a:gd name="T10" fmla="*/ 0 w 21600"/>
              <a:gd name="T11" fmla="*/ 4214 h 21600"/>
              <a:gd name="T12" fmla="*/ 5856 w 21600"/>
              <a:gd name="T13" fmla="*/ 5 h 21600"/>
              <a:gd name="T14" fmla="*/ 5856 w 21600"/>
              <a:gd name="T15" fmla="*/ 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5856" y="5"/>
                </a:moveTo>
                <a:lnTo>
                  <a:pt x="21600" y="0"/>
                </a:lnTo>
                <a:cubicBezTo>
                  <a:pt x="21600" y="0"/>
                  <a:pt x="21600" y="15874"/>
                  <a:pt x="21600" y="17376"/>
                </a:cubicBezTo>
                <a:cubicBezTo>
                  <a:pt x="21600" y="19674"/>
                  <a:pt x="19304" y="21595"/>
                  <a:pt x="15810" y="21595"/>
                </a:cubicBezTo>
                <a:cubicBezTo>
                  <a:pt x="13197" y="21595"/>
                  <a:pt x="22" y="21600"/>
                  <a:pt x="22" y="21600"/>
                </a:cubicBezTo>
                <a:cubicBezTo>
                  <a:pt x="22" y="21600"/>
                  <a:pt x="0" y="5101"/>
                  <a:pt x="0" y="4214"/>
                </a:cubicBezTo>
                <a:cubicBezTo>
                  <a:pt x="0" y="1620"/>
                  <a:pt x="2424" y="5"/>
                  <a:pt x="5856" y="5"/>
                </a:cubicBezTo>
                <a:close/>
                <a:moveTo>
                  <a:pt x="5856" y="5"/>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7412" name="Freeform 3"/>
          <p:cNvSpPr>
            <a:spLocks/>
          </p:cNvSpPr>
          <p:nvPr/>
        </p:nvSpPr>
        <p:spPr bwMode="auto">
          <a:xfrm>
            <a:off x="1003300" y="1003300"/>
            <a:ext cx="5507038" cy="2387600"/>
          </a:xfrm>
          <a:custGeom>
            <a:avLst/>
            <a:gdLst>
              <a:gd name="T0" fmla="*/ 2147483646 w 21600"/>
              <a:gd name="T1" fmla="*/ 21614412 h 21600"/>
              <a:gd name="T2" fmla="*/ 2147483646 w 21600"/>
              <a:gd name="T3" fmla="*/ 0 h 21600"/>
              <a:gd name="T4" fmla="*/ 2147483646 w 21600"/>
              <a:gd name="T5" fmla="*/ 2147483646 h 21600"/>
              <a:gd name="T6" fmla="*/ 0 w 21600"/>
              <a:gd name="T7" fmla="*/ 2147483646 h 21600"/>
              <a:gd name="T8" fmla="*/ 364597785 w 21600"/>
              <a:gd name="T9" fmla="*/ 2147483646 h 21600"/>
              <a:gd name="T10" fmla="*/ 2147483646 w 21600"/>
              <a:gd name="T11" fmla="*/ 21614412 h 21600"/>
              <a:gd name="T12" fmla="*/ 2147483646 w 21600"/>
              <a:gd name="T13" fmla="*/ 2161441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5856" y="16"/>
                </a:moveTo>
                <a:lnTo>
                  <a:pt x="21600" y="0"/>
                </a:lnTo>
                <a:lnTo>
                  <a:pt x="21566" y="21600"/>
                </a:lnTo>
                <a:lnTo>
                  <a:pt x="0" y="21600"/>
                </a:lnTo>
                <a:cubicBezTo>
                  <a:pt x="0" y="21600"/>
                  <a:pt x="22" y="16587"/>
                  <a:pt x="22" y="13707"/>
                </a:cubicBezTo>
                <a:cubicBezTo>
                  <a:pt x="22" y="5289"/>
                  <a:pt x="2424" y="16"/>
                  <a:pt x="5856" y="16"/>
                </a:cubicBezTo>
                <a:close/>
                <a:moveTo>
                  <a:pt x="5856" y="16"/>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17413" name="Rectangle 4"/>
          <p:cNvSpPr>
            <a:spLocks noGrp="1" noChangeArrowheads="1"/>
          </p:cNvSpPr>
          <p:nvPr>
            <p:ph type="title"/>
          </p:nvPr>
        </p:nvSpPr>
        <p:spPr bwMode="auto">
          <a:xfrm>
            <a:off x="1422400" y="1536700"/>
            <a:ext cx="4673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17414" name="Rectangle 5"/>
          <p:cNvSpPr>
            <a:spLocks noGrp="1" noChangeArrowheads="1"/>
          </p:cNvSpPr>
          <p:nvPr>
            <p:ph type="body" idx="1"/>
          </p:nvPr>
        </p:nvSpPr>
        <p:spPr bwMode="auto">
          <a:xfrm>
            <a:off x="1422400" y="3810000"/>
            <a:ext cx="4673600" cy="440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8435" name="Rectangle 2"/>
          <p:cNvSpPr>
            <a:spLocks noGrp="1" noChangeArrowheads="1"/>
          </p:cNvSpPr>
          <p:nvPr>
            <p:ph type="body" idx="1"/>
          </p:nvPr>
        </p:nvSpPr>
        <p:spPr bwMode="auto">
          <a:xfrm>
            <a:off x="69215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45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9459" name="Rectangle 2"/>
          <p:cNvSpPr>
            <a:spLocks noGrp="1" noChangeArrowheads="1"/>
          </p:cNvSpPr>
          <p:nvPr>
            <p:ph type="body" idx="1"/>
          </p:nvPr>
        </p:nvSpPr>
        <p:spPr bwMode="auto">
          <a:xfrm>
            <a:off x="14351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3B3B3"/>
            </a:gs>
            <a:gs pos="100000">
              <a:srgbClr val="E6E6E6"/>
            </a:gs>
          </a:gsLst>
          <a:lin ang="5400000" scaled="1"/>
        </a:gradFill>
        <a:effectLst/>
      </p:bgPr>
    </p:bg>
    <p:spTree>
      <p:nvGrpSpPr>
        <p:cNvPr id="1" name=""/>
        <p:cNvGrpSpPr/>
        <p:nvPr/>
      </p:nvGrpSpPr>
      <p:grpSpPr>
        <a:xfrm>
          <a:off x="0" y="0"/>
          <a:ext cx="0" cy="0"/>
          <a:chOff x="0" y="0"/>
          <a:chExt cx="0" cy="0"/>
        </a:xfrm>
      </p:grpSpPr>
      <p:sp>
        <p:nvSpPr>
          <p:cNvPr id="204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7F7F7F"/>
              </a:gs>
              <a:gs pos="100000">
                <a:srgbClr val="191919"/>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051"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333333"/>
              </a:gs>
              <a:gs pos="100000">
                <a:srgbClr val="000000"/>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Tree>
  </p:cSld>
  <p:clrMap bg1="dk2" tx1="lt1" bg2="dk1"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8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0483" name="Rectangle 2"/>
          <p:cNvSpPr>
            <a:spLocks noGrp="1" noChangeArrowheads="1"/>
          </p:cNvSpPr>
          <p:nvPr>
            <p:ph type="body" idx="1"/>
          </p:nvPr>
        </p:nvSpPr>
        <p:spPr bwMode="auto">
          <a:xfrm>
            <a:off x="69215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150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1507" name="Rectangle 2"/>
          <p:cNvSpPr>
            <a:spLocks noGrp="1" noChangeArrowheads="1"/>
          </p:cNvSpPr>
          <p:nvPr>
            <p:ph type="body" idx="1"/>
          </p:nvPr>
        </p:nvSpPr>
        <p:spPr bwMode="auto">
          <a:xfrm>
            <a:off x="69215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252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2531" name="Rectangle 2"/>
          <p:cNvSpPr>
            <a:spLocks noGrp="1" noChangeArrowheads="1"/>
          </p:cNvSpPr>
          <p:nvPr>
            <p:ph type="body" idx="1"/>
          </p:nvPr>
        </p:nvSpPr>
        <p:spPr bwMode="auto">
          <a:xfrm>
            <a:off x="14351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355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3555" name="Rectangle 2"/>
          <p:cNvSpPr>
            <a:spLocks noGrp="1" noChangeArrowheads="1"/>
          </p:cNvSpPr>
          <p:nvPr>
            <p:ph type="body" idx="1"/>
          </p:nvPr>
        </p:nvSpPr>
        <p:spPr bwMode="auto">
          <a:xfrm>
            <a:off x="1435100" y="965200"/>
            <a:ext cx="46482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457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4579"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24580" name="Rectangle 3"/>
          <p:cNvSpPr>
            <a:spLocks noGrp="1" noChangeArrowheads="1"/>
          </p:cNvSpPr>
          <p:nvPr>
            <p:ph type="title"/>
          </p:nvPr>
        </p:nvSpPr>
        <p:spPr bwMode="auto">
          <a:xfrm>
            <a:off x="1435100" y="965200"/>
            <a:ext cx="46482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4581" name="Rectangle 4"/>
          <p:cNvSpPr>
            <a:spLocks noGrp="1" noChangeArrowheads="1"/>
          </p:cNvSpPr>
          <p:nvPr>
            <p:ph type="body" idx="1"/>
          </p:nvPr>
        </p:nvSpPr>
        <p:spPr bwMode="auto">
          <a:xfrm>
            <a:off x="14351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560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5603"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25604"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5605" name="Rectangle 4"/>
          <p:cNvSpPr>
            <a:spLocks noGrp="1" noChangeArrowheads="1"/>
          </p:cNvSpPr>
          <p:nvPr>
            <p:ph type="body" idx="1"/>
          </p:nvPr>
        </p:nvSpPr>
        <p:spPr bwMode="auto">
          <a:xfrm>
            <a:off x="1435100" y="7366000"/>
            <a:ext cx="10134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662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6627"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26628"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6629" name="Rectangle 4"/>
          <p:cNvSpPr>
            <a:spLocks noGrp="1" noChangeArrowheads="1"/>
          </p:cNvSpPr>
          <p:nvPr>
            <p:ph type="body" idx="1"/>
          </p:nvPr>
        </p:nvSpPr>
        <p:spPr bwMode="auto">
          <a:xfrm>
            <a:off x="1435100" y="7366000"/>
            <a:ext cx="10134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4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7651"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27652"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7653" name="Rectangle 4"/>
          <p:cNvSpPr>
            <a:spLocks noGrp="1" noChangeArrowheads="1"/>
          </p:cNvSpPr>
          <p:nvPr>
            <p:ph type="body" idx="1"/>
          </p:nvPr>
        </p:nvSpPr>
        <p:spPr bwMode="auto">
          <a:xfrm>
            <a:off x="1435100" y="7366000"/>
            <a:ext cx="10134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867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28675" name="Rectangle 2"/>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28676" name="Rectangle 3"/>
          <p:cNvSpPr>
            <a:spLocks noGrp="1" noChangeArrowheads="1"/>
          </p:cNvSpPr>
          <p:nvPr>
            <p:ph type="body" idx="1"/>
          </p:nvPr>
        </p:nvSpPr>
        <p:spPr bwMode="auto">
          <a:xfrm>
            <a:off x="1435100" y="3162300"/>
            <a:ext cx="10134600" cy="562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3075"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3076" name="Rectangle 3"/>
          <p:cNvSpPr>
            <a:spLocks noGrp="1" noChangeArrowheads="1"/>
          </p:cNvSpPr>
          <p:nvPr>
            <p:ph type="title"/>
          </p:nvPr>
        </p:nvSpPr>
        <p:spPr bwMode="auto">
          <a:xfrm>
            <a:off x="1435100" y="12319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3077" name="Rectangle 4"/>
          <p:cNvSpPr>
            <a:spLocks noGrp="1" noChangeArrowheads="1"/>
          </p:cNvSpPr>
          <p:nvPr>
            <p:ph type="body" idx="1"/>
          </p:nvPr>
        </p:nvSpPr>
        <p:spPr bwMode="auto">
          <a:xfrm>
            <a:off x="1435100" y="3238500"/>
            <a:ext cx="101346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2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Tree>
  </p:cSld>
  <p:clrMap bg1="dk2" tx1="lt1" bg2="dk1" tx2="lt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174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30723"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30724"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30725" name="Rectangle 4"/>
          <p:cNvSpPr>
            <a:spLocks noGrp="1" noChangeArrowheads="1"/>
          </p:cNvSpPr>
          <p:nvPr>
            <p:ph type="body" idx="1"/>
          </p:nvPr>
        </p:nvSpPr>
        <p:spPr bwMode="auto">
          <a:xfrm>
            <a:off x="1435100" y="3238500"/>
            <a:ext cx="101346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276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31747" name="Rectangle 2"/>
          <p:cNvSpPr>
            <a:spLocks noGrp="1" noChangeArrowheads="1"/>
          </p:cNvSpPr>
          <p:nvPr>
            <p:ph type="body" idx="1"/>
          </p:nvPr>
        </p:nvSpPr>
        <p:spPr bwMode="auto">
          <a:xfrm>
            <a:off x="1435100" y="965200"/>
            <a:ext cx="10134600" cy="782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3800"/>
        </a:spcBef>
        <a:spcAft>
          <a:spcPct val="0"/>
        </a:spcAft>
        <a:buSzPct val="93000"/>
        <a:buChar char="•"/>
        <a:defRPr sz="36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2770" name="Freeform 1"/>
          <p:cNvSpPr>
            <a:spLocks/>
          </p:cNvSpPr>
          <p:nvPr/>
        </p:nvSpPr>
        <p:spPr bwMode="auto">
          <a:xfrm>
            <a:off x="431800" y="431800"/>
            <a:ext cx="12141200" cy="8890000"/>
          </a:xfrm>
          <a:custGeom>
            <a:avLst/>
            <a:gdLst>
              <a:gd name="T0" fmla="*/ 2147483646 w 21600"/>
              <a:gd name="T1" fmla="*/ 0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0 w 21600"/>
              <a:gd name="T11" fmla="*/ 2147483646 h 21600"/>
              <a:gd name="T12" fmla="*/ 2147483646 w 21600"/>
              <a:gd name="T13" fmla="*/ 0 h 21600"/>
              <a:gd name="T14" fmla="*/ 2147483646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32771" name="Rectangle 2"/>
          <p:cNvSpPr>
            <a:spLocks noGrp="1" noChangeArrowheads="1"/>
          </p:cNvSpPr>
          <p:nvPr>
            <p:ph type="title"/>
          </p:nvPr>
        </p:nvSpPr>
        <p:spPr bwMode="auto">
          <a:xfrm>
            <a:off x="1435100" y="3403600"/>
            <a:ext cx="10134600" cy="227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32772" name="Rectangle 3"/>
          <p:cNvSpPr>
            <a:spLocks noGrp="1" noChangeArrowheads="1"/>
          </p:cNvSpPr>
          <p:nvPr>
            <p:ph type="body" idx="1"/>
          </p:nvPr>
        </p:nvSpPr>
        <p:spPr bwMode="auto">
          <a:xfrm>
            <a:off x="1435100" y="5600700"/>
            <a:ext cx="10134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ransition/>
  <p:txStyles>
    <p:titleStyle>
      <a:lvl1pPr algn="ctr" rtl="0" eaLnBrk="0" fontAlgn="base" hangingPunct="0">
        <a:spcBef>
          <a:spcPct val="0"/>
        </a:spcBef>
        <a:spcAft>
          <a:spcPct val="0"/>
        </a:spcAft>
        <a:defRPr sz="14800" kern="1200">
          <a:solidFill>
            <a:schemeClr val="tx1"/>
          </a:solidFill>
          <a:latin typeface="+mj-lt"/>
          <a:ea typeface="+mj-ea"/>
          <a:cs typeface="+mj-cs"/>
          <a:sym typeface="Helvetica Neue UltraLight" charset="0"/>
        </a:defRPr>
      </a:lvl1pPr>
      <a:lvl2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2pPr>
      <a:lvl3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3pPr>
      <a:lvl4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4pPr>
      <a:lvl5pPr algn="ctr" rtl="0" eaLnBrk="0" fontAlgn="base" hangingPunct="0">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5pPr>
      <a:lvl6pPr marL="4572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6pPr>
      <a:lvl7pPr marL="9144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ctr" rtl="0" fontAlgn="base">
        <a:spcBef>
          <a:spcPct val="0"/>
        </a:spcBef>
        <a:spcAft>
          <a:spcPct val="0"/>
        </a:spcAft>
        <a:defRPr sz="14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ctr"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481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33795" name="Freeform 2"/>
          <p:cNvSpPr>
            <a:spLocks/>
          </p:cNvSpPr>
          <p:nvPr/>
        </p:nvSpPr>
        <p:spPr bwMode="auto">
          <a:xfrm>
            <a:off x="431800" y="431800"/>
            <a:ext cx="12141200" cy="44450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600"/>
                </a:lnTo>
                <a:cubicBezTo>
                  <a:pt x="0" y="21600"/>
                  <a:pt x="0" y="10926"/>
                  <a:pt x="0" y="9150"/>
                </a:cubicBezTo>
                <a:cubicBezTo>
                  <a:pt x="0" y="3961"/>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33796" name="Rectangle 3"/>
          <p:cNvSpPr>
            <a:spLocks noGrp="1" noChangeArrowheads="1"/>
          </p:cNvSpPr>
          <p:nvPr>
            <p:ph type="title"/>
          </p:nvPr>
        </p:nvSpPr>
        <p:spPr bwMode="auto">
          <a:xfrm>
            <a:off x="1435100" y="965200"/>
            <a:ext cx="10134600" cy="368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33797" name="Rectangle 4"/>
          <p:cNvSpPr>
            <a:spLocks noGrp="1" noChangeArrowheads="1"/>
          </p:cNvSpPr>
          <p:nvPr>
            <p:ph type="body" idx="1"/>
          </p:nvPr>
        </p:nvSpPr>
        <p:spPr bwMode="auto">
          <a:xfrm>
            <a:off x="1435100" y="5295900"/>
            <a:ext cx="10134600" cy="349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4099"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4100"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
        <p:nvSpPr>
          <p:cNvPr id="4101" name="Rectangle 4"/>
          <p:cNvSpPr>
            <a:spLocks noGrp="1" noChangeArrowheads="1"/>
          </p:cNvSpPr>
          <p:nvPr>
            <p:ph type="body" idx="1"/>
          </p:nvPr>
        </p:nvSpPr>
        <p:spPr bwMode="auto">
          <a:xfrm>
            <a:off x="1435100" y="3238500"/>
            <a:ext cx="4648200" cy="554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5123"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5124"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Tree>
  </p:cSld>
  <p:clrMap bg1="dk2" tx1="lt1" bg2="dk1"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5"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6147"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6148" name="Rectangle 3"/>
          <p:cNvSpPr>
            <a:spLocks noGrp="1" noChangeArrowheads="1"/>
          </p:cNvSpPr>
          <p:nvPr>
            <p:ph type="body" idx="1"/>
          </p:nvPr>
        </p:nvSpPr>
        <p:spPr bwMode="auto">
          <a:xfrm>
            <a:off x="1435100" y="965200"/>
            <a:ext cx="10134600"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69"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7171" name="Freeform 2"/>
          <p:cNvSpPr>
            <a:spLocks/>
          </p:cNvSpPr>
          <p:nvPr/>
        </p:nvSpPr>
        <p:spPr bwMode="auto">
          <a:xfrm>
            <a:off x="431800" y="431800"/>
            <a:ext cx="12141200" cy="23876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488"/>
                </a:lnTo>
                <a:cubicBezTo>
                  <a:pt x="0" y="21488"/>
                  <a:pt x="0" y="20341"/>
                  <a:pt x="0" y="17035"/>
                </a:cubicBezTo>
                <a:cubicBezTo>
                  <a:pt x="0" y="7374"/>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7172" name="Rectangle 3"/>
          <p:cNvSpPr>
            <a:spLocks noGrp="1" noChangeArrowheads="1"/>
          </p:cNvSpPr>
          <p:nvPr>
            <p:ph type="title"/>
          </p:nvPr>
        </p:nvSpPr>
        <p:spPr bwMode="auto">
          <a:xfrm>
            <a:off x="1435100" y="965200"/>
            <a:ext cx="10134600"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Tree>
  </p:cSld>
  <p:clrMap bg1="dk2" tx1="lt1" bg2="dk1"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1pPr>
      <a:lvl2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2pPr>
      <a:lvl3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3pPr>
      <a:lvl4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4pPr>
      <a:lvl5pPr algn="l" rtl="0" eaLnBrk="0" fontAlgn="base" hangingPunct="0">
        <a:lnSpc>
          <a:spcPct val="120000"/>
        </a:lnSpc>
        <a:spcBef>
          <a:spcPts val="2800"/>
        </a:spcBef>
        <a:spcAft>
          <a:spcPct val="0"/>
        </a:spcAft>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3"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8195" name="Freeform 2"/>
          <p:cNvSpPr>
            <a:spLocks/>
          </p:cNvSpPr>
          <p:nvPr/>
        </p:nvSpPr>
        <p:spPr bwMode="auto">
          <a:xfrm>
            <a:off x="431800" y="431800"/>
            <a:ext cx="12141200" cy="4445000"/>
          </a:xfrm>
          <a:custGeom>
            <a:avLst/>
            <a:gdLst>
              <a:gd name="T0" fmla="*/ 2147483646 w 21600"/>
              <a:gd name="T1" fmla="*/ 0 h 21600"/>
              <a:gd name="T2" fmla="*/ 2147483646 w 21600"/>
              <a:gd name="T3" fmla="*/ 0 h 21600"/>
              <a:gd name="T4" fmla="*/ 2147483646 w 21600"/>
              <a:gd name="T5" fmla="*/ 2147483646 h 21600"/>
              <a:gd name="T6" fmla="*/ 0 w 21600"/>
              <a:gd name="T7" fmla="*/ 2147483646 h 21600"/>
              <a:gd name="T8" fmla="*/ 0 w 21600"/>
              <a:gd name="T9" fmla="*/ 2147483646 h 21600"/>
              <a:gd name="T10" fmla="*/ 2147483646 w 21600"/>
              <a:gd name="T11" fmla="*/ 0 h 21600"/>
              <a:gd name="T12" fmla="*/ 2147483646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3297" y="0"/>
                </a:moveTo>
                <a:lnTo>
                  <a:pt x="21600" y="0"/>
                </a:lnTo>
                <a:lnTo>
                  <a:pt x="21600" y="21600"/>
                </a:lnTo>
                <a:lnTo>
                  <a:pt x="0" y="21600"/>
                </a:lnTo>
                <a:cubicBezTo>
                  <a:pt x="0" y="21600"/>
                  <a:pt x="0" y="10926"/>
                  <a:pt x="0" y="9150"/>
                </a:cubicBezTo>
                <a:cubicBezTo>
                  <a:pt x="0" y="3961"/>
                  <a:pt x="1510" y="0"/>
                  <a:pt x="3297" y="0"/>
                </a:cubicBezTo>
                <a:close/>
                <a:moveTo>
                  <a:pt x="3297" y="0"/>
                </a:moveTo>
              </a:path>
            </a:pathLst>
          </a:custGeom>
          <a:gradFill rotWithShape="0">
            <a:gsLst>
              <a:gs pos="0">
                <a:srgbClr val="0098D3"/>
              </a:gs>
              <a:gs pos="100000">
                <a:srgbClr val="1D559B"/>
              </a:gs>
            </a:gsLst>
            <a:lin ang="5400000" scaled="1"/>
          </a:gradFill>
          <a:ln w="76200" cap="flat">
            <a:solidFill>
              <a:srgbClr val="FFFEFD"/>
            </a:solidFill>
            <a:prstDash val="solid"/>
            <a:miter lim="800000"/>
            <a:headEnd type="none" w="med" len="med"/>
            <a:tailEnd type="none" w="med" len="med"/>
          </a:ln>
        </p:spPr>
        <p:txBody>
          <a:bodyPr lIns="0" tIns="0" rIns="0" bIns="0"/>
          <a:lstStyle/>
          <a:p>
            <a:endParaRPr lang="en-CA"/>
          </a:p>
        </p:txBody>
      </p:sp>
      <p:sp>
        <p:nvSpPr>
          <p:cNvPr id="8196" name="Rectangle 3"/>
          <p:cNvSpPr>
            <a:spLocks noGrp="1" noChangeArrowheads="1"/>
          </p:cNvSpPr>
          <p:nvPr>
            <p:ph type="title"/>
          </p:nvPr>
        </p:nvSpPr>
        <p:spPr bwMode="auto">
          <a:xfrm>
            <a:off x="1435100" y="965200"/>
            <a:ext cx="10134600" cy="368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smtClean="0">
                <a:sym typeface="Helvetica Neue UltraLight" charset="0"/>
              </a:rPr>
              <a:t>Click to edit Master title style</a:t>
            </a:r>
          </a:p>
        </p:txBody>
      </p:sp>
    </p:spTree>
  </p:cSld>
  <p:clrMap bg1="dk2" tx1="lt1" bg2="dk1"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7" name="Freeform 1"/>
          <p:cNvSpPr>
            <a:spLocks/>
          </p:cNvSpPr>
          <p:nvPr/>
        </p:nvSpPr>
        <p:spPr bwMode="auto">
          <a:xfrm>
            <a:off x="431800" y="431800"/>
            <a:ext cx="12141200" cy="8890000"/>
          </a:xfrm>
          <a:custGeom>
            <a:avLst/>
            <a:gdLst>
              <a:gd name="T0" fmla="*/ 3297 w 21600"/>
              <a:gd name="T1" fmla="*/ 0 h 21600"/>
              <a:gd name="T2" fmla="*/ 21600 w 21600"/>
              <a:gd name="T3" fmla="*/ 0 h 21600"/>
              <a:gd name="T4" fmla="*/ 21600 w 21600"/>
              <a:gd name="T5" fmla="*/ 17025 h 21600"/>
              <a:gd name="T6" fmla="*/ 18325 w 21600"/>
              <a:gd name="T7" fmla="*/ 21600 h 21600"/>
              <a:gd name="T8" fmla="*/ 0 w 21600"/>
              <a:gd name="T9" fmla="*/ 21600 h 21600"/>
              <a:gd name="T10" fmla="*/ 0 w 21600"/>
              <a:gd name="T11" fmla="*/ 4575 h 21600"/>
              <a:gd name="T12" fmla="*/ 3297 w 21600"/>
              <a:gd name="T13" fmla="*/ 0 h 21600"/>
              <a:gd name="T14" fmla="*/ 3297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297" y="0"/>
                </a:moveTo>
                <a:lnTo>
                  <a:pt x="21600" y="0"/>
                </a:lnTo>
                <a:cubicBezTo>
                  <a:pt x="21600" y="0"/>
                  <a:pt x="21600" y="15523"/>
                  <a:pt x="21600" y="17025"/>
                </a:cubicBezTo>
                <a:cubicBezTo>
                  <a:pt x="21600" y="19324"/>
                  <a:pt x="20145" y="21600"/>
                  <a:pt x="18325" y="21600"/>
                </a:cubicBezTo>
                <a:cubicBezTo>
                  <a:pt x="16965" y="21600"/>
                  <a:pt x="0" y="21600"/>
                  <a:pt x="0" y="21600"/>
                </a:cubicBezTo>
                <a:cubicBezTo>
                  <a:pt x="0" y="21600"/>
                  <a:pt x="0" y="5463"/>
                  <a:pt x="0" y="4575"/>
                </a:cubicBezTo>
                <a:cubicBezTo>
                  <a:pt x="0" y="1980"/>
                  <a:pt x="1510" y="0"/>
                  <a:pt x="3297" y="0"/>
                </a:cubicBezTo>
                <a:close/>
                <a:moveTo>
                  <a:pt x="3297" y="0"/>
                </a:moveTo>
              </a:path>
            </a:pathLst>
          </a:custGeom>
          <a:gradFill rotWithShape="0">
            <a:gsLst>
              <a:gs pos="0">
                <a:srgbClr val="5AB7DD"/>
              </a:gs>
              <a:gs pos="100000">
                <a:srgbClr val="1B7BB1"/>
              </a:gs>
            </a:gsLst>
            <a:lin ang="5400000" scaled="1"/>
          </a:gra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9219" name="Rectangle 2"/>
          <p:cNvSpPr>
            <a:spLocks noGrp="1" noChangeArrowheads="1"/>
          </p:cNvSpPr>
          <p:nvPr>
            <p:ph type="body" idx="1"/>
          </p:nvPr>
        </p:nvSpPr>
        <p:spPr bwMode="auto">
          <a:xfrm>
            <a:off x="1435100" y="5295900"/>
            <a:ext cx="10134600" cy="349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cSld>
  <p:clrMap bg1="dk2" tx1="lt1" bg2="dk1"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p:txStyles>
    <p:titleStyle>
      <a:lvl1pPr algn="l" rtl="0" eaLnBrk="0" fontAlgn="base" hangingPunct="0">
        <a:spcBef>
          <a:spcPct val="0"/>
        </a:spcBef>
        <a:spcAft>
          <a:spcPct val="0"/>
        </a:spcAft>
        <a:defRPr sz="11800" kern="1200">
          <a:solidFill>
            <a:schemeClr val="tx1"/>
          </a:solidFill>
          <a:latin typeface="+mj-lt"/>
          <a:ea typeface="+mj-ea"/>
          <a:cs typeface="+mj-cs"/>
          <a:sym typeface="Helvetica Neue UltraLight" charset="0"/>
        </a:defRPr>
      </a:lvl1pPr>
      <a:lvl2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2pPr>
      <a:lvl3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3pPr>
      <a:lvl4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4pPr>
      <a:lvl5pPr algn="l" rtl="0" eaLnBrk="0" fontAlgn="base" hangingPunct="0">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5pPr>
      <a:lvl6pPr marL="4572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6pPr>
      <a:lvl7pPr marL="9144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7pPr>
      <a:lvl8pPr marL="13716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8pPr>
      <a:lvl9pPr marL="1828800" algn="l" rtl="0" fontAlgn="base">
        <a:spcBef>
          <a:spcPct val="0"/>
        </a:spcBef>
        <a:spcAft>
          <a:spcPct val="0"/>
        </a:spcAft>
        <a:defRPr sz="11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marL="508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1pPr>
      <a:lvl2pPr marL="698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2pPr>
      <a:lvl3pPr marL="889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3pPr>
      <a:lvl4pPr marL="10795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4pPr>
      <a:lvl5pPr marL="1270000" indent="-508000" algn="l" rtl="0" eaLnBrk="0" fontAlgn="base" hangingPunct="0">
        <a:lnSpc>
          <a:spcPct val="120000"/>
        </a:lnSpc>
        <a:spcBef>
          <a:spcPts val="2800"/>
        </a:spcBef>
        <a:spcAft>
          <a:spcPct val="0"/>
        </a:spcAft>
        <a:buSzPct val="93000"/>
        <a:buChar char="•"/>
        <a:defRPr sz="2800" kern="1200">
          <a:solidFill>
            <a:schemeClr val="tx1"/>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hyperlink" Target="http://www.nullschool.net/" TargetMode="Externa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hyperlink" Target="http://www.youtube.com/watch?v=fSPzMva9_CE"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2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2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22.png"/><Relationship Id="rId4" Type="http://schemas.openxmlformats.org/officeDocument/2006/relationships/image" Target="../media/image121.png"/></Relationships>
</file>

<file path=ppt/slides/_rels/slide2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2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2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3.xml"/><Relationship Id="rId4" Type="http://schemas.openxmlformats.org/officeDocument/2006/relationships/image" Target="../media/image134.png"/></Relationships>
</file>

<file path=ppt/slides/_rels/slide2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3.xml"/><Relationship Id="rId4" Type="http://schemas.openxmlformats.org/officeDocument/2006/relationships/image" Target="../media/image137.png"/></Relationships>
</file>

<file path=ppt/slides/_rels/slide2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tc.gc.ca/Publications/en/TP12881/PDF/HR/TP12881E.pdf"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3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3.xml"/><Relationship Id="rId4" Type="http://schemas.openxmlformats.org/officeDocument/2006/relationships/image" Target="../media/image149.png"/></Relationships>
</file>

<file path=ppt/slides/_rels/slide3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33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5.xml.rels><?xml version="1.0" encoding="UTF-8" standalone="yes"?>
<Relationships xmlns="http://schemas.openxmlformats.org/package/2006/relationships"><Relationship Id="rId3" Type="http://schemas.openxmlformats.org/officeDocument/2006/relationships/image" Target="../media/image159.jpeg"/><Relationship Id="rId7" Type="http://schemas.openxmlformats.org/officeDocument/2006/relationships/image" Target="../media/image161.png"/><Relationship Id="rId2" Type="http://schemas.openxmlformats.org/officeDocument/2006/relationships/hyperlink" Target="http://www.tc.gc.ca/CivilAviation/publications/tp14371/menu.htm" TargetMode="External"/><Relationship Id="rId1" Type="http://schemas.openxmlformats.org/officeDocument/2006/relationships/slideLayout" Target="../slideLayouts/slideLayout13.xml"/><Relationship Id="rId6" Type="http://schemas.openxmlformats.org/officeDocument/2006/relationships/hyperlink" Target="http://flightplanning.navcanada.ca" TargetMode="External"/><Relationship Id="rId5" Type="http://schemas.openxmlformats.org/officeDocument/2006/relationships/image" Target="../media/image160.png"/><Relationship Id="rId4" Type="http://schemas.openxmlformats.org/officeDocument/2006/relationships/hyperlink" Target="http://navcanada.ca/NavCanada.asp?Language=en&amp;Content=ContentDefinitionFiles\Services\AWS\default.xml" TargetMode="External"/></Relationships>
</file>

<file path=ppt/slides/_rels/slide33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3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65.png"/><Relationship Id="rId5" Type="http://schemas.openxmlformats.org/officeDocument/2006/relationships/oleObject" Target="../embeddings/oleObject3.bin"/><Relationship Id="rId4" Type="http://schemas.openxmlformats.org/officeDocument/2006/relationships/image" Target="../media/image16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3.xml"/></Relationships>
</file>

<file path=ppt/slides/_rels/slide3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3.xml"/></Relationships>
</file>

<file path=ppt/slides/_rels/slide3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3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3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3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3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3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3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3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3" Type="http://schemas.openxmlformats.org/officeDocument/2006/relationships/hyperlink" Target="http://www.navcanada.ca/ContentDefinitionFiles/Publications/NOTAM/NOTAM_Manual_en.pdf"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flightplanning.navcanada.ca/" TargetMode="External"/><Relationship Id="rId1" Type="http://schemas.openxmlformats.org/officeDocument/2006/relationships/slideLayout" Target="../slideLayouts/slideLayout13.xml"/></Relationships>
</file>

<file path=ppt/slides/_rels/slide4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8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8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820" name="Rectangle 3"/>
          <p:cNvSpPr>
            <a:spLocks/>
          </p:cNvSpPr>
          <p:nvPr/>
        </p:nvSpPr>
        <p:spPr bwMode="auto">
          <a:xfrm>
            <a:off x="1562100" y="3340100"/>
            <a:ext cx="101346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12000">
                <a:solidFill>
                  <a:schemeClr val="tx1"/>
                </a:solidFill>
                <a:latin typeface="Helvetica Neue Medium" charset="0"/>
                <a:ea typeface="Helvetica Neue Medium" charset="0"/>
                <a:cs typeface="Helvetica Neue Medium" charset="0"/>
                <a:sym typeface="Helvetica Neue Medium" charset="0"/>
              </a:rPr>
              <a:t>weather </a:t>
            </a:r>
            <a:r>
              <a:rPr lang="en-US" sz="12000">
                <a:solidFill>
                  <a:schemeClr val="tx1"/>
                </a:solidFill>
                <a:latin typeface="Helvetica Neue UltraLight" charset="0"/>
                <a:ea typeface="Helvetica Neue UltraLight" charset="0"/>
                <a:cs typeface="Helvetica Neue UltraLight" charset="0"/>
                <a:sym typeface="Helvetica Neue UltraLight" charset="0"/>
              </a:rPr>
              <a:t>to fly</a:t>
            </a:r>
          </a:p>
        </p:txBody>
      </p:sp>
      <p:sp>
        <p:nvSpPr>
          <p:cNvPr id="34821" name="Rectangle 4"/>
          <p:cNvSpPr>
            <a:spLocks/>
          </p:cNvSpPr>
          <p:nvPr/>
        </p:nvSpPr>
        <p:spPr bwMode="auto">
          <a:xfrm>
            <a:off x="1562100" y="5372100"/>
            <a:ext cx="10134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120000"/>
              </a:lnSpc>
              <a:spcBef>
                <a:spcPts val="2800"/>
              </a:spcBef>
            </a:pPr>
            <a:r>
              <a:rPr lang="en-US">
                <a:solidFill>
                  <a:schemeClr val="tx1"/>
                </a:solidFill>
                <a:ea typeface="Helvetica Neue" charset="0"/>
                <a:cs typeface="Helvetica Neue" charset="0"/>
              </a:rPr>
              <a:t>meteorology for the commercial pilot</a:t>
            </a:r>
          </a:p>
          <a:p>
            <a:pPr algn="ctr" eaLnBrk="1" hangingPunct="1">
              <a:lnSpc>
                <a:spcPct val="120000"/>
              </a:lnSpc>
              <a:spcBef>
                <a:spcPts val="2800"/>
              </a:spcBef>
            </a:pPr>
            <a:endParaRPr lang="en-US" sz="3600">
              <a:solidFill>
                <a:schemeClr val="tx1"/>
              </a:solidFill>
              <a:latin typeface="Helvetica Neue UltraLight" charset="0"/>
              <a:ea typeface="Helvetica Neue UltraLight" charset="0"/>
              <a:cs typeface="Helvetica Neue UltraLight" charset="0"/>
              <a:sym typeface="Helvetica Neue UltraLight" charset="0"/>
            </a:endParaRPr>
          </a:p>
          <a:p>
            <a:pPr algn="ctr" eaLnBrk="1" hangingPunct="1">
              <a:lnSpc>
                <a:spcPct val="120000"/>
              </a:lnSpc>
              <a:spcBef>
                <a:spcPts val="2800"/>
              </a:spcBef>
            </a:pPr>
            <a:endParaRPr lang="en-US" sz="2400">
              <a:solidFill>
                <a:schemeClr val="tx1"/>
              </a:solidFill>
              <a:latin typeface="Helvetica Neue Light" charset="0"/>
              <a:ea typeface="Helvetica Neue Light" charset="0"/>
              <a:cs typeface="Helvetica Neue Light" charset="0"/>
              <a:sym typeface="Helvetica Neue Light" charset="0"/>
            </a:endParaRPr>
          </a:p>
          <a:p>
            <a:pPr algn="r" eaLnBrk="1" hangingPunct="1">
              <a:lnSpc>
                <a:spcPct val="120000"/>
              </a:lnSpc>
              <a:spcBef>
                <a:spcPts val="2800"/>
              </a:spcBef>
            </a:pPr>
            <a:endParaRPr lang="en-US" sz="2400">
              <a:solidFill>
                <a:schemeClr val="tx1"/>
              </a:solidFill>
              <a:latin typeface="Helvetica Neue Light" charset="0"/>
              <a:ea typeface="Helvetica Neue Light" charset="0"/>
              <a:cs typeface="Helvetica Neue Light" charset="0"/>
              <a:sym typeface="Helvetica Neue Light" charset="0"/>
            </a:endParaRPr>
          </a:p>
          <a:p>
            <a:pPr algn="r" eaLnBrk="1" hangingPunct="1">
              <a:lnSpc>
                <a:spcPct val="120000"/>
              </a:lnSpc>
              <a:spcBef>
                <a:spcPts val="2800"/>
              </a:spcBef>
            </a:pPr>
            <a:endParaRPr lang="en-US" sz="2400">
              <a:solidFill>
                <a:schemeClr val="tx1"/>
              </a:solidFill>
              <a:latin typeface="Helvetica Neue Light" charset="0"/>
              <a:ea typeface="Helvetica Neue Light" charset="0"/>
              <a:cs typeface="Helvetica Neue Light" charset="0"/>
              <a:sym typeface="Helvetica Neue Light" charset="0"/>
            </a:endParaRPr>
          </a:p>
          <a:p>
            <a:pPr algn="ctr" eaLnBrk="1" hangingPunct="1">
              <a:lnSpc>
                <a:spcPct val="120000"/>
              </a:lnSpc>
              <a:spcBef>
                <a:spcPts val="2800"/>
              </a:spcBef>
            </a:pPr>
            <a:endParaRPr lang="en-US" sz="2400">
              <a:solidFill>
                <a:schemeClr val="tx1"/>
              </a:solidFill>
              <a:ea typeface="Helvetica Neue" charset="0"/>
              <a:cs typeface="Helvetica Neue"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081" name="Rectangle 1"/>
          <p:cNvSpPr>
            <a:spLocks noGrp="1" noChangeArrowheads="1"/>
          </p:cNvSpPr>
          <p:nvPr>
            <p:ph type="body" idx="1"/>
          </p:nvPr>
        </p:nvSpPr>
        <p:spPr bwMode="auto">
          <a:xfrm>
            <a:off x="1435100" y="3238500"/>
            <a:ext cx="95885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28000’ deep over the poles, 54000’ deep over the equator</a:t>
            </a:r>
          </a:p>
          <a:p>
            <a:pPr eaLnBrk="1" hangingPunct="1">
              <a:buSzPct val="62000"/>
              <a:buFontTx/>
              <a:buBlip>
                <a:blip r:embed="rId2"/>
              </a:buBlip>
            </a:pPr>
            <a:r>
              <a:rPr lang="en-US" smtClean="0"/>
              <a:t>pressure, density and temperature all decrease as we ascend into the troposphere</a:t>
            </a:r>
          </a:p>
          <a:p>
            <a:pPr eaLnBrk="1" hangingPunct="1">
              <a:buSzPct val="62000"/>
              <a:buFontTx/>
              <a:buBlip>
                <a:blip r:embed="rId2"/>
              </a:buBlip>
            </a:pPr>
            <a:r>
              <a:rPr lang="en-US" smtClean="0"/>
              <a:t>most visible weather occurs in the troposphere</a:t>
            </a:r>
          </a:p>
        </p:txBody>
      </p:sp>
      <p:sp>
        <p:nvSpPr>
          <p:cNvPr id="440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0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037" name="Rectangle 4"/>
          <p:cNvSpPr>
            <a:spLocks noGrp="1" noChangeArrowheads="1"/>
          </p:cNvSpPr>
          <p:nvPr>
            <p:ph type="title"/>
          </p:nvPr>
        </p:nvSpPr>
        <p:spPr bwMode="auto">
          <a:xfrm>
            <a:off x="558800" y="558800"/>
            <a:ext cx="11684000" cy="217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troposphere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60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608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60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1" grpId="0" build="p" bldLvl="5"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619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619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8243" name="Picture 3"/>
          <p:cNvPicPr>
            <a:picLocks noChangeAspect="1" noChangeArrowheads="1"/>
          </p:cNvPicPr>
          <p:nvPr/>
        </p:nvPicPr>
        <p:blipFill>
          <a:blip r:embed="rId2"/>
          <a:srcRect/>
          <a:stretch>
            <a:fillRect/>
          </a:stretch>
        </p:blipFill>
        <p:spPr bwMode="auto">
          <a:xfrm>
            <a:off x="1330325" y="4114800"/>
            <a:ext cx="10328275" cy="4165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8244" name="Freeform 4"/>
          <p:cNvSpPr>
            <a:spLocks/>
          </p:cNvSpPr>
          <p:nvPr/>
        </p:nvSpPr>
        <p:spPr bwMode="auto">
          <a:xfrm>
            <a:off x="1981200" y="4694238"/>
            <a:ext cx="9398000" cy="3413125"/>
          </a:xfrm>
          <a:custGeom>
            <a:avLst/>
            <a:gdLst>
              <a:gd name="T0" fmla="*/ 2147483646 w 21568"/>
              <a:gd name="T1" fmla="*/ 2147483646 h 21569"/>
              <a:gd name="T2" fmla="*/ 2147483646 w 21568"/>
              <a:gd name="T3" fmla="*/ 2147483646 h 21569"/>
              <a:gd name="T4" fmla="*/ 2147483646 w 21568"/>
              <a:gd name="T5" fmla="*/ 2147483646 h 21569"/>
              <a:gd name="T6" fmla="*/ 2147483646 w 21568"/>
              <a:gd name="T7" fmla="*/ 2147483646 h 21569"/>
              <a:gd name="T8" fmla="*/ 2147483646 w 21568"/>
              <a:gd name="T9" fmla="*/ 2147483646 h 21569"/>
              <a:gd name="T10" fmla="*/ 2147483646 w 21568"/>
              <a:gd name="T11" fmla="*/ 2147483646 h 21569"/>
              <a:gd name="T12" fmla="*/ 2147483646 w 21568"/>
              <a:gd name="T13" fmla="*/ 2147483646 h 21569"/>
              <a:gd name="T14" fmla="*/ 2147483646 w 21568"/>
              <a:gd name="T15" fmla="*/ 2048594844 h 21569"/>
              <a:gd name="T16" fmla="*/ 2147483646 w 21568"/>
              <a:gd name="T17" fmla="*/ 776633498 h 21569"/>
              <a:gd name="T18" fmla="*/ 2147483646 w 21568"/>
              <a:gd name="T19" fmla="*/ 138674720 h 21569"/>
              <a:gd name="T20" fmla="*/ 2147483646 w 21568"/>
              <a:gd name="T21" fmla="*/ 138674720 h 21569"/>
              <a:gd name="T22" fmla="*/ 2147483646 w 21568"/>
              <a:gd name="T23" fmla="*/ 776633498 h 21569"/>
              <a:gd name="T24" fmla="*/ 2147483646 w 21568"/>
              <a:gd name="T25" fmla="*/ 2147483646 h 21569"/>
              <a:gd name="T26" fmla="*/ 2147483646 w 21568"/>
              <a:gd name="T27" fmla="*/ 2147483646 h 21569"/>
              <a:gd name="T28" fmla="*/ 2147483646 w 21568"/>
              <a:gd name="T29" fmla="*/ 2147483646 h 21569"/>
              <a:gd name="T30" fmla="*/ 2147483646 w 21568"/>
              <a:gd name="T31" fmla="*/ 2147483646 h 21569"/>
              <a:gd name="T32" fmla="*/ 2147483646 w 21568"/>
              <a:gd name="T33" fmla="*/ 2147483646 h 21569"/>
              <a:gd name="T34" fmla="*/ 2147483646 w 21568"/>
              <a:gd name="T35" fmla="*/ 2147483646 h 21569"/>
              <a:gd name="T36" fmla="*/ 2147483646 w 21568"/>
              <a:gd name="T37" fmla="*/ 2147483646 h 21569"/>
              <a:gd name="T38" fmla="*/ 2147483646 w 21568"/>
              <a:gd name="T39" fmla="*/ 2147483646 h 21569"/>
              <a:gd name="T40" fmla="*/ 2147483646 w 21568"/>
              <a:gd name="T41" fmla="*/ 2147483646 h 21569"/>
              <a:gd name="T42" fmla="*/ 2147483646 w 21568"/>
              <a:gd name="T43" fmla="*/ 2147483646 h 21569"/>
              <a:gd name="T44" fmla="*/ 2147483646 w 21568"/>
              <a:gd name="T45" fmla="*/ 2147483646 h 21569"/>
              <a:gd name="T46" fmla="*/ 2147483646 w 21568"/>
              <a:gd name="T47" fmla="*/ 2147483646 h 21569"/>
              <a:gd name="T48" fmla="*/ 2147483646 w 21568"/>
              <a:gd name="T49" fmla="*/ 2147483646 h 21569"/>
              <a:gd name="T50" fmla="*/ 2147483646 w 21568"/>
              <a:gd name="T51" fmla="*/ 2147483646 h 21569"/>
              <a:gd name="T52" fmla="*/ 2147483646 w 21568"/>
              <a:gd name="T53" fmla="*/ 2147483646 h 21569"/>
              <a:gd name="T54" fmla="*/ 2147483646 w 21568"/>
              <a:gd name="T55" fmla="*/ 2147483646 h 21569"/>
              <a:gd name="T56" fmla="*/ 2147483646 w 21568"/>
              <a:gd name="T57" fmla="*/ 2147483646 h 21569"/>
              <a:gd name="T58" fmla="*/ 2147483646 w 21568"/>
              <a:gd name="T59" fmla="*/ 2147483646 h 21569"/>
              <a:gd name="T60" fmla="*/ 2147483646 w 21568"/>
              <a:gd name="T61" fmla="*/ 2147483646 h 21569"/>
              <a:gd name="T62" fmla="*/ 2147483646 w 21568"/>
              <a:gd name="T63" fmla="*/ 2147483646 h 21569"/>
              <a:gd name="T64" fmla="*/ 2147483646 w 21568"/>
              <a:gd name="T65" fmla="*/ 2147483646 h 21569"/>
              <a:gd name="T66" fmla="*/ 2147483646 w 21568"/>
              <a:gd name="T67" fmla="*/ 2147483646 h 21569"/>
              <a:gd name="T68" fmla="*/ 2147483646 w 21568"/>
              <a:gd name="T69" fmla="*/ 2147483646 h 21569"/>
              <a:gd name="T70" fmla="*/ 2147483646 w 21568"/>
              <a:gd name="T71" fmla="*/ 2147483646 h 21569"/>
              <a:gd name="T72" fmla="*/ 2147483646 w 21568"/>
              <a:gd name="T73" fmla="*/ 2147483646 h 21569"/>
              <a:gd name="T74" fmla="*/ 2147483646 w 21568"/>
              <a:gd name="T75" fmla="*/ 2147483646 h 21569"/>
              <a:gd name="T76" fmla="*/ 2147483646 w 21568"/>
              <a:gd name="T77" fmla="*/ 2147483646 h 21569"/>
              <a:gd name="T78" fmla="*/ 2147483646 w 21568"/>
              <a:gd name="T79" fmla="*/ 2147483646 h 21569"/>
              <a:gd name="T80" fmla="*/ 2147483646 w 21568"/>
              <a:gd name="T81" fmla="*/ 2147483646 h 21569"/>
              <a:gd name="T82" fmla="*/ 2147483646 w 21568"/>
              <a:gd name="T83" fmla="*/ 2147483646 h 21569"/>
              <a:gd name="T84" fmla="*/ 2147483646 w 21568"/>
              <a:gd name="T85" fmla="*/ 2147483646 h 21569"/>
              <a:gd name="T86" fmla="*/ 2147483646 w 21568"/>
              <a:gd name="T87" fmla="*/ 2147483646 h 21569"/>
              <a:gd name="T88" fmla="*/ 2147483646 w 21568"/>
              <a:gd name="T89" fmla="*/ 2147483646 h 21569"/>
              <a:gd name="T90" fmla="*/ 2147483646 w 21568"/>
              <a:gd name="T91" fmla="*/ 2147483646 h 21569"/>
              <a:gd name="T92" fmla="*/ 2147483646 w 21568"/>
              <a:gd name="T93" fmla="*/ 2147483646 h 21569"/>
              <a:gd name="T94" fmla="*/ 2147483646 w 21568"/>
              <a:gd name="T95" fmla="*/ 2147483646 h 21569"/>
              <a:gd name="T96" fmla="*/ 2147483646 w 21568"/>
              <a:gd name="T97" fmla="*/ 2147483646 h 21569"/>
              <a:gd name="T98" fmla="*/ 2147483646 w 21568"/>
              <a:gd name="T99" fmla="*/ 2147483646 h 215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568" h="21569">
                <a:moveTo>
                  <a:pt x="1483" y="7166"/>
                </a:moveTo>
                <a:cubicBezTo>
                  <a:pt x="1300" y="7034"/>
                  <a:pt x="1117" y="7005"/>
                  <a:pt x="929" y="6765"/>
                </a:cubicBezTo>
                <a:cubicBezTo>
                  <a:pt x="731" y="6510"/>
                  <a:pt x="590" y="6224"/>
                  <a:pt x="434" y="5802"/>
                </a:cubicBezTo>
                <a:cubicBezTo>
                  <a:pt x="256" y="5322"/>
                  <a:pt x="89" y="4927"/>
                  <a:pt x="26" y="4277"/>
                </a:cubicBezTo>
                <a:cubicBezTo>
                  <a:pt x="-23" y="3778"/>
                  <a:pt x="-4" y="3288"/>
                  <a:pt x="84" y="2832"/>
                </a:cubicBezTo>
                <a:cubicBezTo>
                  <a:pt x="173" y="2367"/>
                  <a:pt x="333" y="2179"/>
                  <a:pt x="492" y="1869"/>
                </a:cubicBezTo>
                <a:cubicBezTo>
                  <a:pt x="681" y="1499"/>
                  <a:pt x="830" y="1217"/>
                  <a:pt x="1046" y="986"/>
                </a:cubicBezTo>
                <a:cubicBezTo>
                  <a:pt x="1317" y="694"/>
                  <a:pt x="1547" y="670"/>
                  <a:pt x="1833" y="504"/>
                </a:cubicBezTo>
                <a:cubicBezTo>
                  <a:pt x="2044" y="381"/>
                  <a:pt x="2202" y="263"/>
                  <a:pt x="2416" y="183"/>
                </a:cubicBezTo>
                <a:cubicBezTo>
                  <a:pt x="2699" y="76"/>
                  <a:pt x="2917" y="52"/>
                  <a:pt x="3203" y="22"/>
                </a:cubicBezTo>
                <a:cubicBezTo>
                  <a:pt x="3435" y="-1"/>
                  <a:pt x="3612" y="-13"/>
                  <a:pt x="3844" y="22"/>
                </a:cubicBezTo>
                <a:cubicBezTo>
                  <a:pt x="4035" y="52"/>
                  <a:pt x="4184" y="49"/>
                  <a:pt x="4369" y="183"/>
                </a:cubicBezTo>
                <a:cubicBezTo>
                  <a:pt x="4679" y="408"/>
                  <a:pt x="4911" y="684"/>
                  <a:pt x="5185" y="1146"/>
                </a:cubicBezTo>
                <a:cubicBezTo>
                  <a:pt x="5395" y="1502"/>
                  <a:pt x="5548" y="1836"/>
                  <a:pt x="5710" y="2350"/>
                </a:cubicBezTo>
                <a:cubicBezTo>
                  <a:pt x="5815" y="2685"/>
                  <a:pt x="5888" y="2978"/>
                  <a:pt x="5943" y="3394"/>
                </a:cubicBezTo>
                <a:cubicBezTo>
                  <a:pt x="5993" y="3779"/>
                  <a:pt x="5990" y="4107"/>
                  <a:pt x="6001" y="4517"/>
                </a:cubicBezTo>
                <a:cubicBezTo>
                  <a:pt x="6014" y="5011"/>
                  <a:pt x="6024" y="5392"/>
                  <a:pt x="6001" y="5882"/>
                </a:cubicBezTo>
                <a:cubicBezTo>
                  <a:pt x="5980" y="6329"/>
                  <a:pt x="5957" y="6683"/>
                  <a:pt x="5884" y="7086"/>
                </a:cubicBezTo>
                <a:cubicBezTo>
                  <a:pt x="5778" y="7677"/>
                  <a:pt x="5646" y="8061"/>
                  <a:pt x="5476" y="8531"/>
                </a:cubicBezTo>
                <a:cubicBezTo>
                  <a:pt x="5344" y="8897"/>
                  <a:pt x="5211" y="9076"/>
                  <a:pt x="5068" y="9414"/>
                </a:cubicBezTo>
                <a:cubicBezTo>
                  <a:pt x="4892" y="9830"/>
                  <a:pt x="4728" y="10088"/>
                  <a:pt x="4602" y="10618"/>
                </a:cubicBezTo>
                <a:cubicBezTo>
                  <a:pt x="4431" y="11336"/>
                  <a:pt x="4332" y="12011"/>
                  <a:pt x="4310" y="12865"/>
                </a:cubicBezTo>
                <a:cubicBezTo>
                  <a:pt x="4293" y="13569"/>
                  <a:pt x="4337" y="14166"/>
                  <a:pt x="4456" y="14791"/>
                </a:cubicBezTo>
                <a:cubicBezTo>
                  <a:pt x="4583" y="15459"/>
                  <a:pt x="4762" y="15856"/>
                  <a:pt x="4981" y="16317"/>
                </a:cubicBezTo>
                <a:cubicBezTo>
                  <a:pt x="5266" y="16914"/>
                  <a:pt x="5521" y="17239"/>
                  <a:pt x="5855" y="17601"/>
                </a:cubicBezTo>
                <a:cubicBezTo>
                  <a:pt x="6201" y="17975"/>
                  <a:pt x="6484" y="18088"/>
                  <a:pt x="6846" y="18323"/>
                </a:cubicBezTo>
                <a:cubicBezTo>
                  <a:pt x="7456" y="18719"/>
                  <a:pt x="7920" y="18993"/>
                  <a:pt x="8537" y="19286"/>
                </a:cubicBezTo>
                <a:cubicBezTo>
                  <a:pt x="8916" y="19466"/>
                  <a:pt x="9207" y="19523"/>
                  <a:pt x="9586" y="19688"/>
                </a:cubicBezTo>
                <a:cubicBezTo>
                  <a:pt x="10191" y="19949"/>
                  <a:pt x="10642" y="20243"/>
                  <a:pt x="11248" y="20490"/>
                </a:cubicBezTo>
                <a:cubicBezTo>
                  <a:pt x="11595" y="20632"/>
                  <a:pt x="11860" y="20699"/>
                  <a:pt x="12210" y="20811"/>
                </a:cubicBezTo>
                <a:cubicBezTo>
                  <a:pt x="12770" y="20992"/>
                  <a:pt x="13193" y="21152"/>
                  <a:pt x="13754" y="21293"/>
                </a:cubicBezTo>
                <a:cubicBezTo>
                  <a:pt x="14208" y="21407"/>
                  <a:pt x="14552" y="21490"/>
                  <a:pt x="15008" y="21534"/>
                </a:cubicBezTo>
                <a:cubicBezTo>
                  <a:pt x="15441" y="21575"/>
                  <a:pt x="15770" y="21587"/>
                  <a:pt x="16203" y="21534"/>
                </a:cubicBezTo>
                <a:cubicBezTo>
                  <a:pt x="16797" y="21461"/>
                  <a:pt x="17247" y="21362"/>
                  <a:pt x="17835" y="21133"/>
                </a:cubicBezTo>
                <a:cubicBezTo>
                  <a:pt x="18272" y="20962"/>
                  <a:pt x="18601" y="20777"/>
                  <a:pt x="19030" y="20490"/>
                </a:cubicBezTo>
                <a:cubicBezTo>
                  <a:pt x="19544" y="20147"/>
                  <a:pt x="19979" y="20102"/>
                  <a:pt x="20429" y="19367"/>
                </a:cubicBezTo>
                <a:cubicBezTo>
                  <a:pt x="20748" y="18847"/>
                  <a:pt x="20958" y="18221"/>
                  <a:pt x="21158" y="17360"/>
                </a:cubicBezTo>
                <a:cubicBezTo>
                  <a:pt x="21387" y="16374"/>
                  <a:pt x="21549" y="15471"/>
                  <a:pt x="21566" y="14310"/>
                </a:cubicBezTo>
                <a:cubicBezTo>
                  <a:pt x="21577" y="13565"/>
                  <a:pt x="21516" y="12915"/>
                  <a:pt x="21362" y="12303"/>
                </a:cubicBezTo>
                <a:cubicBezTo>
                  <a:pt x="21112" y="11309"/>
                  <a:pt x="20766" y="10860"/>
                  <a:pt x="20371" y="10297"/>
                </a:cubicBezTo>
                <a:cubicBezTo>
                  <a:pt x="19927" y="9664"/>
                  <a:pt x="19548" y="9394"/>
                  <a:pt x="19059" y="9093"/>
                </a:cubicBezTo>
                <a:cubicBezTo>
                  <a:pt x="18541" y="8772"/>
                  <a:pt x="18133" y="8614"/>
                  <a:pt x="17602" y="8611"/>
                </a:cubicBezTo>
                <a:cubicBezTo>
                  <a:pt x="17145" y="8609"/>
                  <a:pt x="16650" y="8846"/>
                  <a:pt x="16203" y="9093"/>
                </a:cubicBezTo>
                <a:cubicBezTo>
                  <a:pt x="15766" y="9333"/>
                  <a:pt x="15373" y="9318"/>
                  <a:pt x="15008" y="10618"/>
                </a:cubicBezTo>
                <a:cubicBezTo>
                  <a:pt x="14828" y="11257"/>
                  <a:pt x="14644" y="12522"/>
                  <a:pt x="14658" y="13347"/>
                </a:cubicBezTo>
                <a:cubicBezTo>
                  <a:pt x="14674" y="14312"/>
                  <a:pt x="14716" y="15353"/>
                  <a:pt x="14950" y="15915"/>
                </a:cubicBezTo>
                <a:cubicBezTo>
                  <a:pt x="15126" y="16341"/>
                  <a:pt x="15332" y="16431"/>
                  <a:pt x="15562" y="16638"/>
                </a:cubicBezTo>
                <a:cubicBezTo>
                  <a:pt x="16005" y="17038"/>
                  <a:pt x="16352" y="17294"/>
                  <a:pt x="16815" y="17440"/>
                </a:cubicBezTo>
                <a:cubicBezTo>
                  <a:pt x="17182" y="17556"/>
                  <a:pt x="17466" y="17509"/>
                  <a:pt x="17835" y="17440"/>
                </a:cubicBezTo>
                <a:cubicBezTo>
                  <a:pt x="18229" y="17367"/>
                  <a:pt x="18558" y="17171"/>
                  <a:pt x="18914" y="17039"/>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3619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aloft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38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9265"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increase in coriolis leads to lesser influence on the wind by the pressure gradient force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result is more of an apparent deflection to the right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a veering wind</a:t>
            </a:r>
            <a:endParaRPr lang="en-US" smtClean="0">
              <a:latin typeface="Helvetica" panose="020B0604020202020204" pitchFamily="34" charset="0"/>
              <a:sym typeface="Helvetica" panose="020B0604020202020204" pitchFamily="34" charset="0"/>
            </a:endParaRPr>
          </a:p>
        </p:txBody>
      </p:sp>
      <p:sp>
        <p:nvSpPr>
          <p:cNvPr id="1372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72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926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722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aloft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926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926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92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5" grpId="0" build="p" bldLvl="5"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82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82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40291" name="Picture 3"/>
          <p:cNvPicPr>
            <a:picLocks noChangeAspect="1" noChangeArrowheads="1"/>
          </p:cNvPicPr>
          <p:nvPr/>
        </p:nvPicPr>
        <p:blipFill>
          <a:blip r:embed="rId2"/>
          <a:srcRect/>
          <a:stretch>
            <a:fillRect/>
          </a:stretch>
        </p:blipFill>
        <p:spPr bwMode="auto">
          <a:xfrm>
            <a:off x="3032125" y="5867400"/>
            <a:ext cx="6202363" cy="2501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0292" name="Freeform 4"/>
          <p:cNvSpPr>
            <a:spLocks/>
          </p:cNvSpPr>
          <p:nvPr/>
        </p:nvSpPr>
        <p:spPr bwMode="auto">
          <a:xfrm>
            <a:off x="3422650" y="6215063"/>
            <a:ext cx="5645150" cy="2049462"/>
          </a:xfrm>
          <a:custGeom>
            <a:avLst/>
            <a:gdLst>
              <a:gd name="T0" fmla="*/ 2147483646 w 21568"/>
              <a:gd name="T1" fmla="*/ 2147483646 h 21569"/>
              <a:gd name="T2" fmla="*/ 2147483646 w 21568"/>
              <a:gd name="T3" fmla="*/ 2147483646 h 21569"/>
              <a:gd name="T4" fmla="*/ 2147483646 w 21568"/>
              <a:gd name="T5" fmla="*/ 2147483646 h 21569"/>
              <a:gd name="T6" fmla="*/ 466186056 w 21568"/>
              <a:gd name="T7" fmla="*/ 2147483646 h 21569"/>
              <a:gd name="T8" fmla="*/ 1506181927 w 21568"/>
              <a:gd name="T9" fmla="*/ 2147483646 h 21569"/>
              <a:gd name="T10" fmla="*/ 2147483646 w 21568"/>
              <a:gd name="T11" fmla="*/ 1614545811 h 21569"/>
              <a:gd name="T12" fmla="*/ 2147483646 w 21568"/>
              <a:gd name="T13" fmla="*/ 857029441 h 21569"/>
              <a:gd name="T14" fmla="*/ 2147483646 w 21568"/>
              <a:gd name="T15" fmla="*/ 443529270 h 21569"/>
              <a:gd name="T16" fmla="*/ 2147483646 w 21568"/>
              <a:gd name="T17" fmla="*/ 168148337 h 21569"/>
              <a:gd name="T18" fmla="*/ 2147483646 w 21568"/>
              <a:gd name="T19" fmla="*/ 30029098 h 21569"/>
              <a:gd name="T20" fmla="*/ 2147483646 w 21568"/>
              <a:gd name="T21" fmla="*/ 30029098 h 21569"/>
              <a:gd name="T22" fmla="*/ 2147483646 w 21568"/>
              <a:gd name="T23" fmla="*/ 168148337 h 21569"/>
              <a:gd name="T24" fmla="*/ 2147483646 w 21568"/>
              <a:gd name="T25" fmla="*/ 994291040 h 21569"/>
              <a:gd name="T26" fmla="*/ 2147483646 w 21568"/>
              <a:gd name="T27" fmla="*/ 2027188342 h 21569"/>
              <a:gd name="T28" fmla="*/ 2147483646 w 21568"/>
              <a:gd name="T29" fmla="*/ 2147483646 h 21569"/>
              <a:gd name="T30" fmla="*/ 2147483646 w 21568"/>
              <a:gd name="T31" fmla="*/ 2147483646 h 21569"/>
              <a:gd name="T32" fmla="*/ 2147483646 w 21568"/>
              <a:gd name="T33" fmla="*/ 2147483646 h 21569"/>
              <a:gd name="T34" fmla="*/ 2147483646 w 21568"/>
              <a:gd name="T35" fmla="*/ 2147483646 h 21569"/>
              <a:gd name="T36" fmla="*/ 2147483646 w 21568"/>
              <a:gd name="T37" fmla="*/ 2147483646 h 21569"/>
              <a:gd name="T38" fmla="*/ 2147483646 w 21568"/>
              <a:gd name="T39" fmla="*/ 2147483646 h 21569"/>
              <a:gd name="T40" fmla="*/ 2147483646 w 21568"/>
              <a:gd name="T41" fmla="*/ 2147483646 h 21569"/>
              <a:gd name="T42" fmla="*/ 2147483646 w 21568"/>
              <a:gd name="T43" fmla="*/ 2147483646 h 21569"/>
              <a:gd name="T44" fmla="*/ 2147483646 w 21568"/>
              <a:gd name="T45" fmla="*/ 2147483646 h 21569"/>
              <a:gd name="T46" fmla="*/ 2147483646 w 21568"/>
              <a:gd name="T47" fmla="*/ 2147483646 h 21569"/>
              <a:gd name="T48" fmla="*/ 2147483646 w 21568"/>
              <a:gd name="T49" fmla="*/ 2147483646 h 21569"/>
              <a:gd name="T50" fmla="*/ 2147483646 w 21568"/>
              <a:gd name="T51" fmla="*/ 2147483646 h 21569"/>
              <a:gd name="T52" fmla="*/ 2147483646 w 21568"/>
              <a:gd name="T53" fmla="*/ 2147483646 h 21569"/>
              <a:gd name="T54" fmla="*/ 2147483646 w 21568"/>
              <a:gd name="T55" fmla="*/ 2147483646 h 21569"/>
              <a:gd name="T56" fmla="*/ 2147483646 w 21568"/>
              <a:gd name="T57" fmla="*/ 2147483646 h 21569"/>
              <a:gd name="T58" fmla="*/ 2147483646 w 21568"/>
              <a:gd name="T59" fmla="*/ 2147483646 h 21569"/>
              <a:gd name="T60" fmla="*/ 2147483646 w 21568"/>
              <a:gd name="T61" fmla="*/ 2147483646 h 21569"/>
              <a:gd name="T62" fmla="*/ 2147483646 w 21568"/>
              <a:gd name="T63" fmla="*/ 2147483646 h 21569"/>
              <a:gd name="T64" fmla="*/ 2147483646 w 21568"/>
              <a:gd name="T65" fmla="*/ 2147483646 h 21569"/>
              <a:gd name="T66" fmla="*/ 2147483646 w 21568"/>
              <a:gd name="T67" fmla="*/ 2147483646 h 21569"/>
              <a:gd name="T68" fmla="*/ 2147483646 w 21568"/>
              <a:gd name="T69" fmla="*/ 2147483646 h 21569"/>
              <a:gd name="T70" fmla="*/ 2147483646 w 21568"/>
              <a:gd name="T71" fmla="*/ 2147483646 h 21569"/>
              <a:gd name="T72" fmla="*/ 2147483646 w 21568"/>
              <a:gd name="T73" fmla="*/ 2147483646 h 21569"/>
              <a:gd name="T74" fmla="*/ 2147483646 w 21568"/>
              <a:gd name="T75" fmla="*/ 2147483646 h 21569"/>
              <a:gd name="T76" fmla="*/ 2147483646 w 21568"/>
              <a:gd name="T77" fmla="*/ 2147483646 h 21569"/>
              <a:gd name="T78" fmla="*/ 2147483646 w 21568"/>
              <a:gd name="T79" fmla="*/ 2147483646 h 21569"/>
              <a:gd name="T80" fmla="*/ 2147483646 w 21568"/>
              <a:gd name="T81" fmla="*/ 2147483646 h 21569"/>
              <a:gd name="T82" fmla="*/ 2147483646 w 21568"/>
              <a:gd name="T83" fmla="*/ 2147483646 h 21569"/>
              <a:gd name="T84" fmla="*/ 2147483646 w 21568"/>
              <a:gd name="T85" fmla="*/ 2147483646 h 21569"/>
              <a:gd name="T86" fmla="*/ 2147483646 w 21568"/>
              <a:gd name="T87" fmla="*/ 2147483646 h 21569"/>
              <a:gd name="T88" fmla="*/ 2147483646 w 21568"/>
              <a:gd name="T89" fmla="*/ 2147483646 h 21569"/>
              <a:gd name="T90" fmla="*/ 2147483646 w 21568"/>
              <a:gd name="T91" fmla="*/ 2147483646 h 21569"/>
              <a:gd name="T92" fmla="*/ 2147483646 w 21568"/>
              <a:gd name="T93" fmla="*/ 2147483646 h 21569"/>
              <a:gd name="T94" fmla="*/ 2147483646 w 21568"/>
              <a:gd name="T95" fmla="*/ 2147483646 h 21569"/>
              <a:gd name="T96" fmla="*/ 2147483646 w 21568"/>
              <a:gd name="T97" fmla="*/ 2147483646 h 21569"/>
              <a:gd name="T98" fmla="*/ 2147483646 w 21568"/>
              <a:gd name="T99" fmla="*/ 2147483646 h 215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568" h="21569">
                <a:moveTo>
                  <a:pt x="1483" y="7166"/>
                </a:moveTo>
                <a:cubicBezTo>
                  <a:pt x="1300" y="7034"/>
                  <a:pt x="1117" y="7005"/>
                  <a:pt x="929" y="6765"/>
                </a:cubicBezTo>
                <a:cubicBezTo>
                  <a:pt x="731" y="6510"/>
                  <a:pt x="590" y="6224"/>
                  <a:pt x="434" y="5802"/>
                </a:cubicBezTo>
                <a:cubicBezTo>
                  <a:pt x="256" y="5322"/>
                  <a:pt x="89" y="4927"/>
                  <a:pt x="26" y="4277"/>
                </a:cubicBezTo>
                <a:cubicBezTo>
                  <a:pt x="-23" y="3778"/>
                  <a:pt x="-4" y="3288"/>
                  <a:pt x="84" y="2832"/>
                </a:cubicBezTo>
                <a:cubicBezTo>
                  <a:pt x="173" y="2367"/>
                  <a:pt x="333" y="2179"/>
                  <a:pt x="492" y="1869"/>
                </a:cubicBezTo>
                <a:cubicBezTo>
                  <a:pt x="681" y="1499"/>
                  <a:pt x="830" y="1217"/>
                  <a:pt x="1046" y="986"/>
                </a:cubicBezTo>
                <a:cubicBezTo>
                  <a:pt x="1317" y="694"/>
                  <a:pt x="1547" y="670"/>
                  <a:pt x="1833" y="504"/>
                </a:cubicBezTo>
                <a:cubicBezTo>
                  <a:pt x="2044" y="381"/>
                  <a:pt x="2202" y="263"/>
                  <a:pt x="2416" y="183"/>
                </a:cubicBezTo>
                <a:cubicBezTo>
                  <a:pt x="2699" y="76"/>
                  <a:pt x="2917" y="52"/>
                  <a:pt x="3203" y="22"/>
                </a:cubicBezTo>
                <a:cubicBezTo>
                  <a:pt x="3435" y="-1"/>
                  <a:pt x="3612" y="-13"/>
                  <a:pt x="3844" y="22"/>
                </a:cubicBezTo>
                <a:cubicBezTo>
                  <a:pt x="4035" y="52"/>
                  <a:pt x="4184" y="49"/>
                  <a:pt x="4369" y="183"/>
                </a:cubicBezTo>
                <a:cubicBezTo>
                  <a:pt x="4679" y="408"/>
                  <a:pt x="4911" y="684"/>
                  <a:pt x="5185" y="1146"/>
                </a:cubicBezTo>
                <a:cubicBezTo>
                  <a:pt x="5395" y="1502"/>
                  <a:pt x="5548" y="1836"/>
                  <a:pt x="5710" y="2350"/>
                </a:cubicBezTo>
                <a:cubicBezTo>
                  <a:pt x="5815" y="2685"/>
                  <a:pt x="5888" y="2978"/>
                  <a:pt x="5943" y="3394"/>
                </a:cubicBezTo>
                <a:cubicBezTo>
                  <a:pt x="5993" y="3779"/>
                  <a:pt x="5990" y="4107"/>
                  <a:pt x="6001" y="4517"/>
                </a:cubicBezTo>
                <a:cubicBezTo>
                  <a:pt x="6014" y="5011"/>
                  <a:pt x="6024" y="5392"/>
                  <a:pt x="6001" y="5882"/>
                </a:cubicBezTo>
                <a:cubicBezTo>
                  <a:pt x="5980" y="6329"/>
                  <a:pt x="5957" y="6683"/>
                  <a:pt x="5884" y="7086"/>
                </a:cubicBezTo>
                <a:cubicBezTo>
                  <a:pt x="5778" y="7677"/>
                  <a:pt x="5646" y="8061"/>
                  <a:pt x="5476" y="8531"/>
                </a:cubicBezTo>
                <a:cubicBezTo>
                  <a:pt x="5344" y="8897"/>
                  <a:pt x="5211" y="9076"/>
                  <a:pt x="5068" y="9414"/>
                </a:cubicBezTo>
                <a:cubicBezTo>
                  <a:pt x="4892" y="9830"/>
                  <a:pt x="4728" y="10088"/>
                  <a:pt x="4602" y="10618"/>
                </a:cubicBezTo>
                <a:cubicBezTo>
                  <a:pt x="4431" y="11336"/>
                  <a:pt x="4332" y="12011"/>
                  <a:pt x="4310" y="12865"/>
                </a:cubicBezTo>
                <a:cubicBezTo>
                  <a:pt x="4293" y="13569"/>
                  <a:pt x="4337" y="14166"/>
                  <a:pt x="4456" y="14791"/>
                </a:cubicBezTo>
                <a:cubicBezTo>
                  <a:pt x="4583" y="15459"/>
                  <a:pt x="4762" y="15856"/>
                  <a:pt x="4981" y="16317"/>
                </a:cubicBezTo>
                <a:cubicBezTo>
                  <a:pt x="5266" y="16914"/>
                  <a:pt x="5521" y="17239"/>
                  <a:pt x="5855" y="17601"/>
                </a:cubicBezTo>
                <a:cubicBezTo>
                  <a:pt x="6201" y="17975"/>
                  <a:pt x="6484" y="18088"/>
                  <a:pt x="6846" y="18323"/>
                </a:cubicBezTo>
                <a:cubicBezTo>
                  <a:pt x="7456" y="18719"/>
                  <a:pt x="7920" y="18993"/>
                  <a:pt x="8537" y="19286"/>
                </a:cubicBezTo>
                <a:cubicBezTo>
                  <a:pt x="8916" y="19466"/>
                  <a:pt x="9207" y="19523"/>
                  <a:pt x="9586" y="19688"/>
                </a:cubicBezTo>
                <a:cubicBezTo>
                  <a:pt x="10191" y="19949"/>
                  <a:pt x="10642" y="20243"/>
                  <a:pt x="11248" y="20490"/>
                </a:cubicBezTo>
                <a:cubicBezTo>
                  <a:pt x="11595" y="20632"/>
                  <a:pt x="11860" y="20699"/>
                  <a:pt x="12210" y="20811"/>
                </a:cubicBezTo>
                <a:cubicBezTo>
                  <a:pt x="12770" y="20992"/>
                  <a:pt x="13193" y="21152"/>
                  <a:pt x="13754" y="21293"/>
                </a:cubicBezTo>
                <a:cubicBezTo>
                  <a:pt x="14208" y="21407"/>
                  <a:pt x="14552" y="21490"/>
                  <a:pt x="15008" y="21534"/>
                </a:cubicBezTo>
                <a:cubicBezTo>
                  <a:pt x="15441" y="21575"/>
                  <a:pt x="15770" y="21587"/>
                  <a:pt x="16203" y="21534"/>
                </a:cubicBezTo>
                <a:cubicBezTo>
                  <a:pt x="16797" y="21461"/>
                  <a:pt x="17247" y="21362"/>
                  <a:pt x="17835" y="21133"/>
                </a:cubicBezTo>
                <a:cubicBezTo>
                  <a:pt x="18272" y="20962"/>
                  <a:pt x="18601" y="20777"/>
                  <a:pt x="19030" y="20490"/>
                </a:cubicBezTo>
                <a:cubicBezTo>
                  <a:pt x="19544" y="20147"/>
                  <a:pt x="19979" y="20102"/>
                  <a:pt x="20429" y="19367"/>
                </a:cubicBezTo>
                <a:cubicBezTo>
                  <a:pt x="20748" y="18847"/>
                  <a:pt x="20958" y="18221"/>
                  <a:pt x="21158" y="17360"/>
                </a:cubicBezTo>
                <a:cubicBezTo>
                  <a:pt x="21387" y="16374"/>
                  <a:pt x="21549" y="15471"/>
                  <a:pt x="21566" y="14310"/>
                </a:cubicBezTo>
                <a:cubicBezTo>
                  <a:pt x="21577" y="13565"/>
                  <a:pt x="21516" y="12915"/>
                  <a:pt x="21362" y="12303"/>
                </a:cubicBezTo>
                <a:cubicBezTo>
                  <a:pt x="21112" y="11309"/>
                  <a:pt x="20766" y="10860"/>
                  <a:pt x="20371" y="10297"/>
                </a:cubicBezTo>
                <a:cubicBezTo>
                  <a:pt x="19927" y="9664"/>
                  <a:pt x="19548" y="9394"/>
                  <a:pt x="19059" y="9093"/>
                </a:cubicBezTo>
                <a:cubicBezTo>
                  <a:pt x="18541" y="8772"/>
                  <a:pt x="18133" y="8614"/>
                  <a:pt x="17602" y="8611"/>
                </a:cubicBezTo>
                <a:cubicBezTo>
                  <a:pt x="17145" y="8609"/>
                  <a:pt x="16650" y="8846"/>
                  <a:pt x="16203" y="9093"/>
                </a:cubicBezTo>
                <a:cubicBezTo>
                  <a:pt x="15766" y="9333"/>
                  <a:pt x="15373" y="9318"/>
                  <a:pt x="15008" y="10618"/>
                </a:cubicBezTo>
                <a:cubicBezTo>
                  <a:pt x="14828" y="11257"/>
                  <a:pt x="14644" y="12522"/>
                  <a:pt x="14658" y="13347"/>
                </a:cubicBezTo>
                <a:cubicBezTo>
                  <a:pt x="14674" y="14312"/>
                  <a:pt x="14716" y="15353"/>
                  <a:pt x="14950" y="15915"/>
                </a:cubicBezTo>
                <a:cubicBezTo>
                  <a:pt x="15126" y="16341"/>
                  <a:pt x="15332" y="16431"/>
                  <a:pt x="15562" y="16638"/>
                </a:cubicBezTo>
                <a:cubicBezTo>
                  <a:pt x="16005" y="17038"/>
                  <a:pt x="16352" y="17294"/>
                  <a:pt x="16815" y="17440"/>
                </a:cubicBezTo>
                <a:cubicBezTo>
                  <a:pt x="17182" y="17556"/>
                  <a:pt x="17466" y="17509"/>
                  <a:pt x="17835" y="17440"/>
                </a:cubicBezTo>
                <a:cubicBezTo>
                  <a:pt x="18229" y="17367"/>
                  <a:pt x="18558" y="17171"/>
                  <a:pt x="18914" y="17039"/>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pic>
        <p:nvPicPr>
          <p:cNvPr id="140293" name="Picture 5"/>
          <p:cNvPicPr>
            <a:picLocks noChangeAspect="1" noChangeArrowheads="1"/>
          </p:cNvPicPr>
          <p:nvPr/>
        </p:nvPicPr>
        <p:blipFill>
          <a:blip r:embed="rId2"/>
          <a:srcRect/>
          <a:stretch>
            <a:fillRect/>
          </a:stretch>
        </p:blipFill>
        <p:spPr bwMode="auto">
          <a:xfrm>
            <a:off x="3289300" y="3157538"/>
            <a:ext cx="5676900" cy="2290762"/>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0294" name="Freeform 6"/>
          <p:cNvSpPr>
            <a:spLocks/>
          </p:cNvSpPr>
          <p:nvPr/>
        </p:nvSpPr>
        <p:spPr bwMode="auto">
          <a:xfrm>
            <a:off x="3406775" y="2968625"/>
            <a:ext cx="4386263" cy="1690688"/>
          </a:xfrm>
          <a:custGeom>
            <a:avLst/>
            <a:gdLst>
              <a:gd name="T0" fmla="*/ 2147483646 w 21573"/>
              <a:gd name="T1" fmla="*/ 2147483646 h 21572"/>
              <a:gd name="T2" fmla="*/ 2147483646 w 21573"/>
              <a:gd name="T3" fmla="*/ 2147483646 h 21572"/>
              <a:gd name="T4" fmla="*/ 2147483646 w 21573"/>
              <a:gd name="T5" fmla="*/ 2147483646 h 21572"/>
              <a:gd name="T6" fmla="*/ 2147483646 w 21573"/>
              <a:gd name="T7" fmla="*/ 2147483646 h 21572"/>
              <a:gd name="T8" fmla="*/ 353041816 w 21573"/>
              <a:gd name="T9" fmla="*/ 2147483646 h 21572"/>
              <a:gd name="T10" fmla="*/ 638782462 w 21573"/>
              <a:gd name="T11" fmla="*/ 2147483646 h 21572"/>
              <a:gd name="T12" fmla="*/ 2147483646 w 21573"/>
              <a:gd name="T13" fmla="*/ 1937213619 h 21572"/>
              <a:gd name="T14" fmla="*/ 2147483646 w 21573"/>
              <a:gd name="T15" fmla="*/ 1336408217 h 21572"/>
              <a:gd name="T16" fmla="*/ 2147483646 w 21573"/>
              <a:gd name="T17" fmla="*/ 907464244 h 21572"/>
              <a:gd name="T18" fmla="*/ 2147483646 w 21573"/>
              <a:gd name="T19" fmla="*/ 435682350 h 21572"/>
              <a:gd name="T20" fmla="*/ 2147483646 w 21573"/>
              <a:gd name="T21" fmla="*/ 92432559 h 21572"/>
              <a:gd name="T22" fmla="*/ 2147483646 w 21573"/>
              <a:gd name="T23" fmla="*/ 6259198 h 21572"/>
              <a:gd name="T24" fmla="*/ 2147483646 w 21573"/>
              <a:gd name="T25" fmla="*/ 135276593 h 21572"/>
              <a:gd name="T26" fmla="*/ 2147483646 w 21573"/>
              <a:gd name="T27" fmla="*/ 435682350 h 21572"/>
              <a:gd name="T28" fmla="*/ 2147483646 w 21573"/>
              <a:gd name="T29" fmla="*/ 778926029 h 21572"/>
              <a:gd name="T30" fmla="*/ 2147483646 w 21573"/>
              <a:gd name="T31" fmla="*/ 1250714036 h 21572"/>
              <a:gd name="T32" fmla="*/ 2147483646 w 21573"/>
              <a:gd name="T33" fmla="*/ 2147483646 h 21572"/>
              <a:gd name="T34" fmla="*/ 2147483646 w 21573"/>
              <a:gd name="T35" fmla="*/ 2147483646 h 21572"/>
              <a:gd name="T36" fmla="*/ 2147483646 w 21573"/>
              <a:gd name="T37" fmla="*/ 2147483646 h 21572"/>
              <a:gd name="T38" fmla="*/ 2147483646 w 21573"/>
              <a:gd name="T39" fmla="*/ 2147483646 h 21572"/>
              <a:gd name="T40" fmla="*/ 2147483646 w 21573"/>
              <a:gd name="T41" fmla="*/ 2147483646 h 21572"/>
              <a:gd name="T42" fmla="*/ 2147483646 w 21573"/>
              <a:gd name="T43" fmla="*/ 2147483646 h 21572"/>
              <a:gd name="T44" fmla="*/ 2147483646 w 21573"/>
              <a:gd name="T45" fmla="*/ 2147483646 h 21572"/>
              <a:gd name="T46" fmla="*/ 2147483646 w 21573"/>
              <a:gd name="T47" fmla="*/ 2147483646 h 21572"/>
              <a:gd name="T48" fmla="*/ 2147483646 w 21573"/>
              <a:gd name="T49" fmla="*/ 2147483646 h 21572"/>
              <a:gd name="T50" fmla="*/ 2147483646 w 21573"/>
              <a:gd name="T51" fmla="*/ 2147483646 h 21572"/>
              <a:gd name="T52" fmla="*/ 2147483646 w 21573"/>
              <a:gd name="T53" fmla="*/ 2147483646 h 21572"/>
              <a:gd name="T54" fmla="*/ 2147483646 w 21573"/>
              <a:gd name="T55" fmla="*/ 2147483646 h 21572"/>
              <a:gd name="T56" fmla="*/ 2147483646 w 21573"/>
              <a:gd name="T57" fmla="*/ 2147483646 h 215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573" h="21572">
                <a:moveTo>
                  <a:pt x="1931" y="11053"/>
                </a:moveTo>
                <a:cubicBezTo>
                  <a:pt x="1761" y="10964"/>
                  <a:pt x="1598" y="10924"/>
                  <a:pt x="1415" y="10785"/>
                </a:cubicBezTo>
                <a:cubicBezTo>
                  <a:pt x="1185" y="10610"/>
                  <a:pt x="1011" y="10444"/>
                  <a:pt x="797" y="10161"/>
                </a:cubicBezTo>
                <a:cubicBezTo>
                  <a:pt x="613" y="9917"/>
                  <a:pt x="456" y="9751"/>
                  <a:pt x="317" y="9359"/>
                </a:cubicBezTo>
                <a:cubicBezTo>
                  <a:pt x="174" y="8959"/>
                  <a:pt x="89" y="8552"/>
                  <a:pt x="42" y="8022"/>
                </a:cubicBezTo>
                <a:cubicBezTo>
                  <a:pt x="-27" y="7242"/>
                  <a:pt x="-7" y="6567"/>
                  <a:pt x="76" y="5794"/>
                </a:cubicBezTo>
                <a:cubicBezTo>
                  <a:pt x="152" y="5088"/>
                  <a:pt x="284" y="4600"/>
                  <a:pt x="454" y="4011"/>
                </a:cubicBezTo>
                <a:cubicBezTo>
                  <a:pt x="602" y="3501"/>
                  <a:pt x="749" y="3186"/>
                  <a:pt x="935" y="2763"/>
                </a:cubicBezTo>
                <a:cubicBezTo>
                  <a:pt x="1088" y="2414"/>
                  <a:pt x="1206" y="2145"/>
                  <a:pt x="1381" y="1872"/>
                </a:cubicBezTo>
                <a:cubicBezTo>
                  <a:pt x="1639" y="1470"/>
                  <a:pt x="1965" y="1159"/>
                  <a:pt x="2549" y="892"/>
                </a:cubicBezTo>
                <a:cubicBezTo>
                  <a:pt x="3099" y="640"/>
                  <a:pt x="3991" y="179"/>
                  <a:pt x="4540" y="179"/>
                </a:cubicBezTo>
                <a:cubicBezTo>
                  <a:pt x="5176" y="179"/>
                  <a:pt x="5656" y="-13"/>
                  <a:pt x="6292" y="0"/>
                </a:cubicBezTo>
                <a:cubicBezTo>
                  <a:pt x="6965" y="15"/>
                  <a:pt x="7477" y="79"/>
                  <a:pt x="8146" y="268"/>
                </a:cubicBezTo>
                <a:cubicBezTo>
                  <a:pt x="8685" y="420"/>
                  <a:pt x="9095" y="571"/>
                  <a:pt x="9623" y="892"/>
                </a:cubicBezTo>
                <a:cubicBezTo>
                  <a:pt x="9952" y="1092"/>
                  <a:pt x="10199" y="1292"/>
                  <a:pt x="10515" y="1605"/>
                </a:cubicBezTo>
                <a:cubicBezTo>
                  <a:pt x="10823" y="1909"/>
                  <a:pt x="11049" y="2189"/>
                  <a:pt x="11340" y="2585"/>
                </a:cubicBezTo>
                <a:cubicBezTo>
                  <a:pt x="11814" y="3232"/>
                  <a:pt x="12157" y="3804"/>
                  <a:pt x="12610" y="4546"/>
                </a:cubicBezTo>
                <a:cubicBezTo>
                  <a:pt x="13028" y="5230"/>
                  <a:pt x="13351" y="5728"/>
                  <a:pt x="13743" y="6507"/>
                </a:cubicBezTo>
                <a:cubicBezTo>
                  <a:pt x="14164" y="7342"/>
                  <a:pt x="14463" y="8045"/>
                  <a:pt x="14842" y="9003"/>
                </a:cubicBezTo>
                <a:cubicBezTo>
                  <a:pt x="15171" y="9832"/>
                  <a:pt x="15406" y="10499"/>
                  <a:pt x="15701" y="11409"/>
                </a:cubicBezTo>
                <a:cubicBezTo>
                  <a:pt x="16044" y="12467"/>
                  <a:pt x="15981" y="12143"/>
                  <a:pt x="16285" y="13281"/>
                </a:cubicBezTo>
                <a:cubicBezTo>
                  <a:pt x="16485" y="14033"/>
                  <a:pt x="16636" y="14663"/>
                  <a:pt x="16834" y="15420"/>
                </a:cubicBezTo>
                <a:cubicBezTo>
                  <a:pt x="16999" y="16051"/>
                  <a:pt x="17085" y="16387"/>
                  <a:pt x="17246" y="17024"/>
                </a:cubicBezTo>
                <a:cubicBezTo>
                  <a:pt x="17341" y="17400"/>
                  <a:pt x="17771" y="18780"/>
                  <a:pt x="17899" y="19074"/>
                </a:cubicBezTo>
                <a:cubicBezTo>
                  <a:pt x="18129" y="19605"/>
                  <a:pt x="18330" y="19931"/>
                  <a:pt x="18620" y="20233"/>
                </a:cubicBezTo>
                <a:cubicBezTo>
                  <a:pt x="18854" y="20477"/>
                  <a:pt x="19031" y="20664"/>
                  <a:pt x="19272" y="20857"/>
                </a:cubicBezTo>
                <a:cubicBezTo>
                  <a:pt x="19567" y="21092"/>
                  <a:pt x="19793" y="21248"/>
                  <a:pt x="20096" y="21392"/>
                </a:cubicBezTo>
                <a:cubicBezTo>
                  <a:pt x="20306" y="21491"/>
                  <a:pt x="20467" y="21559"/>
                  <a:pt x="20680" y="21570"/>
                </a:cubicBezTo>
                <a:cubicBezTo>
                  <a:pt x="21005" y="21587"/>
                  <a:pt x="21278" y="21451"/>
                  <a:pt x="21573" y="21392"/>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38248" name="Rectangle 7"/>
          <p:cNvSpPr>
            <a:spLocks/>
          </p:cNvSpPr>
          <p:nvPr/>
        </p:nvSpPr>
        <p:spPr bwMode="auto">
          <a:xfrm>
            <a:off x="4089400" y="4914900"/>
            <a:ext cx="12049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surface</a:t>
            </a:r>
          </a:p>
        </p:txBody>
      </p:sp>
      <p:sp>
        <p:nvSpPr>
          <p:cNvPr id="138249" name="Rectangle 8"/>
          <p:cNvSpPr>
            <a:spLocks/>
          </p:cNvSpPr>
          <p:nvPr/>
        </p:nvSpPr>
        <p:spPr bwMode="auto">
          <a:xfrm>
            <a:off x="4330700" y="8318500"/>
            <a:ext cx="7175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aloft</a:t>
            </a:r>
          </a:p>
        </p:txBody>
      </p:sp>
      <p:sp>
        <p:nvSpPr>
          <p:cNvPr id="138250" name="Rectangle 9"/>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surface and aloft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wipe(left)">
                                      <p:cBhvr>
                                        <p:cTn id="7" dur="500"/>
                                        <p:tgtEl>
                                          <p:spTgt spid="1402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92"/>
                                        </p:tgtEl>
                                        <p:attrNameLst>
                                          <p:attrName>style.visibility</p:attrName>
                                        </p:attrNameLst>
                                      </p:cBhvr>
                                      <p:to>
                                        <p:strVal val="visible"/>
                                      </p:to>
                                    </p:set>
                                    <p:animEffect transition="in" filter="wipe(left)">
                                      <p:cBhvr>
                                        <p:cTn id="12" dur="5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animBg="1"/>
      <p:bldP spid="140294"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1313"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during a descent from aloft to the surface, the wind is seen to decrease in intensity and back</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during a climb from the surface to aloft, the wind is seen to increase in intensity and veer</a:t>
            </a:r>
            <a:endParaRPr lang="en-US" smtClean="0">
              <a:latin typeface="Helvetica" panose="020B0604020202020204" pitchFamily="34" charset="0"/>
              <a:sym typeface="Helvetica" panose="020B0604020202020204" pitchFamily="34" charset="0"/>
            </a:endParaRPr>
          </a:p>
        </p:txBody>
      </p:sp>
      <p:sp>
        <p:nvSpPr>
          <p:cNvPr id="1392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92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4131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927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surface and aloft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4131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413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3" grpId="0" build="p" bldLvl="5"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02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02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2339"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global temperature differences create global atmospheric circulation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large scale prevailing winds, such as the northeastern trade winds in the tropics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pressure gradient force, coriolis force, centrifugal force all need to be considered</a:t>
            </a:r>
          </a:p>
        </p:txBody>
      </p:sp>
      <p:sp>
        <p:nvSpPr>
          <p:cNvPr id="14029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circulation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23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423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42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4800" dirty="0" smtClean="0"/>
              <a:t/>
            </a:r>
            <a:br>
              <a:rPr lang="en-CA" sz="4800" dirty="0" smtClean="0"/>
            </a:br>
            <a:r>
              <a:rPr lang="en-CA" sz="4800" dirty="0"/>
              <a:t/>
            </a:r>
            <a:br>
              <a:rPr lang="en-CA" sz="4800" dirty="0"/>
            </a:br>
            <a:r>
              <a:rPr lang="en-CA" sz="4800" dirty="0" smtClean="0"/>
              <a:t>wind circulation</a:t>
            </a:r>
            <a:endParaRPr lang="en-CA" sz="4800" dirty="0"/>
          </a:p>
        </p:txBody>
      </p:sp>
      <p:sp>
        <p:nvSpPr>
          <p:cNvPr id="3" name="Content Placeholder 2"/>
          <p:cNvSpPr>
            <a:spLocks noGrp="1"/>
          </p:cNvSpPr>
          <p:nvPr>
            <p:ph idx="1"/>
          </p:nvPr>
        </p:nvSpPr>
        <p:spPr/>
        <p:txBody>
          <a:bodyPr/>
          <a:lstStyle/>
          <a:p>
            <a:endParaRPr lang="en-CA" dirty="0"/>
          </a:p>
          <a:p>
            <a:r>
              <a:rPr lang="en-CA" dirty="0" smtClean="0">
                <a:hlinkClick r:id="rId2"/>
              </a:rPr>
              <a:t>www.nullschool.net</a:t>
            </a:r>
            <a:endParaRPr lang="en-CA" dirty="0"/>
          </a:p>
        </p:txBody>
      </p:sp>
    </p:spTree>
    <p:extLst>
      <p:ext uri="{BB962C8B-B14F-4D97-AF65-F5344CB8AC3E}">
        <p14:creationId xmlns:p14="http://schemas.microsoft.com/office/powerpoint/2010/main" val="72961544"/>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13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13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43363" name="Picture 3"/>
          <p:cNvPicPr>
            <a:picLocks noChangeArrowheads="1"/>
          </p:cNvPicPr>
          <p:nvPr/>
        </p:nvPicPr>
        <p:blipFill>
          <a:blip r:embed="rId2"/>
          <a:srcRect/>
          <a:stretch>
            <a:fillRect/>
          </a:stretch>
        </p:blipFill>
        <p:spPr bwMode="auto">
          <a:xfrm>
            <a:off x="5918200" y="3160713"/>
            <a:ext cx="5245100" cy="4940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43364" name="Picture 4"/>
          <p:cNvPicPr>
            <a:picLocks noChangeArrowheads="1"/>
          </p:cNvPicPr>
          <p:nvPr/>
        </p:nvPicPr>
        <p:blipFill>
          <a:blip r:embed="rId3"/>
          <a:srcRect/>
          <a:stretch>
            <a:fillRect/>
          </a:stretch>
        </p:blipFill>
        <p:spPr bwMode="auto">
          <a:xfrm>
            <a:off x="1941513" y="3155950"/>
            <a:ext cx="3022600" cy="4940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13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circulation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23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23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4387" name="Rectangle 3"/>
          <p:cNvSpPr>
            <a:spLocks/>
          </p:cNvSpPr>
          <p:nvPr/>
        </p:nvSpPr>
        <p:spPr bwMode="auto">
          <a:xfrm>
            <a:off x="1612900" y="3035300"/>
            <a:ext cx="9779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blows on shore during the day due to the convective circulation cycle started as warm air rises over the warmer land surface</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44388" name="Picture 4"/>
          <p:cNvPicPr>
            <a:picLocks noChangeArrowheads="1"/>
          </p:cNvPicPr>
          <p:nvPr/>
        </p:nvPicPr>
        <p:blipFill>
          <a:blip r:embed="rId3"/>
          <a:srcRect/>
          <a:stretch>
            <a:fillRect/>
          </a:stretch>
        </p:blipFill>
        <p:spPr bwMode="auto">
          <a:xfrm>
            <a:off x="2538413" y="4940300"/>
            <a:ext cx="7924800" cy="2971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23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sea breeze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43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33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33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45411" name="Picture 3"/>
          <p:cNvPicPr>
            <a:picLocks noChangeArrowheads="1"/>
          </p:cNvPicPr>
          <p:nvPr/>
        </p:nvPicPr>
        <p:blipFill>
          <a:blip r:embed="rId2"/>
          <a:srcRect/>
          <a:stretch>
            <a:fillRect/>
          </a:stretch>
        </p:blipFill>
        <p:spPr bwMode="auto">
          <a:xfrm>
            <a:off x="2576513" y="5168900"/>
            <a:ext cx="7835900" cy="2743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5412" name="Rectangle 4"/>
          <p:cNvSpPr>
            <a:spLocks/>
          </p:cNvSpPr>
          <p:nvPr/>
        </p:nvSpPr>
        <p:spPr bwMode="auto">
          <a:xfrm>
            <a:off x="1612900" y="3035300"/>
            <a:ext cx="9779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blows off shore during the night due to the convective circulation cycle started as warm air rises over the warmer water surface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433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land breeze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54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43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43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6435" name="Rectangle 3"/>
          <p:cNvSpPr>
            <a:spLocks/>
          </p:cNvSpPr>
          <p:nvPr/>
        </p:nvSpPr>
        <p:spPr bwMode="auto">
          <a:xfrm>
            <a:off x="1612900" y="2832100"/>
            <a:ext cx="9779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blows down mountain slopes into valleys at night as the surface of the slopes are cooled</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46436" name="Picture 4"/>
          <p:cNvPicPr>
            <a:picLocks noChangeArrowheads="1"/>
          </p:cNvPicPr>
          <p:nvPr/>
        </p:nvPicPr>
        <p:blipFill>
          <a:blip r:embed="rId3"/>
          <a:srcRect/>
          <a:stretch>
            <a:fillRect/>
          </a:stretch>
        </p:blipFill>
        <p:spPr bwMode="auto">
          <a:xfrm>
            <a:off x="3370263" y="4692650"/>
            <a:ext cx="6261100" cy="3454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43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katabatic</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64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7105" name="Rectangle 1"/>
          <p:cNvSpPr>
            <a:spLocks noGrp="1" noChangeArrowheads="1"/>
          </p:cNvSpPr>
          <p:nvPr>
            <p:ph type="body" idx="1"/>
          </p:nvPr>
        </p:nvSpPr>
        <p:spPr bwMode="auto">
          <a:xfrm>
            <a:off x="1155700" y="3390900"/>
            <a:ext cx="105664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a ‘pause’ is a boundary between atmopsheric divisions</a:t>
            </a:r>
          </a:p>
          <a:p>
            <a:pPr eaLnBrk="1" hangingPunct="1">
              <a:buSzPct val="62000"/>
              <a:buFontTx/>
              <a:buBlip>
                <a:blip r:embed="rId2"/>
              </a:buBlip>
            </a:pPr>
            <a:r>
              <a:rPr lang="en-US" smtClean="0"/>
              <a:t>the </a:t>
            </a:r>
            <a:r>
              <a:rPr lang="en-US" b="1" smtClean="0"/>
              <a:t>tropopause</a:t>
            </a:r>
            <a:r>
              <a:rPr lang="en-US" smtClean="0"/>
              <a:t> divides the troposphere and the stratosphere above</a:t>
            </a:r>
          </a:p>
          <a:p>
            <a:pPr eaLnBrk="1" hangingPunct="1">
              <a:buSzPct val="62000"/>
              <a:buFontTx/>
              <a:buBlip>
                <a:blip r:embed="rId2"/>
              </a:buBlip>
            </a:pPr>
            <a:r>
              <a:rPr lang="en-US" smtClean="0"/>
              <a:t>characterized by a lowest temperature of -56°C</a:t>
            </a:r>
          </a:p>
        </p:txBody>
      </p:sp>
      <p:sp>
        <p:nvSpPr>
          <p:cNvPr id="450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0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61" name="Rectangle 4"/>
          <p:cNvSpPr>
            <a:spLocks noGrp="1" noChangeArrowheads="1"/>
          </p:cNvSpPr>
          <p:nvPr>
            <p:ph type="title"/>
          </p:nvPr>
        </p:nvSpPr>
        <p:spPr bwMode="auto">
          <a:xfrm>
            <a:off x="558800" y="571500"/>
            <a:ext cx="9474200" cy="217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err="1" smtClean="0">
                <a:latin typeface="Helvetica Neue Medium" charset="0"/>
                <a:ea typeface="Helvetica Neue Medium" charset="0"/>
                <a:cs typeface="Helvetica Neue Medium" charset="0"/>
                <a:sym typeface="Helvetica Neue Medium" charset="0"/>
              </a:rPr>
              <a:t>tropopause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71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710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71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5" grpId="0" build="p" bldLvl="5"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54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54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7459" name="Rectangle 3"/>
          <p:cNvSpPr>
            <a:spLocks/>
          </p:cNvSpPr>
          <p:nvPr/>
        </p:nvSpPr>
        <p:spPr bwMode="auto">
          <a:xfrm>
            <a:off x="1612900" y="2832100"/>
            <a:ext cx="9779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rises up mountain slopes out of valleys during the day as the surface of the slopes are heated</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47460" name="Picture 4"/>
          <p:cNvPicPr>
            <a:picLocks noChangeArrowheads="1"/>
          </p:cNvPicPr>
          <p:nvPr/>
        </p:nvPicPr>
        <p:blipFill>
          <a:blip r:embed="rId3"/>
          <a:srcRect/>
          <a:stretch>
            <a:fillRect/>
          </a:stretch>
        </p:blipFill>
        <p:spPr bwMode="auto">
          <a:xfrm>
            <a:off x="3263900" y="4670425"/>
            <a:ext cx="6464300" cy="3594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541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anabatic</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74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64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64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8483" name="Rectangle 3"/>
          <p:cNvSpPr>
            <a:spLocks/>
          </p:cNvSpPr>
          <p:nvPr/>
        </p:nvSpPr>
        <p:spPr bwMode="auto">
          <a:xfrm>
            <a:off x="1066800" y="4419600"/>
            <a:ext cx="42418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blows down glacial slopes much like a katabatic wind due to the cold dense air cooled by the glacier</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48484" name="Picture 4"/>
          <p:cNvPicPr>
            <a:picLocks noChangeArrowheads="1"/>
          </p:cNvPicPr>
          <p:nvPr/>
        </p:nvPicPr>
        <p:blipFill>
          <a:blip r:embed="rId3"/>
          <a:srcRect/>
          <a:stretch>
            <a:fillRect/>
          </a:stretch>
        </p:blipFill>
        <p:spPr bwMode="auto">
          <a:xfrm>
            <a:off x="5705475" y="3714750"/>
            <a:ext cx="6261100" cy="4318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643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glacial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84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74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74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9507"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gust</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rapid and irregular fluctuation in the movement of air caused commonly by mechanical turbulence and convection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squall</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sudden increase in wind strength of a greater intensity than a gust, usually caused by thunderstorm passage</a:t>
            </a:r>
          </a:p>
        </p:txBody>
      </p:sp>
      <p:sp>
        <p:nvSpPr>
          <p:cNvPr id="14746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shift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49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49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05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05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2579"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wind shear</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the tearing effect that can be experienced along the border of two zones which have different wind speeds and intensities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shear may severely impact aircraft performance, especially critical during take-off and landing</a:t>
            </a:r>
          </a:p>
        </p:txBody>
      </p:sp>
      <p:sp>
        <p:nvSpPr>
          <p:cNvPr id="1505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shear</a:t>
            </a:r>
            <a:endParaRPr lang="en-US" sz="4800" b="1" dirty="0" smtClean="0">
              <a:latin typeface="Helvetica Neue Medium" charset="0"/>
              <a:sym typeface="Helvetica Neue Medium"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525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525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15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15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3603"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increased performance wind shear</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encountered with an increase in headwind or decrease in tailwind component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 approach, increased performance shear requires a net increase in power to maintain the ideal approach path</a:t>
            </a:r>
          </a:p>
        </p:txBody>
      </p:sp>
      <p:sp>
        <p:nvSpPr>
          <p:cNvPr id="1515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shear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536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53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25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25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54627" name="Picture 3"/>
          <p:cNvPicPr>
            <a:picLocks noChangeArrowheads="1"/>
          </p:cNvPicPr>
          <p:nvPr/>
        </p:nvPicPr>
        <p:blipFill>
          <a:blip r:embed="rId2"/>
          <a:srcRect/>
          <a:stretch>
            <a:fillRect/>
          </a:stretch>
        </p:blipFill>
        <p:spPr bwMode="auto">
          <a:xfrm>
            <a:off x="3206750" y="3213100"/>
            <a:ext cx="6591300" cy="4838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525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shear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36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36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5651"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decreased performance wind shear</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encountered with an decrease in headwind or increase in tailwind component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 approach, decreased performance shear requires a net decrease in power to maintain the ideal approach path</a:t>
            </a:r>
          </a:p>
        </p:txBody>
      </p:sp>
      <p:sp>
        <p:nvSpPr>
          <p:cNvPr id="1536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shear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556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55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462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462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56675" name="Picture 3"/>
          <p:cNvPicPr>
            <a:picLocks noChangeArrowheads="1"/>
          </p:cNvPicPr>
          <p:nvPr/>
        </p:nvPicPr>
        <p:blipFill>
          <a:blip r:embed="rId2"/>
          <a:srcRect/>
          <a:stretch>
            <a:fillRect/>
          </a:stretch>
        </p:blipFill>
        <p:spPr bwMode="auto">
          <a:xfrm>
            <a:off x="3273425" y="3219450"/>
            <a:ext cx="6451600" cy="49784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546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shear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84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84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8484" name="Rectangle 3"/>
          <p:cNvSpPr>
            <a:spLocks noGrp="1" noChangeArrowheads="1"/>
          </p:cNvSpPr>
          <p:nvPr>
            <p:ph type="title"/>
          </p:nvPr>
        </p:nvSpPr>
        <p:spPr bwMode="auto">
          <a:xfrm>
            <a:off x="1435100" y="3403600"/>
            <a:ext cx="10134600" cy="2273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mtClean="0"/>
              <a:t>day</a:t>
            </a:r>
            <a:r>
              <a:rPr lang="en-US" smtClean="0">
                <a:latin typeface="Helvetica Neue" charset="0"/>
                <a:ea typeface="Helvetica Neue" charset="0"/>
                <a:cs typeface="Helvetica Neue" charset="0"/>
                <a:sym typeface="Helvetica Neue" charset="0"/>
              </a:rPr>
              <a:t>2</a:t>
            </a:r>
            <a:endParaRPr lang="en-US" smtClean="0">
              <a:latin typeface="Helvetica Neue" charset="0"/>
              <a:sym typeface="Helvetica Neue" charset="0"/>
            </a:endParaRPr>
          </a:p>
        </p:txBody>
      </p:sp>
      <p:sp>
        <p:nvSpPr>
          <p:cNvPr id="148485" name="Rectangle 4"/>
          <p:cNvSpPr>
            <a:spLocks noGrp="1" noChangeArrowheads="1"/>
          </p:cNvSpPr>
          <p:nvPr>
            <p:ph type="body" idx="1"/>
          </p:nvPr>
        </p:nvSpPr>
        <p:spPr bwMode="auto">
          <a:xfrm>
            <a:off x="1435100" y="5600700"/>
            <a:ext cx="10134600" cy="50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eaLnBrk="1" hangingPunct="1"/>
            <a:r>
              <a:rPr lang="en-US" smtClean="0"/>
              <a:t> met theory continuation, air masses, fronts</a:t>
            </a:r>
          </a:p>
        </p:txBody>
      </p:sp>
    </p:spTree>
  </p:cSld>
  <p:clrMapOvr>
    <a:masterClrMapping/>
  </p:clrMapOvr>
  <p:transition spd="med">
    <p:dissolv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495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95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9508" name="Rectangle 3"/>
          <p:cNvSpPr>
            <a:spLocks noGrp="1" noChangeArrowheads="1"/>
          </p:cNvSpPr>
          <p:nvPr>
            <p:ph type="body" idx="1"/>
          </p:nvPr>
        </p:nvSpPr>
        <p:spPr bwMode="auto">
          <a:xfrm>
            <a:off x="1638300" y="4330700"/>
            <a:ext cx="9715500" cy="223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eaLnBrk="1" hangingPunct="1"/>
            <a:r>
              <a:rPr lang="en-US" b="1" smtClean="0"/>
              <a:t>USING ALL AVAILABLE INFORMATION, WHAT IS THE DENSITY ALTITUDE (DALT) AT CALGARY INTERNATIONAL AIRPORT THIS MORNING, AT 1500Z?</a:t>
            </a:r>
            <a:endParaRPr lang="en-US" b="1" smtClean="0">
              <a:ea typeface="ヒラギノ角ゴ ProN W6" charset="0"/>
              <a:cs typeface="ヒラギノ角ゴ ProN W6" charset="0"/>
            </a:endParaRPr>
          </a:p>
        </p:txBody>
      </p:sp>
    </p:spTree>
  </p:cSld>
  <p:clrMapOvr>
    <a:masterClrMapping/>
  </p:clrMapOvr>
  <p:transition spd="slow">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body" idx="1"/>
          </p:nvPr>
        </p:nvSpPr>
        <p:spPr bwMode="auto">
          <a:xfrm>
            <a:off x="957784" y="3076599"/>
            <a:ext cx="6147420" cy="59587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dirty="0" smtClean="0"/>
              <a:t>50000’ to 150000’ above earth’s surface</a:t>
            </a:r>
          </a:p>
          <a:p>
            <a:pPr eaLnBrk="1" hangingPunct="1">
              <a:buSzPct val="62000"/>
              <a:buFontTx/>
              <a:buBlip>
                <a:blip r:embed="rId2"/>
              </a:buBlip>
            </a:pPr>
            <a:r>
              <a:rPr lang="en-US" dirty="0" smtClean="0"/>
              <a:t>pressure and density continue to decrease but temperature rises towards 0°C in the upper stratosphere</a:t>
            </a:r>
          </a:p>
          <a:p>
            <a:pPr eaLnBrk="1" hangingPunct="1">
              <a:buSzPct val="62000"/>
              <a:buFontTx/>
              <a:buBlip>
                <a:blip r:embed="rId2"/>
              </a:buBlip>
            </a:pPr>
            <a:r>
              <a:rPr lang="en-US" dirty="0" smtClean="0"/>
              <a:t>due to existence of the ozone layer</a:t>
            </a:r>
          </a:p>
          <a:p>
            <a:pPr eaLnBrk="1" hangingPunct="1">
              <a:buSzPct val="62000"/>
              <a:buFontTx/>
              <a:buBlip>
                <a:blip r:embed="rId2"/>
              </a:buBlip>
            </a:pPr>
            <a:r>
              <a:rPr lang="en-US" dirty="0" smtClean="0"/>
              <a:t>temperature then decreases again in the </a:t>
            </a:r>
            <a:r>
              <a:rPr lang="en-US" dirty="0" err="1" smtClean="0"/>
              <a:t>stratopause</a:t>
            </a:r>
            <a:endParaRPr lang="en-US" dirty="0" smtClean="0"/>
          </a:p>
        </p:txBody>
      </p:sp>
      <p:sp>
        <p:nvSpPr>
          <p:cNvPr id="460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0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60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stratosphere</a:t>
            </a:r>
            <a:endParaRPr lang="en-US" sz="4800" b="1" dirty="0" smtClean="0">
              <a:latin typeface="Helvetica Neue Medium" charset="0"/>
              <a:sym typeface="Helvetica Neue Medium" charset="0"/>
            </a:endParaRPr>
          </a:p>
        </p:txBody>
      </p:sp>
      <p:pic>
        <p:nvPicPr>
          <p:cNvPr id="390146" name="Picture 2" descr="http://i.minus.com/ir3e96xb5kkz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2520" y="3004592"/>
            <a:ext cx="4063152" cy="6078966"/>
          </a:xfrm>
          <a:prstGeom prst="roundRect">
            <a:avLst>
              <a:gd name="adj" fmla="val 1045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812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812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812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481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9" grpId="0" build="p" bldLvl="5"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56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56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5565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559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565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stability</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66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66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8723"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stability</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used to to describe how resistant air is to vertical displacement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stable air resists vertical displacement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unstable air continues movement in the direction of displacement</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566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Stability </a:t>
            </a:r>
            <a:r>
              <a:rPr lang="en-US" sz="4800" b="1" dirty="0" smtClean="0">
                <a:latin typeface="Helvetica Neue Medium" charset="0"/>
                <a:ea typeface="Helvetica Neue Medium" charset="0"/>
                <a:cs typeface="Helvetica Neue Medium" charset="0"/>
                <a:sym typeface="Helvetica Neue Medium" charset="0"/>
              </a:rPr>
              <a:t>vertical displacement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587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587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58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76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76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59747" name="Freeform 3"/>
          <p:cNvSpPr>
            <a:spLocks/>
          </p:cNvSpPr>
          <p:nvPr/>
        </p:nvSpPr>
        <p:spPr bwMode="auto">
          <a:xfrm rot="2621884">
            <a:off x="7596188" y="4552950"/>
            <a:ext cx="3841750" cy="3709988"/>
          </a:xfrm>
          <a:custGeom>
            <a:avLst/>
            <a:gdLst>
              <a:gd name="T0" fmla="+- 0 17718 971"/>
              <a:gd name="T1" fmla="*/ T0 w 18124"/>
              <a:gd name="T2" fmla="+- 0 4230 1147"/>
              <a:gd name="T3" fmla="*/ 4230 h 18000"/>
              <a:gd name="T4" fmla="+- 0 12556 971"/>
              <a:gd name="T5" fmla="*/ T4 w 18124"/>
              <a:gd name="T6" fmla="+- 0 12814 1147"/>
              <a:gd name="T7" fmla="*/ 12814 h 18000"/>
              <a:gd name="T8" fmla="+- 0 3882 971"/>
              <a:gd name="T9" fmla="*/ T8 w 18124"/>
              <a:gd name="T10" fmla="+- 0 17757 1147"/>
              <a:gd name="T11" fmla="*/ 17757 h 18000"/>
              <a:gd name="T12" fmla="+- 0 3882 971"/>
              <a:gd name="T13" fmla="*/ T12 w 18124"/>
              <a:gd name="T14" fmla="+- 0 3843 1147"/>
              <a:gd name="T15" fmla="*/ 3843 h 18000"/>
              <a:gd name="T16" fmla="+- 0 17718 971"/>
              <a:gd name="T17" fmla="*/ T16 w 18124"/>
              <a:gd name="T18" fmla="+- 0 4230 1147"/>
              <a:gd name="T19" fmla="*/ 4230 h 18000"/>
              <a:gd name="T20" fmla="+- 0 17718 971"/>
              <a:gd name="T21" fmla="*/ T20 w 18124"/>
              <a:gd name="T22" fmla="+- 0 4230 1147"/>
              <a:gd name="T23" fmla="*/ 4230 h 18000"/>
            </a:gdLst>
            <a:ahLst/>
            <a:cxnLst>
              <a:cxn ang="0">
                <a:pos x="T1" y="T3"/>
              </a:cxn>
              <a:cxn ang="0">
                <a:pos x="T5" y="T7"/>
              </a:cxn>
              <a:cxn ang="0">
                <a:pos x="T9" y="T11"/>
              </a:cxn>
              <a:cxn ang="0">
                <a:pos x="T13" y="T15"/>
              </a:cxn>
              <a:cxn ang="0">
                <a:pos x="T17" y="T19"/>
              </a:cxn>
              <a:cxn ang="0">
                <a:pos x="T21" y="T23"/>
              </a:cxn>
            </a:cxnLst>
            <a:rect l="0" t="0" r="r" b="b"/>
            <a:pathLst>
              <a:path w="18124" h="18000">
                <a:moveTo>
                  <a:pt x="16747" y="3083"/>
                </a:moveTo>
                <a:cubicBezTo>
                  <a:pt x="20629" y="6925"/>
                  <a:pt x="15467" y="7825"/>
                  <a:pt x="11585" y="11667"/>
                </a:cubicBezTo>
                <a:cubicBezTo>
                  <a:pt x="7702" y="15510"/>
                  <a:pt x="6794" y="20453"/>
                  <a:pt x="2911" y="16610"/>
                </a:cubicBezTo>
                <a:cubicBezTo>
                  <a:pt x="-971" y="12768"/>
                  <a:pt x="-971" y="6538"/>
                  <a:pt x="2911" y="2696"/>
                </a:cubicBezTo>
                <a:cubicBezTo>
                  <a:pt x="6794" y="-1147"/>
                  <a:pt x="12864" y="-760"/>
                  <a:pt x="16747" y="3083"/>
                </a:cubicBezTo>
                <a:close/>
                <a:moveTo>
                  <a:pt x="16747" y="3083"/>
                </a:moveTo>
              </a:path>
            </a:pathLst>
          </a:custGeom>
          <a:solidFill>
            <a:srgbClr val="FFFFFF"/>
          </a:solidFill>
          <a:ln w="76200" cap="flat">
            <a:solidFill>
              <a:srgbClr val="000000">
                <a:alpha val="0"/>
              </a:srgbClr>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159748" name="Freeform 4"/>
          <p:cNvSpPr>
            <a:spLocks/>
          </p:cNvSpPr>
          <p:nvPr/>
        </p:nvSpPr>
        <p:spPr bwMode="auto">
          <a:xfrm rot="-8178116">
            <a:off x="1928813" y="3608388"/>
            <a:ext cx="3751262" cy="3673475"/>
          </a:xfrm>
          <a:custGeom>
            <a:avLst/>
            <a:gdLst>
              <a:gd name="T0" fmla="+- 0 17718 971"/>
              <a:gd name="T1" fmla="*/ T0 w 18109"/>
              <a:gd name="T2" fmla="+- 0 4230 1147"/>
              <a:gd name="T3" fmla="*/ 4230 h 17991"/>
              <a:gd name="T4" fmla="+- 0 12455 971"/>
              <a:gd name="T5" fmla="*/ T4 w 18109"/>
              <a:gd name="T6" fmla="+- 0 12758 1147"/>
              <a:gd name="T7" fmla="*/ 12758 h 17991"/>
              <a:gd name="T8" fmla="+- 0 3882 971"/>
              <a:gd name="T9" fmla="*/ T8 w 18109"/>
              <a:gd name="T10" fmla="+- 0 17757 1147"/>
              <a:gd name="T11" fmla="*/ 17757 h 17991"/>
              <a:gd name="T12" fmla="+- 0 3882 971"/>
              <a:gd name="T13" fmla="*/ T12 w 18109"/>
              <a:gd name="T14" fmla="+- 0 3843 1147"/>
              <a:gd name="T15" fmla="*/ 3843 h 17991"/>
              <a:gd name="T16" fmla="+- 0 17718 971"/>
              <a:gd name="T17" fmla="*/ T16 w 18109"/>
              <a:gd name="T18" fmla="+- 0 4230 1147"/>
              <a:gd name="T19" fmla="*/ 4230 h 17991"/>
              <a:gd name="T20" fmla="+- 0 17718 971"/>
              <a:gd name="T21" fmla="*/ T20 w 18109"/>
              <a:gd name="T22" fmla="+- 0 4230 1147"/>
              <a:gd name="T23" fmla="*/ 4230 h 17991"/>
            </a:gdLst>
            <a:ahLst/>
            <a:cxnLst>
              <a:cxn ang="0">
                <a:pos x="T1" y="T3"/>
              </a:cxn>
              <a:cxn ang="0">
                <a:pos x="T5" y="T7"/>
              </a:cxn>
              <a:cxn ang="0">
                <a:pos x="T9" y="T11"/>
              </a:cxn>
              <a:cxn ang="0">
                <a:pos x="T13" y="T15"/>
              </a:cxn>
              <a:cxn ang="0">
                <a:pos x="T17" y="T19"/>
              </a:cxn>
              <a:cxn ang="0">
                <a:pos x="T21" y="T23"/>
              </a:cxn>
            </a:cxnLst>
            <a:rect l="0" t="0" r="r" b="b"/>
            <a:pathLst>
              <a:path w="18109" h="17991">
                <a:moveTo>
                  <a:pt x="16747" y="3083"/>
                </a:moveTo>
                <a:cubicBezTo>
                  <a:pt x="20629" y="6925"/>
                  <a:pt x="15366" y="7768"/>
                  <a:pt x="11484" y="11611"/>
                </a:cubicBezTo>
                <a:cubicBezTo>
                  <a:pt x="7601" y="15453"/>
                  <a:pt x="6794" y="20453"/>
                  <a:pt x="2911" y="16610"/>
                </a:cubicBezTo>
                <a:cubicBezTo>
                  <a:pt x="-971" y="12768"/>
                  <a:pt x="-971" y="6538"/>
                  <a:pt x="2911" y="2696"/>
                </a:cubicBezTo>
                <a:cubicBezTo>
                  <a:pt x="6794" y="-1147"/>
                  <a:pt x="12864" y="-760"/>
                  <a:pt x="16747" y="3083"/>
                </a:cubicBezTo>
                <a:close/>
                <a:moveTo>
                  <a:pt x="16747" y="3083"/>
                </a:moveTo>
              </a:path>
            </a:pathLst>
          </a:custGeom>
          <a:solidFill>
            <a:srgbClr val="FFFFFF"/>
          </a:solidFill>
          <a:ln w="762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pic>
        <p:nvPicPr>
          <p:cNvPr id="159749"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88" y="6667500"/>
            <a:ext cx="66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9750"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800" y="3962400"/>
            <a:ext cx="66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9751" name="Rectangle 7"/>
          <p:cNvSpPr>
            <a:spLocks/>
          </p:cNvSpPr>
          <p:nvPr/>
        </p:nvSpPr>
        <p:spPr bwMode="auto">
          <a:xfrm>
            <a:off x="3314700" y="8293100"/>
            <a:ext cx="990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stable</a:t>
            </a:r>
          </a:p>
        </p:txBody>
      </p:sp>
      <p:sp>
        <p:nvSpPr>
          <p:cNvPr id="159752" name="Rectangle 8"/>
          <p:cNvSpPr>
            <a:spLocks/>
          </p:cNvSpPr>
          <p:nvPr/>
        </p:nvSpPr>
        <p:spPr bwMode="auto">
          <a:xfrm>
            <a:off x="9029700" y="8293100"/>
            <a:ext cx="13938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unstable</a:t>
            </a:r>
          </a:p>
        </p:txBody>
      </p:sp>
      <p:sp>
        <p:nvSpPr>
          <p:cNvPr id="157706" name="Rectangle 9"/>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Stability </a:t>
            </a:r>
            <a:r>
              <a:rPr lang="en-US" sz="4800" b="1" dirty="0" smtClean="0">
                <a:latin typeface="Helvetica Neue Medium" charset="0"/>
                <a:ea typeface="Helvetica Neue Medium" charset="0"/>
                <a:cs typeface="Helvetica Neue Medium" charset="0"/>
                <a:sym typeface="Helvetica Neue Medium" charset="0"/>
              </a:rPr>
              <a:t>vertical displacement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nodeType="clickEffect">
                                  <p:stCondLst>
                                    <p:cond delay="0"/>
                                  </p:stCondLst>
                                  <p:childTnLst>
                                    <p:set>
                                      <p:cBhvr>
                                        <p:cTn id="6" dur="1" fill="hold">
                                          <p:stCondLst>
                                            <p:cond delay="499"/>
                                          </p:stCondLst>
                                        </p:cTn>
                                        <p:tgtEl>
                                          <p:spTgt spid="159747"/>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nodeType="afterEffect">
                                  <p:stCondLst>
                                    <p:cond delay="0"/>
                                  </p:stCondLst>
                                  <p:childTnLst>
                                    <p:set>
                                      <p:cBhvr>
                                        <p:cTn id="9" dur="1" fill="hold">
                                          <p:stCondLst>
                                            <p:cond delay="499"/>
                                          </p:stCondLst>
                                        </p:cTn>
                                        <p:tgtEl>
                                          <p:spTgt spid="15974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entr" presetSubtype="3123872" fill="hold" nodeType="clickEffect">
                                  <p:stCondLst>
                                    <p:cond delay="0"/>
                                  </p:stCondLst>
                                  <p:childTnLst>
                                    <p:set>
                                      <p:cBhvr>
                                        <p:cTn id="13" dur="1" fill="hold">
                                          <p:stCondLst>
                                            <p:cond delay="499"/>
                                          </p:stCondLst>
                                        </p:cTn>
                                        <p:tgtEl>
                                          <p:spTgt spid="159749"/>
                                        </p:tgtEl>
                                        <p:attrNameLst>
                                          <p:attrName>style.visibility</p:attrName>
                                        </p:attrNameLst>
                                      </p:cBhvr>
                                      <p:to>
                                        <p:strVal val="visible"/>
                                      </p:to>
                                    </p:set>
                                  </p:childTnLst>
                                </p:cTn>
                              </p:par>
                            </p:childTnLst>
                          </p:cTn>
                        </p:par>
                        <p:par>
                          <p:cTn id="14" fill="hold" nodeType="afterGroup">
                            <p:stCondLst>
                              <p:cond delay="500"/>
                            </p:stCondLst>
                            <p:childTnLst>
                              <p:par>
                                <p:cTn id="15" presetID="0" presetClass="entr" presetSubtype="3123872" fill="hold" nodeType="afterEffect">
                                  <p:stCondLst>
                                    <p:cond delay="0"/>
                                  </p:stCondLst>
                                  <p:childTnLst>
                                    <p:set>
                                      <p:cBhvr>
                                        <p:cTn id="16" dur="1" fill="hold">
                                          <p:stCondLst>
                                            <p:cond delay="499"/>
                                          </p:stCondLst>
                                        </p:cTn>
                                        <p:tgtEl>
                                          <p:spTgt spid="159750"/>
                                        </p:tgtEl>
                                        <p:attrNameLst>
                                          <p:attrName>style.visibility</p:attrName>
                                        </p:attrNameLst>
                                      </p:cBhvr>
                                      <p:to>
                                        <p:strVal val="visible"/>
                                      </p:to>
                                    </p:set>
                                  </p:childTnLst>
                                </p:cTn>
                              </p:par>
                            </p:childTnLst>
                          </p:cTn>
                        </p:par>
                        <p:par>
                          <p:cTn id="17" fill="hold" nodeType="afterGroup">
                            <p:stCondLst>
                              <p:cond delay="1000"/>
                            </p:stCondLst>
                            <p:childTnLst>
                              <p:par>
                                <p:cTn id="18" presetID="0" presetClass="entr" presetSubtype="3123872" fill="hold" grpId="0" nodeType="afterEffect">
                                  <p:stCondLst>
                                    <p:cond delay="0"/>
                                  </p:stCondLst>
                                  <p:childTnLst>
                                    <p:set>
                                      <p:cBhvr>
                                        <p:cTn id="19" dur="1" fill="hold">
                                          <p:stCondLst>
                                            <p:cond delay="499"/>
                                          </p:stCondLst>
                                        </p:cTn>
                                        <p:tgtEl>
                                          <p:spTgt spid="159751"/>
                                        </p:tgtEl>
                                        <p:attrNameLst>
                                          <p:attrName>style.visibility</p:attrName>
                                        </p:attrNameLst>
                                      </p:cBhvr>
                                      <p:to>
                                        <p:strVal val="visible"/>
                                      </p:to>
                                    </p:set>
                                  </p:childTnLst>
                                </p:cTn>
                              </p:par>
                            </p:childTnLst>
                          </p:cTn>
                        </p:par>
                        <p:par>
                          <p:cTn id="20" fill="hold" nodeType="afterGroup">
                            <p:stCondLst>
                              <p:cond delay="1500"/>
                            </p:stCondLst>
                            <p:childTnLst>
                              <p:par>
                                <p:cTn id="21" presetID="0" presetClass="entr" presetSubtype="3123872" fill="hold" grpId="0" nodeType="afterEffect">
                                  <p:stCondLst>
                                    <p:cond delay="0"/>
                                  </p:stCondLst>
                                  <p:childTnLst>
                                    <p:set>
                                      <p:cBhvr>
                                        <p:cTn id="22" dur="1" fill="hold">
                                          <p:stCondLst>
                                            <p:cond delay="499"/>
                                          </p:stCondLst>
                                        </p:cTn>
                                        <p:tgtEl>
                                          <p:spTgt spid="159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1" grpId="0" autoUpdateAnimBg="0"/>
      <p:bldP spid="159752"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87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87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grpSp>
        <p:nvGrpSpPr>
          <p:cNvPr id="160776" name="Group 8"/>
          <p:cNvGrpSpPr>
            <a:grpSpLocks/>
          </p:cNvGrpSpPr>
          <p:nvPr/>
        </p:nvGrpSpPr>
        <p:grpSpPr bwMode="auto">
          <a:xfrm>
            <a:off x="1573213" y="3098800"/>
            <a:ext cx="4332287" cy="5002213"/>
            <a:chOff x="0" y="0"/>
            <a:chExt cx="2728" cy="3151"/>
          </a:xfrm>
        </p:grpSpPr>
        <p:sp>
          <p:nvSpPr>
            <p:cNvPr id="160771" name="Rectangle 3"/>
            <p:cNvSpPr>
              <a:spLocks/>
            </p:cNvSpPr>
            <p:nvPr/>
          </p:nvSpPr>
          <p:spPr bwMode="auto">
            <a:xfrm>
              <a:off x="0" y="0"/>
              <a:ext cx="2728" cy="3151"/>
            </a:xfrm>
            <a:prstGeom prst="rect">
              <a:avLst/>
            </a:prstGeom>
            <a:gradFill rotWithShape="0">
              <a:gsLst>
                <a:gs pos="0">
                  <a:srgbClr val="FF9696"/>
                </a:gs>
                <a:gs pos="100000">
                  <a:srgbClr val="FF0000"/>
                </a:gs>
              </a:gsLst>
              <a:lin ang="5400000" scaled="1"/>
            </a:gra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2" name="Oval 4"/>
            <p:cNvSpPr>
              <a:spLocks/>
            </p:cNvSpPr>
            <p:nvPr/>
          </p:nvSpPr>
          <p:spPr bwMode="auto">
            <a:xfrm>
              <a:off x="334" y="2188"/>
              <a:ext cx="2059" cy="788"/>
            </a:xfrm>
            <a:prstGeom prst="ellipse">
              <a:avLst/>
            </a:prstGeom>
            <a:solidFill>
              <a:srgbClr val="3366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3" name="AutoShape 5"/>
            <p:cNvSpPr>
              <a:spLocks/>
            </p:cNvSpPr>
            <p:nvPr/>
          </p:nvSpPr>
          <p:spPr bwMode="auto">
            <a:xfrm>
              <a:off x="779" y="1182"/>
              <a:ext cx="278" cy="656"/>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solidFill>
              <a:srgbClr val="FFFF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4" name="AutoShape 6"/>
            <p:cNvSpPr>
              <a:spLocks/>
            </p:cNvSpPr>
            <p:nvPr/>
          </p:nvSpPr>
          <p:spPr bwMode="auto">
            <a:xfrm rot="10800000">
              <a:off x="1725" y="1182"/>
              <a:ext cx="279" cy="656"/>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solidFill>
              <a:srgbClr val="FFFF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5" name="Oval 7"/>
            <p:cNvSpPr>
              <a:spLocks/>
            </p:cNvSpPr>
            <p:nvPr/>
          </p:nvSpPr>
          <p:spPr bwMode="auto">
            <a:xfrm>
              <a:off x="334" y="175"/>
              <a:ext cx="2059" cy="788"/>
            </a:xfrm>
            <a:prstGeom prst="ellipse">
              <a:avLst/>
            </a:prstGeom>
            <a:solidFill>
              <a:srgbClr val="0000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grpSp>
        <p:nvGrpSpPr>
          <p:cNvPr id="160782" name="Group 14"/>
          <p:cNvGrpSpPr>
            <a:grpSpLocks/>
          </p:cNvGrpSpPr>
          <p:nvPr/>
        </p:nvGrpSpPr>
        <p:grpSpPr bwMode="auto">
          <a:xfrm>
            <a:off x="7124700" y="3098800"/>
            <a:ext cx="4152900" cy="5003800"/>
            <a:chOff x="0" y="0"/>
            <a:chExt cx="2616" cy="3152"/>
          </a:xfrm>
        </p:grpSpPr>
        <p:sp>
          <p:nvSpPr>
            <p:cNvPr id="160777" name="Rectangle 9"/>
            <p:cNvSpPr>
              <a:spLocks/>
            </p:cNvSpPr>
            <p:nvPr/>
          </p:nvSpPr>
          <p:spPr bwMode="auto">
            <a:xfrm>
              <a:off x="0" y="0"/>
              <a:ext cx="2616" cy="3152"/>
            </a:xfrm>
            <a:prstGeom prst="rect">
              <a:avLst/>
            </a:prstGeom>
            <a:gradFill rotWithShape="0">
              <a:gsLst>
                <a:gs pos="0">
                  <a:srgbClr val="000080"/>
                </a:gs>
                <a:gs pos="100000">
                  <a:srgbClr val="5D5DAE"/>
                </a:gs>
              </a:gsLst>
              <a:lin ang="5400000" scaled="1"/>
            </a:gra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8" name="Oval 10"/>
            <p:cNvSpPr>
              <a:spLocks/>
            </p:cNvSpPr>
            <p:nvPr/>
          </p:nvSpPr>
          <p:spPr bwMode="auto">
            <a:xfrm>
              <a:off x="320" y="2232"/>
              <a:ext cx="1975" cy="788"/>
            </a:xfrm>
            <a:prstGeom prst="ellipse">
              <a:avLst/>
            </a:prstGeom>
            <a:solidFill>
              <a:srgbClr val="FF0000"/>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79" name="AutoShape 11"/>
            <p:cNvSpPr>
              <a:spLocks/>
            </p:cNvSpPr>
            <p:nvPr/>
          </p:nvSpPr>
          <p:spPr bwMode="auto">
            <a:xfrm>
              <a:off x="1227" y="1751"/>
              <a:ext cx="161" cy="394"/>
            </a:xfrm>
            <a:custGeom>
              <a:avLst/>
              <a:gdLst/>
              <a:ahLst/>
              <a:cxnLst/>
              <a:rect l="0" t="0" r="r" b="b"/>
              <a:pathLst>
                <a:path w="21600" h="21600">
                  <a:moveTo>
                    <a:pt x="0" y="7977"/>
                  </a:moveTo>
                  <a:lnTo>
                    <a:pt x="7110" y="7977"/>
                  </a:lnTo>
                  <a:lnTo>
                    <a:pt x="7110" y="21600"/>
                  </a:lnTo>
                  <a:lnTo>
                    <a:pt x="14490" y="21600"/>
                  </a:lnTo>
                  <a:lnTo>
                    <a:pt x="14490" y="7977"/>
                  </a:lnTo>
                  <a:lnTo>
                    <a:pt x="21600" y="7977"/>
                  </a:lnTo>
                  <a:lnTo>
                    <a:pt x="10800" y="0"/>
                  </a:lnTo>
                  <a:close/>
                  <a:moveTo>
                    <a:pt x="0" y="7977"/>
                  </a:moveTo>
                </a:path>
              </a:pathLst>
            </a:custGeom>
            <a:solidFill>
              <a:srgbClr val="FFFF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80" name="AutoShape 12"/>
            <p:cNvSpPr>
              <a:spLocks/>
            </p:cNvSpPr>
            <p:nvPr/>
          </p:nvSpPr>
          <p:spPr bwMode="auto">
            <a:xfrm>
              <a:off x="1227" y="1182"/>
              <a:ext cx="161" cy="394"/>
            </a:xfrm>
            <a:custGeom>
              <a:avLst/>
              <a:gdLst/>
              <a:ahLst/>
              <a:cxnLst/>
              <a:rect l="0" t="0" r="r" b="b"/>
              <a:pathLst>
                <a:path w="21600" h="21600">
                  <a:moveTo>
                    <a:pt x="0" y="7977"/>
                  </a:moveTo>
                  <a:lnTo>
                    <a:pt x="7110" y="7977"/>
                  </a:lnTo>
                  <a:lnTo>
                    <a:pt x="7110" y="21600"/>
                  </a:lnTo>
                  <a:lnTo>
                    <a:pt x="14490" y="21600"/>
                  </a:lnTo>
                  <a:lnTo>
                    <a:pt x="14490" y="7977"/>
                  </a:lnTo>
                  <a:lnTo>
                    <a:pt x="21600" y="7977"/>
                  </a:lnTo>
                  <a:lnTo>
                    <a:pt x="10800" y="0"/>
                  </a:lnTo>
                  <a:close/>
                  <a:moveTo>
                    <a:pt x="0" y="7977"/>
                  </a:moveTo>
                </a:path>
              </a:pathLst>
            </a:custGeom>
            <a:solidFill>
              <a:srgbClr val="FFFF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0781" name="Oval 13"/>
            <p:cNvSpPr>
              <a:spLocks/>
            </p:cNvSpPr>
            <p:nvPr/>
          </p:nvSpPr>
          <p:spPr bwMode="auto">
            <a:xfrm>
              <a:off x="266" y="262"/>
              <a:ext cx="1976" cy="788"/>
            </a:xfrm>
            <a:prstGeom prst="ellipse">
              <a:avLst/>
            </a:prstGeom>
            <a:solidFill>
              <a:srgbClr val="3366FF"/>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sp>
        <p:nvSpPr>
          <p:cNvPr id="160783" name="Rectangle 15"/>
          <p:cNvSpPr>
            <a:spLocks/>
          </p:cNvSpPr>
          <p:nvPr/>
        </p:nvSpPr>
        <p:spPr bwMode="auto">
          <a:xfrm>
            <a:off x="3249613" y="8458200"/>
            <a:ext cx="9921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stable</a:t>
            </a:r>
          </a:p>
        </p:txBody>
      </p:sp>
      <p:sp>
        <p:nvSpPr>
          <p:cNvPr id="160784" name="Rectangle 16"/>
          <p:cNvSpPr>
            <a:spLocks/>
          </p:cNvSpPr>
          <p:nvPr/>
        </p:nvSpPr>
        <p:spPr bwMode="auto">
          <a:xfrm>
            <a:off x="8509000" y="8458200"/>
            <a:ext cx="13938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unstable</a:t>
            </a:r>
          </a:p>
        </p:txBody>
      </p:sp>
      <p:sp>
        <p:nvSpPr>
          <p:cNvPr id="158728" name="Rectangle 1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Stability </a:t>
            </a:r>
            <a:r>
              <a:rPr lang="en-US" sz="4800" b="1" dirty="0" smtClean="0">
                <a:latin typeface="Helvetica Neue Medium" charset="0"/>
                <a:ea typeface="Helvetica Neue Medium" charset="0"/>
                <a:cs typeface="Helvetica Neue Medium" charset="0"/>
                <a:sym typeface="Helvetica Neue Medium" charset="0"/>
              </a:rPr>
              <a:t>temperature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1607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07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16078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60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83" grpId="0" autoUpdateAnimBg="0"/>
      <p:bldP spid="160784"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597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597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1795"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vertically descriptive rate of temperature change with altitude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steep lapse rate implies a large temperature change within a given vertical distance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shallow lapse rate implies a small temperature chage within a given vertical distance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597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Stability </a:t>
            </a:r>
            <a:r>
              <a:rPr lang="en-US" sz="4800" b="1" dirty="0" smtClean="0">
                <a:latin typeface="Helvetica Neue Medium" charset="0"/>
                <a:ea typeface="Helvetica Neue Medium" charset="0"/>
                <a:cs typeface="Helvetica Neue Medium" charset="0"/>
                <a:sym typeface="Helvetica Neue Medium" charset="0"/>
              </a:rPr>
              <a:t>lapse rate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17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17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1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build="p"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07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07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2819"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lapse rate is a key indicator of air stability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steep lapse rate indicates unstable air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shallow lapse rate indicates stable air</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6282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6077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Stability </a:t>
            </a:r>
            <a:r>
              <a:rPr lang="en-US" sz="4800" b="1" dirty="0" smtClean="0">
                <a:latin typeface="Helvetica Neue Medium" charset="0"/>
                <a:ea typeface="Helvetica Neue Medium" charset="0"/>
                <a:cs typeface="Helvetica Neue Medium" charset="0"/>
                <a:sym typeface="Helvetica Neue Medium" charset="0"/>
              </a:rPr>
              <a:t>lapse rate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28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28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2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179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179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3843" name="Rectangle 3"/>
          <p:cNvSpPr>
            <a:spLocks/>
          </p:cNvSpPr>
          <p:nvPr/>
        </p:nvSpPr>
        <p:spPr bwMode="auto">
          <a:xfrm>
            <a:off x="2222500" y="8458200"/>
            <a:ext cx="30289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shallow and stable</a:t>
            </a:r>
          </a:p>
        </p:txBody>
      </p:sp>
      <p:sp>
        <p:nvSpPr>
          <p:cNvPr id="163844" name="Rectangle 4"/>
          <p:cNvSpPr>
            <a:spLocks/>
          </p:cNvSpPr>
          <p:nvPr/>
        </p:nvSpPr>
        <p:spPr bwMode="auto">
          <a:xfrm>
            <a:off x="7645400" y="8458200"/>
            <a:ext cx="31099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steep and unstable</a:t>
            </a:r>
          </a:p>
        </p:txBody>
      </p:sp>
      <p:sp>
        <p:nvSpPr>
          <p:cNvPr id="163845" name="Rectangle 5"/>
          <p:cNvSpPr>
            <a:spLocks/>
          </p:cNvSpPr>
          <p:nvPr/>
        </p:nvSpPr>
        <p:spPr bwMode="auto">
          <a:xfrm>
            <a:off x="2082800" y="3124200"/>
            <a:ext cx="3314700" cy="4953000"/>
          </a:xfrm>
          <a:prstGeom prst="rect">
            <a:avLst/>
          </a:prstGeom>
          <a:gradFill rotWithShape="0">
            <a:gsLst>
              <a:gs pos="0">
                <a:srgbClr val="FF0000"/>
              </a:gs>
              <a:gs pos="100000">
                <a:srgbClr val="910000"/>
              </a:gs>
            </a:gsLst>
            <a:lin ang="5400000" scaled="1"/>
          </a:gra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3846" name="Rectangle 6"/>
          <p:cNvSpPr>
            <a:spLocks/>
          </p:cNvSpPr>
          <p:nvPr/>
        </p:nvSpPr>
        <p:spPr bwMode="auto">
          <a:xfrm>
            <a:off x="7543800" y="3124200"/>
            <a:ext cx="3314700" cy="4953000"/>
          </a:xfrm>
          <a:prstGeom prst="rect">
            <a:avLst/>
          </a:prstGeom>
          <a:gradFill rotWithShape="0">
            <a:gsLst>
              <a:gs pos="0">
                <a:srgbClr val="0000CC"/>
              </a:gs>
              <a:gs pos="100000">
                <a:srgbClr val="FF0000"/>
              </a:gs>
            </a:gsLst>
            <a:lin ang="5400000" scaled="1"/>
          </a:gra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61800"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Stability </a:t>
            </a:r>
            <a:r>
              <a:rPr lang="en-US" sz="4800" b="1" dirty="0" smtClean="0">
                <a:latin typeface="Helvetica Neue Medium" charset="0"/>
                <a:ea typeface="Helvetica Neue Medium" charset="0"/>
                <a:cs typeface="Helvetica Neue Medium" charset="0"/>
                <a:sym typeface="Helvetica Neue Medium" charset="0"/>
              </a:rPr>
              <a:t>temperature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163845"/>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16384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entr" presetSubtype="3123872" fill="hold" grpId="0" nodeType="clickEffect">
                                  <p:stCondLst>
                                    <p:cond delay="0"/>
                                  </p:stCondLst>
                                  <p:childTnLst>
                                    <p:set>
                                      <p:cBhvr>
                                        <p:cTn id="13" dur="1" fill="hold">
                                          <p:stCondLst>
                                            <p:cond delay="499"/>
                                          </p:stCondLst>
                                        </p:cTn>
                                        <p:tgtEl>
                                          <p:spTgt spid="163846"/>
                                        </p:tgtEl>
                                        <p:attrNameLst>
                                          <p:attrName>style.visibility</p:attrName>
                                        </p:attrNameLst>
                                      </p:cBhvr>
                                      <p:to>
                                        <p:strVal val="visible"/>
                                      </p:to>
                                    </p:set>
                                  </p:childTnLst>
                                </p:cTn>
                              </p:par>
                            </p:childTnLst>
                          </p:cTn>
                        </p:par>
                        <p:par>
                          <p:cTn id="14" fill="hold" nodeType="afterGroup">
                            <p:stCondLst>
                              <p:cond delay="500"/>
                            </p:stCondLst>
                            <p:childTnLst>
                              <p:par>
                                <p:cTn id="15" presetID="0" presetClass="entr" presetSubtype="3123872" fill="hold" grpId="0" nodeType="afterEffect">
                                  <p:stCondLst>
                                    <p:cond delay="0"/>
                                  </p:stCondLst>
                                  <p:childTnLst>
                                    <p:set>
                                      <p:cBhvr>
                                        <p:cTn id="16" dur="1" fill="hold">
                                          <p:stCondLst>
                                            <p:cond delay="499"/>
                                          </p:stCondLst>
                                        </p:cTn>
                                        <p:tgtEl>
                                          <p:spTgt spid="163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autoUpdateAnimBg="0"/>
      <p:bldP spid="163844" grpId="0" autoUpdateAnimBg="0"/>
      <p:bldP spid="163845" grpId="0" animBg="1"/>
      <p:bldP spid="16384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28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28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4867" name="Rectangle 3"/>
          <p:cNvSpPr>
            <a:spLocks/>
          </p:cNvSpPr>
          <p:nvPr/>
        </p:nvSpPr>
        <p:spPr bwMode="auto">
          <a:xfrm>
            <a:off x="1397000" y="2781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stability is a key determinant of weather and its severity</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knowledge of stability allows pilots to predict weather conditions that will affect their flight</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628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Stability </a:t>
            </a:r>
            <a:r>
              <a:rPr lang="en-US" sz="4800" b="1" dirty="0" smtClean="0">
                <a:latin typeface="Helvetica Neue Medium" charset="0"/>
                <a:sym typeface="Helvetica Neue Medium" charset="0"/>
              </a:rPr>
              <a:t>air</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486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4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38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38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5891" name="Rectangle 3"/>
          <p:cNvSpPr>
            <a:spLocks/>
          </p:cNvSpPr>
          <p:nvPr/>
        </p:nvSpPr>
        <p:spPr bwMode="auto">
          <a:xfrm>
            <a:off x="1612900" y="2082800"/>
            <a:ext cx="9779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little or no turbulence</a:t>
            </a:r>
          </a:p>
          <a:p>
            <a:pPr eaLnBrk="1" hangingPunct="1">
              <a:lnSpc>
                <a:spcPct val="120000"/>
              </a:lnSpc>
              <a:spcBef>
                <a:spcPts val="2800"/>
              </a:spcBef>
              <a:buSzPct val="62000"/>
              <a:buFontTx/>
              <a:buChar char="•"/>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steady winds</a:t>
            </a:r>
          </a:p>
          <a:p>
            <a:pPr eaLnBrk="1" hangingPunct="1">
              <a:lnSpc>
                <a:spcPct val="120000"/>
              </a:lnSpc>
              <a:spcBef>
                <a:spcPts val="2800"/>
              </a:spcBef>
              <a:buSzPct val="62000"/>
              <a:buFontTx/>
              <a:buChar char="•"/>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layer cloud</a:t>
            </a:r>
          </a:p>
          <a:p>
            <a:pPr eaLnBrk="1" hangingPunct="1">
              <a:lnSpc>
                <a:spcPct val="120000"/>
              </a:lnSpc>
              <a:spcBef>
                <a:spcPts val="2800"/>
              </a:spcBef>
              <a:buSzPct val="62000"/>
              <a:buFontTx/>
              <a:buChar char="•"/>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continuous precipitation</a:t>
            </a:r>
          </a:p>
          <a:p>
            <a:pPr eaLnBrk="1" hangingPunct="1">
              <a:lnSpc>
                <a:spcPct val="120000"/>
              </a:lnSpc>
              <a:spcBef>
                <a:spcPts val="2800"/>
              </a:spcBef>
              <a:buSzPct val="62000"/>
              <a:buFontTx/>
              <a:buChar char="•"/>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poor visibility, especially in the lower levels</a:t>
            </a:r>
          </a:p>
          <a:p>
            <a:pPr eaLnBrk="1" hangingPunct="1">
              <a:lnSpc>
                <a:spcPct val="120000"/>
              </a:lnSpc>
              <a:spcBef>
                <a:spcPts val="2800"/>
              </a:spcBef>
            </a:pPr>
            <a:endParaRPr lang="en-US" dirty="0">
              <a:solidFill>
                <a:schemeClr val="tx1"/>
              </a:solidFill>
              <a:ea typeface="Helvetica Neue" charset="0"/>
              <a:cs typeface="Helvetica Neue" charset="0"/>
            </a:endParaRPr>
          </a:p>
        </p:txBody>
      </p:sp>
      <p:sp>
        <p:nvSpPr>
          <p:cNvPr id="1638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Stability </a:t>
            </a:r>
            <a:r>
              <a:rPr lang="en-US" sz="4800" b="1" dirty="0" smtClean="0">
                <a:latin typeface="Helvetica Neue Medium" charset="0"/>
                <a:ea typeface="Helvetica Neue Medium" charset="0"/>
                <a:cs typeface="Helvetica Neue Medium" charset="0"/>
                <a:sym typeface="Helvetica Neue Medium" charset="0"/>
              </a:rPr>
              <a:t>stable air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58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589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58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6589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65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48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48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6915" name="Rectangle 3"/>
          <p:cNvSpPr>
            <a:spLocks/>
          </p:cNvSpPr>
          <p:nvPr/>
        </p:nvSpPr>
        <p:spPr bwMode="auto">
          <a:xfrm>
            <a:off x="1612900" y="2717800"/>
            <a:ext cx="97790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turbulent</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gusting winds</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vertically developed cloud</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intermittent precipitation</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generally good visibility</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6486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Stability </a:t>
            </a:r>
            <a:r>
              <a:rPr lang="en-US" sz="4800" b="1" dirty="0" smtClean="0">
                <a:latin typeface="Helvetica Neue Medium" charset="0"/>
                <a:ea typeface="Helvetica Neue Medium" charset="0"/>
                <a:cs typeface="Helvetica Neue Medium" charset="0"/>
                <a:sym typeface="Helvetica Neue Medium" charset="0"/>
              </a:rPr>
              <a:t>unstable air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69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69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691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6691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66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9153"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150000’ to 250000’ above earth’s surface</a:t>
            </a:r>
          </a:p>
          <a:p>
            <a:pPr eaLnBrk="1" hangingPunct="1">
              <a:buSzPct val="62000"/>
              <a:buFontTx/>
              <a:buBlip>
                <a:blip r:embed="rId2"/>
              </a:buBlip>
            </a:pPr>
            <a:r>
              <a:rPr lang="en-US" smtClean="0"/>
              <a:t>pressure, density and temperature continue to decrease</a:t>
            </a:r>
          </a:p>
          <a:p>
            <a:pPr eaLnBrk="1" hangingPunct="1">
              <a:buSzPct val="62000"/>
              <a:buFontTx/>
              <a:buBlip>
                <a:blip r:embed="rId2"/>
              </a:buBlip>
            </a:pPr>
            <a:r>
              <a:rPr lang="en-US" smtClean="0"/>
              <a:t>temperature falls as low as -100°C in the mesopause</a:t>
            </a:r>
          </a:p>
          <a:p>
            <a:pPr eaLnBrk="1" hangingPunct="1">
              <a:buSzPct val="62000"/>
              <a:buFontTx/>
              <a:buBlip>
                <a:blip r:embed="rId2"/>
              </a:buBlip>
            </a:pPr>
            <a:r>
              <a:rPr lang="en-US" smtClean="0"/>
              <a:t>this is the coldest temperature found within the atmosphere and on earth</a:t>
            </a:r>
          </a:p>
        </p:txBody>
      </p:sp>
      <p:sp>
        <p:nvSpPr>
          <p:cNvPr id="471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71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71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mesosphere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91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91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91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491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3" grpId="0" build="p" bldLvl="5"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58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58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6589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589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turbulence</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691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Turbulence </a:t>
            </a:r>
            <a:r>
              <a:rPr lang="en-US" sz="4800" b="1" dirty="0" smtClean="0">
                <a:latin typeface="Helvetica Neue Medium" charset="0"/>
                <a:ea typeface="Helvetica Neue Medium" charset="0"/>
                <a:cs typeface="Helvetica Neue Medium" charset="0"/>
                <a:sym typeface="Helvetica Neue Medium" charset="0"/>
              </a:rPr>
              <a:t>defined</a:t>
            </a:r>
            <a:endParaRPr lang="en-US" sz="4800" b="1" dirty="0" smtClean="0">
              <a:latin typeface="Helvetica Neue Medium" charset="0"/>
              <a:sym typeface="Helvetica Neue Medium" charset="0"/>
            </a:endParaRPr>
          </a:p>
        </p:txBody>
      </p:sp>
      <p:sp>
        <p:nvSpPr>
          <p:cNvPr id="1669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69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8964" name="Rectangle 4"/>
          <p:cNvSpPr>
            <a:spLocks/>
          </p:cNvSpPr>
          <p:nvPr/>
        </p:nvSpPr>
        <p:spPr bwMode="auto">
          <a:xfrm>
            <a:off x="1079500" y="4013200"/>
            <a:ext cx="9956800" cy="98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 is a random spinning motion of air, or when it develops an abrupt updraft or downdraft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aircraft reaction to turbulence is dependant on a variety of factors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aircraft design, size, speed, wing loading and altitude will all determine this reaction</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89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6896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689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4" grpId="0"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793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Turbulence </a:t>
            </a:r>
            <a:r>
              <a:rPr lang="en-US" sz="4800" b="1" dirty="0" smtClean="0">
                <a:latin typeface="Helvetica Neue Medium" charset="0"/>
                <a:ea typeface="Helvetica Neue Medium" charset="0"/>
                <a:cs typeface="Helvetica Neue Medium" charset="0"/>
                <a:sym typeface="Helvetica Neue Medium" charset="0"/>
              </a:rPr>
              <a:t>frequency</a:t>
            </a:r>
            <a:endParaRPr lang="en-US" sz="4800" b="1" dirty="0" smtClean="0">
              <a:latin typeface="Helvetica Neue Medium" charset="0"/>
              <a:sym typeface="Helvetica Neue Medium" charset="0"/>
            </a:endParaRPr>
          </a:p>
        </p:txBody>
      </p:sp>
      <p:sp>
        <p:nvSpPr>
          <p:cNvPr id="1679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79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69988" name="Rectangle 4"/>
          <p:cNvSpPr>
            <a:spLocks/>
          </p:cNvSpPr>
          <p:nvPr/>
        </p:nvSpPr>
        <p:spPr bwMode="auto">
          <a:xfrm>
            <a:off x="1524000" y="3263900"/>
            <a:ext cx="9956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factor in the determination of turbulent effect is its frequency</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69989" name="Picture 5"/>
          <p:cNvPicPr>
            <a:picLocks noChangeArrowheads="1"/>
          </p:cNvPicPr>
          <p:nvPr/>
        </p:nvPicPr>
        <p:blipFill>
          <a:blip r:embed="rId3"/>
          <a:srcRect/>
          <a:stretch>
            <a:fillRect/>
          </a:stretch>
        </p:blipFill>
        <p:spPr bwMode="auto">
          <a:xfrm>
            <a:off x="2470150" y="4794250"/>
            <a:ext cx="8064500" cy="3048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6998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8"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896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Turbulence </a:t>
            </a:r>
            <a:r>
              <a:rPr lang="en-US" sz="4800" b="1" dirty="0" smtClean="0">
                <a:latin typeface="Helvetica Neue Medium" charset="0"/>
                <a:ea typeface="Helvetica Neue Medium" charset="0"/>
                <a:cs typeface="Helvetica Neue Medium" charset="0"/>
                <a:sym typeface="Helvetica Neue Medium" charset="0"/>
              </a:rPr>
              <a:t>classification</a:t>
            </a:r>
            <a:endParaRPr lang="en-US" sz="4800" b="1" dirty="0" smtClean="0">
              <a:latin typeface="Helvetica Neue Medium" charset="0"/>
              <a:sym typeface="Helvetica Neue Medium" charset="0"/>
            </a:endParaRPr>
          </a:p>
        </p:txBody>
      </p:sp>
      <p:sp>
        <p:nvSpPr>
          <p:cNvPr id="1689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89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1012" name="Rectangle 4"/>
          <p:cNvSpPr>
            <a:spLocks/>
          </p:cNvSpPr>
          <p:nvPr/>
        </p:nvSpPr>
        <p:spPr bwMode="auto">
          <a:xfrm>
            <a:off x="1384300" y="3467100"/>
            <a:ext cx="995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 is classified based on what causes it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mechanical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convective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shear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wake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clear air (jet stream)</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10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101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101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7101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7101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1710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2" grpId="0"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6998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Turbulence </a:t>
            </a:r>
            <a:r>
              <a:rPr lang="en-US" sz="4800" b="1" dirty="0" smtClean="0">
                <a:latin typeface="Helvetica Neue Medium" charset="0"/>
                <a:ea typeface="Helvetica Neue Medium" charset="0"/>
                <a:cs typeface="Helvetica Neue Medium" charset="0"/>
                <a:sym typeface="Helvetica Neue Medium" charset="0"/>
              </a:rPr>
              <a:t>intensity</a:t>
            </a:r>
            <a:endParaRPr lang="en-US" sz="4800" b="1" dirty="0" smtClean="0">
              <a:latin typeface="Helvetica Neue Medium" charset="0"/>
              <a:sym typeface="Helvetica Neue Medium" charset="0"/>
            </a:endParaRPr>
          </a:p>
        </p:txBody>
      </p:sp>
      <p:sp>
        <p:nvSpPr>
          <p:cNvPr id="1699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699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2036" name="Rectangle 4"/>
          <p:cNvSpPr>
            <a:spLocks/>
          </p:cNvSpPr>
          <p:nvPr/>
        </p:nvSpPr>
        <p:spPr bwMode="auto">
          <a:xfrm>
            <a:off x="876300" y="3708400"/>
            <a:ext cx="9956800" cy="810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 intensity is forecast and reported as follows: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LIGHT: small, erratic changes in altitude and attitude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LIGHT CHOP: light turbulence with a rapid, rhythmic component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MODERATE: greater intensity than light, often with variations in indicated airspeed, aircraft still in positive control</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6999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20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203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203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720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10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Turbulence </a:t>
            </a:r>
            <a:r>
              <a:rPr lang="en-US" sz="4800" b="1" dirty="0" smtClean="0">
                <a:latin typeface="Helvetica Neue Medium" charset="0"/>
                <a:ea typeface="Helvetica Neue Medium" charset="0"/>
                <a:cs typeface="Helvetica Neue Medium" charset="0"/>
                <a:sym typeface="Helvetica Neue Medium" charset="0"/>
              </a:rPr>
              <a:t>intensity</a:t>
            </a:r>
            <a:endParaRPr lang="en-US" sz="4800" b="1" dirty="0" smtClean="0">
              <a:latin typeface="Helvetica Neue Medium" charset="0"/>
              <a:sym typeface="Helvetica Neue Medium" charset="0"/>
            </a:endParaRPr>
          </a:p>
        </p:txBody>
      </p:sp>
      <p:sp>
        <p:nvSpPr>
          <p:cNvPr id="1710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10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3060" name="Rectangle 4"/>
          <p:cNvSpPr>
            <a:spLocks/>
          </p:cNvSpPr>
          <p:nvPr/>
        </p:nvSpPr>
        <p:spPr bwMode="auto">
          <a:xfrm>
            <a:off x="762000" y="2781300"/>
            <a:ext cx="9956800"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MODERATE CHOP: greater intensity than light chop, without appreciable changes to attitude and/or altitude</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SEVERE: large, abrupt changes in aircraft attitude and altitude, usually accompanied by large variations in indicated airspeed - aircraft may be temporarily out of control</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EXTREME: aircraft out of control, structural damage possible</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71014"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306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30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30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build="p"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20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20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7203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203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lift</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30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30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5107" name="Rectangle 3"/>
          <p:cNvSpPr>
            <a:spLocks/>
          </p:cNvSpPr>
          <p:nvPr/>
        </p:nvSpPr>
        <p:spPr bwMode="auto">
          <a:xfrm>
            <a:off x="1955800" y="2832100"/>
            <a:ext cx="97790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convection</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orographic</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fronts</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convergence</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75108" name="Picture 4"/>
          <p:cNvPicPr>
            <a:picLocks noChangeArrowheads="1"/>
          </p:cNvPicPr>
          <p:nvPr/>
        </p:nvPicPr>
        <p:blipFill>
          <a:blip r:embed="rId2"/>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730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Lift </a:t>
            </a:r>
            <a:r>
              <a:rPr lang="en-US" sz="4800" dirty="0" smtClean="0">
                <a:latin typeface="Helvetica Neue Medium" charset="0"/>
                <a:ea typeface="Helvetica Neue Medium" charset="0"/>
                <a:cs typeface="Helvetica Neue Medium" charset="0"/>
                <a:sym typeface="Helvetica Neue Medium" charset="0"/>
              </a:rPr>
              <a:t>lifting </a:t>
            </a:r>
            <a:r>
              <a:rPr lang="en-US" sz="4800" b="1" dirty="0" smtClean="0">
                <a:latin typeface="Helvetica Neue Medium" charset="0"/>
                <a:ea typeface="Helvetica Neue Medium" charset="0"/>
                <a:cs typeface="Helvetica Neue Medium" charset="0"/>
                <a:sym typeface="Helvetica Neue Medium" charset="0"/>
              </a:rPr>
              <a:t>agents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51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51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51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7510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751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40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40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6131" name="Rectangle 3"/>
          <p:cNvSpPr>
            <a:spLocks/>
          </p:cNvSpPr>
          <p:nvPr/>
        </p:nvSpPr>
        <p:spPr bwMode="auto">
          <a:xfrm>
            <a:off x="1346200" y="3708400"/>
            <a:ext cx="40005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convective heating creates lift and with it a high degree of instability</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76132" name="AutoShape 4"/>
          <p:cNvSpPr>
            <a:spLocks/>
          </p:cNvSpPr>
          <p:nvPr/>
        </p:nvSpPr>
        <p:spPr bwMode="auto">
          <a:xfrm>
            <a:off x="7107238" y="4127500"/>
            <a:ext cx="714375" cy="33401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790000"/>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6133" name="AutoShape 5"/>
          <p:cNvSpPr>
            <a:spLocks/>
          </p:cNvSpPr>
          <p:nvPr/>
        </p:nvSpPr>
        <p:spPr bwMode="auto">
          <a:xfrm rot="10800000">
            <a:off x="8374063" y="4405313"/>
            <a:ext cx="714375" cy="33401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0000FF"/>
              </a:gs>
              <a:gs pos="100000">
                <a:srgbClr val="000076"/>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6134" name="Freeform 6"/>
          <p:cNvSpPr>
            <a:spLocks/>
          </p:cNvSpPr>
          <p:nvPr/>
        </p:nvSpPr>
        <p:spPr bwMode="auto">
          <a:xfrm>
            <a:off x="7265988" y="3198813"/>
            <a:ext cx="1873250" cy="984250"/>
          </a:xfrm>
          <a:custGeom>
            <a:avLst/>
            <a:gdLst>
              <a:gd name="T0" fmla="*/ 14133 w 21600"/>
              <a:gd name="T1" fmla="*/ 14268 h 21600"/>
              <a:gd name="T2" fmla="*/ 9600 w 21600"/>
              <a:gd name="T3" fmla="*/ 7530 h 21600"/>
              <a:gd name="T4" fmla="*/ 5067 w 21600"/>
              <a:gd name="T5" fmla="*/ 14268 h 21600"/>
              <a:gd name="T6" fmla="*/ 0 w 21600"/>
              <a:gd name="T7" fmla="*/ 14268 h 21600"/>
              <a:gd name="T8" fmla="*/ 9600 w 21600"/>
              <a:gd name="T9" fmla="*/ 0 h 21600"/>
              <a:gd name="T10" fmla="*/ 19200 w 21600"/>
              <a:gd name="T11" fmla="*/ 14267 h 21600"/>
              <a:gd name="T12" fmla="*/ 19200 w 21600"/>
              <a:gd name="T13" fmla="*/ 14268 h 21600"/>
              <a:gd name="T14" fmla="*/ 21600 w 21600"/>
              <a:gd name="T15" fmla="*/ 14268 h 21600"/>
              <a:gd name="T16" fmla="*/ 16667 w 21600"/>
              <a:gd name="T17" fmla="*/ 21600 h 21600"/>
              <a:gd name="T18" fmla="*/ 11733 w 21600"/>
              <a:gd name="T19" fmla="*/ 14268 h 21600"/>
              <a:gd name="T20" fmla="*/ 14133 w 21600"/>
              <a:gd name="T21" fmla="*/ 14268 h 21600"/>
              <a:gd name="T22" fmla="*/ 14133 w 21600"/>
              <a:gd name="T23" fmla="*/ 142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00" h="21600">
                <a:moveTo>
                  <a:pt x="14133" y="14268"/>
                </a:moveTo>
                <a:cubicBezTo>
                  <a:pt x="14133" y="10546"/>
                  <a:pt x="12103" y="7530"/>
                  <a:pt x="9600" y="7530"/>
                </a:cubicBezTo>
                <a:cubicBezTo>
                  <a:pt x="7096" y="7530"/>
                  <a:pt x="5067" y="10546"/>
                  <a:pt x="5067" y="14268"/>
                </a:cubicBezTo>
                <a:lnTo>
                  <a:pt x="0" y="14268"/>
                </a:lnTo>
                <a:cubicBezTo>
                  <a:pt x="0" y="6388"/>
                  <a:pt x="4298" y="0"/>
                  <a:pt x="9600" y="0"/>
                </a:cubicBezTo>
                <a:cubicBezTo>
                  <a:pt x="14901" y="0"/>
                  <a:pt x="19199" y="6388"/>
                  <a:pt x="19200" y="14267"/>
                </a:cubicBezTo>
                <a:lnTo>
                  <a:pt x="19200" y="14268"/>
                </a:lnTo>
                <a:lnTo>
                  <a:pt x="21600" y="14268"/>
                </a:lnTo>
                <a:lnTo>
                  <a:pt x="16667" y="21600"/>
                </a:lnTo>
                <a:lnTo>
                  <a:pt x="11733" y="14268"/>
                </a:lnTo>
                <a:lnTo>
                  <a:pt x="14133" y="14268"/>
                </a:lnTo>
                <a:close/>
                <a:moveTo>
                  <a:pt x="14133" y="14268"/>
                </a:moveTo>
              </a:path>
            </a:pathLst>
          </a:custGeom>
          <a:gradFill rotWithShape="0">
            <a:gsLst>
              <a:gs pos="0">
                <a:srgbClr val="FF0000"/>
              </a:gs>
              <a:gs pos="100000">
                <a:srgbClr val="0000CC"/>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6135" name="Freeform 7"/>
          <p:cNvSpPr>
            <a:spLocks/>
          </p:cNvSpPr>
          <p:nvPr/>
        </p:nvSpPr>
        <p:spPr bwMode="auto">
          <a:xfrm rot="10800000">
            <a:off x="7058025" y="7689850"/>
            <a:ext cx="1873250" cy="982663"/>
          </a:xfrm>
          <a:custGeom>
            <a:avLst/>
            <a:gdLst>
              <a:gd name="T0" fmla="*/ 14133 w 21600"/>
              <a:gd name="T1" fmla="*/ 14268 h 21600"/>
              <a:gd name="T2" fmla="*/ 9600 w 21600"/>
              <a:gd name="T3" fmla="*/ 7530 h 21600"/>
              <a:gd name="T4" fmla="*/ 5067 w 21600"/>
              <a:gd name="T5" fmla="*/ 14268 h 21600"/>
              <a:gd name="T6" fmla="*/ 0 w 21600"/>
              <a:gd name="T7" fmla="*/ 14268 h 21600"/>
              <a:gd name="T8" fmla="*/ 9600 w 21600"/>
              <a:gd name="T9" fmla="*/ 0 h 21600"/>
              <a:gd name="T10" fmla="*/ 19200 w 21600"/>
              <a:gd name="T11" fmla="*/ 14267 h 21600"/>
              <a:gd name="T12" fmla="*/ 19200 w 21600"/>
              <a:gd name="T13" fmla="*/ 14268 h 21600"/>
              <a:gd name="T14" fmla="*/ 21600 w 21600"/>
              <a:gd name="T15" fmla="*/ 14268 h 21600"/>
              <a:gd name="T16" fmla="*/ 16667 w 21600"/>
              <a:gd name="T17" fmla="*/ 21600 h 21600"/>
              <a:gd name="T18" fmla="*/ 11733 w 21600"/>
              <a:gd name="T19" fmla="*/ 14268 h 21600"/>
              <a:gd name="T20" fmla="*/ 14133 w 21600"/>
              <a:gd name="T21" fmla="*/ 14268 h 21600"/>
              <a:gd name="T22" fmla="*/ 14133 w 21600"/>
              <a:gd name="T23" fmla="*/ 142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00" h="21600">
                <a:moveTo>
                  <a:pt x="14133" y="14268"/>
                </a:moveTo>
                <a:cubicBezTo>
                  <a:pt x="14133" y="10546"/>
                  <a:pt x="12103" y="7530"/>
                  <a:pt x="9600" y="7530"/>
                </a:cubicBezTo>
                <a:cubicBezTo>
                  <a:pt x="7096" y="7530"/>
                  <a:pt x="5067" y="10546"/>
                  <a:pt x="5067" y="14268"/>
                </a:cubicBezTo>
                <a:lnTo>
                  <a:pt x="0" y="14268"/>
                </a:lnTo>
                <a:cubicBezTo>
                  <a:pt x="0" y="6388"/>
                  <a:pt x="4298" y="0"/>
                  <a:pt x="9600" y="0"/>
                </a:cubicBezTo>
                <a:cubicBezTo>
                  <a:pt x="14901" y="0"/>
                  <a:pt x="19199" y="6388"/>
                  <a:pt x="19200" y="14267"/>
                </a:cubicBezTo>
                <a:lnTo>
                  <a:pt x="19200" y="14268"/>
                </a:lnTo>
                <a:lnTo>
                  <a:pt x="21600" y="14268"/>
                </a:lnTo>
                <a:lnTo>
                  <a:pt x="16667" y="21600"/>
                </a:lnTo>
                <a:lnTo>
                  <a:pt x="11733" y="14268"/>
                </a:lnTo>
                <a:lnTo>
                  <a:pt x="14133" y="14268"/>
                </a:lnTo>
                <a:close/>
                <a:moveTo>
                  <a:pt x="14133" y="14268"/>
                </a:moveTo>
              </a:path>
            </a:pathLst>
          </a:custGeom>
          <a:gradFill rotWithShape="0">
            <a:gsLst>
              <a:gs pos="0">
                <a:srgbClr val="0000CC"/>
              </a:gs>
              <a:gs pos="100000">
                <a:srgbClr val="FF0000"/>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4089"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Lift </a:t>
            </a:r>
            <a:r>
              <a:rPr lang="en-US" sz="4800" b="1" dirty="0" smtClean="0">
                <a:latin typeface="Helvetica Neue Medium" charset="0"/>
                <a:ea typeface="Helvetica Neue Medium" charset="0"/>
                <a:cs typeface="Helvetica Neue Medium" charset="0"/>
                <a:sym typeface="Helvetica Neue Medium" charset="0"/>
              </a:rPr>
              <a:t>convection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61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176132"/>
                                        </p:tgtEl>
                                        <p:attrNameLst>
                                          <p:attrName>style.visibility</p:attrName>
                                        </p:attrNameLst>
                                      </p:cBhvr>
                                      <p:to>
                                        <p:strVal val="visible"/>
                                      </p:to>
                                    </p:set>
                                    <p:animEffect transition="in" filter="wipe(down)">
                                      <p:cBhvr>
                                        <p:cTn id="11" dur="500"/>
                                        <p:tgtEl>
                                          <p:spTgt spid="176132"/>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176134"/>
                                        </p:tgtEl>
                                        <p:attrNameLst>
                                          <p:attrName>style.visibility</p:attrName>
                                        </p:attrNameLst>
                                      </p:cBhvr>
                                      <p:to>
                                        <p:strVal val="visible"/>
                                      </p:to>
                                    </p:set>
                                    <p:animEffect transition="in" filter="wipe(left)">
                                      <p:cBhvr>
                                        <p:cTn id="15" dur="500"/>
                                        <p:tgtEl>
                                          <p:spTgt spid="176134"/>
                                        </p:tgtEl>
                                      </p:cBhvr>
                                    </p:animEffect>
                                  </p:childTnLst>
                                </p:cTn>
                              </p:par>
                            </p:childTnLst>
                          </p:cTn>
                        </p:par>
                        <p:par>
                          <p:cTn id="16" fill="hold" nodeType="afterGroup">
                            <p:stCondLst>
                              <p:cond delay="1000"/>
                            </p:stCondLst>
                            <p:childTnLst>
                              <p:par>
                                <p:cTn id="17" presetID="22" presetClass="entr" presetSubtype="1" fill="hold" nodeType="afterEffect">
                                  <p:stCondLst>
                                    <p:cond delay="0"/>
                                  </p:stCondLst>
                                  <p:childTnLst>
                                    <p:set>
                                      <p:cBhvr>
                                        <p:cTn id="18" dur="1" fill="hold">
                                          <p:stCondLst>
                                            <p:cond delay="0"/>
                                          </p:stCondLst>
                                        </p:cTn>
                                        <p:tgtEl>
                                          <p:spTgt spid="176133"/>
                                        </p:tgtEl>
                                        <p:attrNameLst>
                                          <p:attrName>style.visibility</p:attrName>
                                        </p:attrNameLst>
                                      </p:cBhvr>
                                      <p:to>
                                        <p:strVal val="visible"/>
                                      </p:to>
                                    </p:set>
                                    <p:animEffect transition="in" filter="wipe(up)">
                                      <p:cBhvr>
                                        <p:cTn id="19" dur="500"/>
                                        <p:tgtEl>
                                          <p:spTgt spid="176133"/>
                                        </p:tgtEl>
                                      </p:cBhvr>
                                    </p:animEffect>
                                  </p:childTnLst>
                                </p:cTn>
                              </p:par>
                            </p:childTnLst>
                          </p:cTn>
                        </p:par>
                        <p:par>
                          <p:cTn id="20" fill="hold" nodeType="afterGroup">
                            <p:stCondLst>
                              <p:cond delay="1500"/>
                            </p:stCondLst>
                            <p:childTnLst>
                              <p:par>
                                <p:cTn id="21" presetID="22" presetClass="entr" presetSubtype="2" fill="hold" nodeType="afterEffect">
                                  <p:stCondLst>
                                    <p:cond delay="0"/>
                                  </p:stCondLst>
                                  <p:childTnLst>
                                    <p:set>
                                      <p:cBhvr>
                                        <p:cTn id="22" dur="1" fill="hold">
                                          <p:stCondLst>
                                            <p:cond delay="0"/>
                                          </p:stCondLst>
                                        </p:cTn>
                                        <p:tgtEl>
                                          <p:spTgt spid="176135"/>
                                        </p:tgtEl>
                                        <p:attrNameLst>
                                          <p:attrName>style.visibility</p:attrName>
                                        </p:attrNameLst>
                                      </p:cBhvr>
                                      <p:to>
                                        <p:strVal val="visible"/>
                                      </p:to>
                                    </p:set>
                                    <p:animEffect transition="in" filter="wipe(right)">
                                      <p:cBhvr>
                                        <p:cTn id="23" dur="500"/>
                                        <p:tgtEl>
                                          <p:spTgt spid="176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51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51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7155" name="Rectangle 3"/>
          <p:cNvSpPr>
            <a:spLocks/>
          </p:cNvSpPr>
          <p:nvPr/>
        </p:nvSpPr>
        <p:spPr bwMode="auto">
          <a:xfrm>
            <a:off x="914400" y="2806700"/>
            <a:ext cx="47244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orographic</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implies large-scale geographic features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will continue its unstable movement downwind of a mountain range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77156" name="AutoShape 4"/>
          <p:cNvSpPr>
            <a:spLocks/>
          </p:cNvSpPr>
          <p:nvPr/>
        </p:nvSpPr>
        <p:spPr bwMode="auto">
          <a:xfrm>
            <a:off x="5853113" y="5567363"/>
            <a:ext cx="5995987" cy="3741737"/>
          </a:xfrm>
          <a:prstGeom prst="triangle">
            <a:avLst>
              <a:gd name="adj" fmla="val 50000"/>
            </a:avLst>
          </a:prstGeom>
          <a:solidFill>
            <a:srgbClr val="9933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7157" name="AutoShape 5"/>
          <p:cNvSpPr>
            <a:spLocks/>
          </p:cNvSpPr>
          <p:nvPr/>
        </p:nvSpPr>
        <p:spPr bwMode="auto">
          <a:xfrm>
            <a:off x="3225800" y="7812088"/>
            <a:ext cx="2249488" cy="466725"/>
          </a:xfrm>
          <a:prstGeom prst="rightArrow">
            <a:avLst>
              <a:gd name="adj1" fmla="val 50000"/>
              <a:gd name="adj2" fmla="val 106079"/>
            </a:avLst>
          </a:pr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7158" name="AutoShape 6"/>
          <p:cNvSpPr>
            <a:spLocks/>
          </p:cNvSpPr>
          <p:nvPr/>
        </p:nvSpPr>
        <p:spPr bwMode="auto">
          <a:xfrm rot="2700000">
            <a:off x="6223000" y="6227763"/>
            <a:ext cx="539750" cy="1981200"/>
          </a:xfrm>
          <a:custGeom>
            <a:avLst/>
            <a:gdLst/>
            <a:ahLst/>
            <a:cxnLst/>
            <a:rect l="0" t="0" r="r" b="b"/>
            <a:pathLst>
              <a:path w="21600" h="21543">
                <a:moveTo>
                  <a:pt x="767" y="5386"/>
                </a:moveTo>
                <a:lnTo>
                  <a:pt x="6167" y="5443"/>
                </a:lnTo>
                <a:lnTo>
                  <a:pt x="8468" y="21600"/>
                </a:lnTo>
                <a:lnTo>
                  <a:pt x="19268" y="21714"/>
                </a:lnTo>
                <a:lnTo>
                  <a:pt x="16967" y="5557"/>
                </a:lnTo>
                <a:lnTo>
                  <a:pt x="22367" y="5614"/>
                </a:lnTo>
                <a:lnTo>
                  <a:pt x="10800" y="114"/>
                </a:lnTo>
                <a:close/>
                <a:moveTo>
                  <a:pt x="767" y="5386"/>
                </a:moveTo>
              </a:path>
            </a:pathLst>
          </a:custGeom>
          <a:gradFill rotWithShape="0">
            <a:gsLst>
              <a:gs pos="0">
                <a:srgbClr val="FF0000"/>
              </a:gs>
              <a:gs pos="100000">
                <a:srgbClr val="0000CC"/>
              </a:gs>
            </a:gsLst>
            <a:lin ang="189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7159" name="AutoShape 7"/>
          <p:cNvSpPr>
            <a:spLocks/>
          </p:cNvSpPr>
          <p:nvPr/>
        </p:nvSpPr>
        <p:spPr bwMode="auto">
          <a:xfrm rot="2700000">
            <a:off x="7694613" y="4637088"/>
            <a:ext cx="539750" cy="1981200"/>
          </a:xfrm>
          <a:custGeom>
            <a:avLst/>
            <a:gdLst/>
            <a:ahLst/>
            <a:cxnLst/>
            <a:rect l="0" t="0" r="r" b="b"/>
            <a:pathLst>
              <a:path w="21600" h="21543">
                <a:moveTo>
                  <a:pt x="767" y="5386"/>
                </a:moveTo>
                <a:lnTo>
                  <a:pt x="6167" y="5443"/>
                </a:lnTo>
                <a:lnTo>
                  <a:pt x="8468" y="21600"/>
                </a:lnTo>
                <a:lnTo>
                  <a:pt x="19268" y="21714"/>
                </a:lnTo>
                <a:lnTo>
                  <a:pt x="16967" y="5557"/>
                </a:lnTo>
                <a:lnTo>
                  <a:pt x="22367" y="5614"/>
                </a:lnTo>
                <a:lnTo>
                  <a:pt x="10800" y="114"/>
                </a:lnTo>
                <a:close/>
                <a:moveTo>
                  <a:pt x="767" y="5386"/>
                </a:moveTo>
              </a:path>
            </a:pathLst>
          </a:custGeom>
          <a:gradFill rotWithShape="0">
            <a:gsLst>
              <a:gs pos="0">
                <a:srgbClr val="3333CC"/>
              </a:gs>
              <a:gs pos="100000">
                <a:srgbClr val="000068"/>
              </a:gs>
            </a:gsLst>
            <a:lin ang="189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5113"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Lift </a:t>
            </a:r>
            <a:r>
              <a:rPr lang="en-US" sz="4800" b="1" dirty="0" smtClean="0">
                <a:latin typeface="Helvetica Neue Medium" charset="0"/>
                <a:ea typeface="Helvetica Neue Medium" charset="0"/>
                <a:cs typeface="Helvetica Neue Medium" charset="0"/>
                <a:sym typeface="Helvetica Neue Medium" charset="0"/>
              </a:rPr>
              <a:t>orographic</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71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71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771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77157"/>
                                        </p:tgtEl>
                                        <p:attrNameLst>
                                          <p:attrName>style.visibility</p:attrName>
                                        </p:attrNameLst>
                                      </p:cBhvr>
                                      <p:to>
                                        <p:strVal val="visible"/>
                                      </p:to>
                                    </p:set>
                                    <p:animEffect transition="in" filter="wipe(left)">
                                      <p:cBhvr>
                                        <p:cTn id="19" dur="500"/>
                                        <p:tgtEl>
                                          <p:spTgt spid="177157"/>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177158"/>
                                        </p:tgtEl>
                                        <p:attrNameLst>
                                          <p:attrName>style.visibility</p:attrName>
                                        </p:attrNameLst>
                                      </p:cBhvr>
                                      <p:to>
                                        <p:strVal val="visible"/>
                                      </p:to>
                                    </p:set>
                                    <p:animEffect transition="in" filter="wipe(left)">
                                      <p:cBhvr>
                                        <p:cTn id="23" dur="500"/>
                                        <p:tgtEl>
                                          <p:spTgt spid="177158"/>
                                        </p:tgtEl>
                                      </p:cBhvr>
                                    </p:animEffect>
                                  </p:childTnLst>
                                </p:cTn>
                              </p:par>
                            </p:childTnLst>
                          </p:cTn>
                        </p:par>
                        <p:par>
                          <p:cTn id="24" fill="hold" nodeType="afterGroup">
                            <p:stCondLst>
                              <p:cond delay="1000"/>
                            </p:stCondLst>
                            <p:childTnLst>
                              <p:par>
                                <p:cTn id="25" presetID="22" presetClass="entr" presetSubtype="8" fill="hold" nodeType="afterEffect">
                                  <p:stCondLst>
                                    <p:cond delay="0"/>
                                  </p:stCondLst>
                                  <p:childTnLst>
                                    <p:set>
                                      <p:cBhvr>
                                        <p:cTn id="26" dur="1" fill="hold">
                                          <p:stCondLst>
                                            <p:cond delay="0"/>
                                          </p:stCondLst>
                                        </p:cTn>
                                        <p:tgtEl>
                                          <p:spTgt spid="177159"/>
                                        </p:tgtEl>
                                        <p:attrNameLst>
                                          <p:attrName>style.visibility</p:attrName>
                                        </p:attrNameLst>
                                      </p:cBhvr>
                                      <p:to>
                                        <p:strVal val="visible"/>
                                      </p:to>
                                    </p:set>
                                    <p:animEffect transition="in" filter="wipe(left)">
                                      <p:cBhvr>
                                        <p:cTn id="27" dur="500"/>
                                        <p:tgtEl>
                                          <p:spTgt spid="177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autoUpdateAnimBg="0"/>
      <p:bldP spid="177156" grpId="0" animBg="1"/>
      <p:bldP spid="17715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0177"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500000’ to 500km above earth’s surface</a:t>
            </a:r>
          </a:p>
          <a:p>
            <a:pPr eaLnBrk="1" hangingPunct="1">
              <a:buSzPct val="62000"/>
              <a:buFontTx/>
              <a:buBlip>
                <a:blip r:embed="rId2"/>
              </a:buBlip>
            </a:pPr>
            <a:r>
              <a:rPr lang="en-US" smtClean="0"/>
              <a:t>pressure, density decrease yet an extreme rise in temperature is noted with an increase in altitude</a:t>
            </a:r>
          </a:p>
        </p:txBody>
      </p:sp>
      <p:sp>
        <p:nvSpPr>
          <p:cNvPr id="481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81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81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thermosphere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017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01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7" grpId="0" build="p" bldLvl="5"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61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61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8179" name="Rectangle 3"/>
          <p:cNvSpPr>
            <a:spLocks/>
          </p:cNvSpPr>
          <p:nvPr/>
        </p:nvSpPr>
        <p:spPr bwMode="auto">
          <a:xfrm>
            <a:off x="889000" y="3365500"/>
            <a:ext cx="36830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frontal lift is an immensely powerful lifting force</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fronts = active weather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grpSp>
        <p:nvGrpSpPr>
          <p:cNvPr id="178200" name="Group 24"/>
          <p:cNvGrpSpPr>
            <a:grpSpLocks/>
          </p:cNvGrpSpPr>
          <p:nvPr/>
        </p:nvGrpSpPr>
        <p:grpSpPr bwMode="auto">
          <a:xfrm>
            <a:off x="4418013" y="3362325"/>
            <a:ext cx="7289800" cy="5278438"/>
            <a:chOff x="0" y="0"/>
            <a:chExt cx="4591" cy="3325"/>
          </a:xfrm>
        </p:grpSpPr>
        <p:sp>
          <p:nvSpPr>
            <p:cNvPr id="178180" name="Freeform 4"/>
            <p:cNvSpPr>
              <a:spLocks/>
            </p:cNvSpPr>
            <p:nvPr/>
          </p:nvSpPr>
          <p:spPr bwMode="auto">
            <a:xfrm>
              <a:off x="0" y="1432"/>
              <a:ext cx="1733" cy="1893"/>
            </a:xfrm>
            <a:custGeom>
              <a:avLst/>
              <a:gdLst>
                <a:gd name="T0" fmla="*/ 0 w 21600"/>
                <a:gd name="T1" fmla="+- 0 24 1"/>
                <a:gd name="T2" fmla="*/ 24 h 21599"/>
                <a:gd name="T3" fmla="*/ 976 w 21600"/>
                <a:gd name="T4" fmla="+- 0 1 1"/>
                <a:gd name="T5" fmla="*/ 1 h 21599"/>
                <a:gd name="T6" fmla="*/ 21600 w 21600"/>
                <a:gd name="T7" fmla="+- 0 20617 1"/>
                <a:gd name="T8" fmla="*/ 20617 h 21599"/>
                <a:gd name="T9" fmla="*/ 21576 w 21600"/>
                <a:gd name="T10" fmla="+- 0 21600 1"/>
                <a:gd name="T11" fmla="*/ 21600 h 21599"/>
              </a:gdLst>
              <a:ahLst/>
              <a:cxnLst>
                <a:cxn ang="0">
                  <a:pos x="T0" y="T2"/>
                </a:cxn>
                <a:cxn ang="0">
                  <a:pos x="T3" y="T5"/>
                </a:cxn>
                <a:cxn ang="0">
                  <a:pos x="T6" y="T8"/>
                </a:cxn>
                <a:cxn ang="0">
                  <a:pos x="T9" y="T11"/>
                </a:cxn>
              </a:cxnLst>
              <a:rect l="0" t="0" r="r" b="b"/>
              <a:pathLst>
                <a:path w="21600" h="21599">
                  <a:moveTo>
                    <a:pt x="0" y="23"/>
                  </a:moveTo>
                  <a:cubicBezTo>
                    <a:pt x="325" y="8"/>
                    <a:pt x="650" y="-1"/>
                    <a:pt x="976" y="0"/>
                  </a:cubicBezTo>
                  <a:cubicBezTo>
                    <a:pt x="12366" y="0"/>
                    <a:pt x="21600" y="9229"/>
                    <a:pt x="21600" y="20616"/>
                  </a:cubicBezTo>
                  <a:cubicBezTo>
                    <a:pt x="21600" y="20943"/>
                    <a:pt x="21591" y="21271"/>
                    <a:pt x="21576" y="21599"/>
                  </a:cubicBezTo>
                </a:path>
              </a:pathLst>
            </a:custGeom>
            <a:noFill/>
            <a:ln w="31750" cap="flat">
              <a:solidFill>
                <a:srgbClr val="0000CC"/>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78181" name="Rectangle 5"/>
            <p:cNvSpPr>
              <a:spLocks/>
            </p:cNvSpPr>
            <p:nvPr/>
          </p:nvSpPr>
          <p:spPr bwMode="auto">
            <a:xfrm>
              <a:off x="528" y="2199"/>
              <a:ext cx="360" cy="355"/>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50800" tIns="50800" bIns="50800"/>
            <a:lstStyle>
              <a:lvl1pPr>
                <a:spcBef>
                  <a:spcPct val="0"/>
                </a:spcBef>
                <a:defRPr sz="1200">
                  <a:solidFill>
                    <a:schemeClr val="tx1"/>
                  </a:solidFill>
                  <a:latin typeface="Helvetica Neue" charset="0"/>
                </a:defRPr>
              </a:lvl1pPr>
              <a:lvl2pPr>
                <a:spcBef>
                  <a:spcPct val="0"/>
                </a:spcBef>
                <a:defRPr sz="1200">
                  <a:solidFill>
                    <a:schemeClr val="tx1"/>
                  </a:solidFill>
                  <a:latin typeface="Helvetica Neue" charset="0"/>
                </a:defRPr>
              </a:lvl2pPr>
              <a:lvl3pPr>
                <a:spcBef>
                  <a:spcPct val="0"/>
                </a:spcBef>
                <a:defRPr sz="1200">
                  <a:solidFill>
                    <a:schemeClr val="tx1"/>
                  </a:solidFill>
                  <a:latin typeface="Helvetica Neue" charset="0"/>
                </a:defRPr>
              </a:lvl3pPr>
              <a:lvl4pPr>
                <a:spcBef>
                  <a:spcPct val="0"/>
                </a:spcBef>
                <a:defRPr sz="1200">
                  <a:solidFill>
                    <a:schemeClr val="tx1"/>
                  </a:solidFill>
                  <a:latin typeface="Helvetica Neue" charset="0"/>
                </a:defRPr>
              </a:lvl4pPr>
              <a:lvl5pPr>
                <a:spcBef>
                  <a:spcPct val="0"/>
                </a:spcBef>
                <a:defRPr sz="1200">
                  <a:solidFill>
                    <a:schemeClr val="tx1"/>
                  </a:solidFill>
                  <a:latin typeface="Helvetica Neue" charset="0"/>
                </a:defRPr>
              </a:lvl5pPr>
              <a:lvl6pPr fontAlgn="base">
                <a:spcBef>
                  <a:spcPct val="0"/>
                </a:spcBef>
                <a:spcAft>
                  <a:spcPct val="0"/>
                </a:spcAft>
                <a:defRPr sz="1200">
                  <a:solidFill>
                    <a:schemeClr val="tx1"/>
                  </a:solidFill>
                  <a:latin typeface="Helvetica Neue" charset="0"/>
                </a:defRPr>
              </a:lvl6pPr>
              <a:lvl7pPr fontAlgn="base">
                <a:spcBef>
                  <a:spcPct val="0"/>
                </a:spcBef>
                <a:spcAft>
                  <a:spcPct val="0"/>
                </a:spcAft>
                <a:defRPr sz="1200">
                  <a:solidFill>
                    <a:schemeClr val="tx1"/>
                  </a:solidFill>
                  <a:latin typeface="Helvetica Neue" charset="0"/>
                </a:defRPr>
              </a:lvl7pPr>
              <a:lvl8pPr fontAlgn="base">
                <a:spcBef>
                  <a:spcPct val="0"/>
                </a:spcBef>
                <a:spcAft>
                  <a:spcPct val="0"/>
                </a:spcAft>
                <a:defRPr sz="1200">
                  <a:solidFill>
                    <a:schemeClr val="tx1"/>
                  </a:solidFill>
                  <a:latin typeface="Helvetica Neue" charset="0"/>
                </a:defRPr>
              </a:lvl8pPr>
              <a:lvl9pPr fontAlgn="base">
                <a:spcBef>
                  <a:spcPct val="0"/>
                </a:spcBef>
                <a:spcAft>
                  <a:spcPct val="0"/>
                </a:spcAft>
                <a:defRPr sz="1200">
                  <a:solidFill>
                    <a:schemeClr val="tx1"/>
                  </a:solidFill>
                  <a:latin typeface="Helvetica Neue" charset="0"/>
                </a:defRPr>
              </a:lvl9pPr>
            </a:lstStyle>
            <a:p>
              <a:pPr eaLnBrk="1" hangingPunct="1">
                <a:spcBef>
                  <a:spcPts val="1600"/>
                </a:spcBef>
                <a:defRPr/>
              </a:pPr>
              <a:r>
                <a:rPr lang="en-US" sz="2800" smtClean="0">
                  <a:latin typeface="Arial" panose="020B0604020202020204" pitchFamily="34" charset="0"/>
                  <a:cs typeface="Arial" panose="020B0604020202020204" pitchFamily="34" charset="0"/>
                  <a:sym typeface="Arial" panose="020B0604020202020204" pitchFamily="34" charset="0"/>
                </a:rPr>
                <a:t>C</a:t>
              </a:r>
            </a:p>
          </p:txBody>
        </p:sp>
        <p:sp>
          <p:nvSpPr>
            <p:cNvPr id="178182" name="AutoShape 6"/>
            <p:cNvSpPr>
              <a:spLocks/>
            </p:cNvSpPr>
            <p:nvPr/>
          </p:nvSpPr>
          <p:spPr bwMode="auto">
            <a:xfrm rot="3060000">
              <a:off x="1264" y="1941"/>
              <a:ext cx="245" cy="208"/>
            </a:xfrm>
            <a:custGeom>
              <a:avLst/>
              <a:gdLst/>
              <a:ahLst/>
              <a:cxnLst/>
              <a:rect l="0" t="0" r="r" b="b"/>
              <a:pathLst>
                <a:path w="24942" h="27998">
                  <a:moveTo>
                    <a:pt x="12470" y="694"/>
                  </a:moveTo>
                  <a:lnTo>
                    <a:pt x="23952" y="22294"/>
                  </a:lnTo>
                  <a:lnTo>
                    <a:pt x="2352" y="21091"/>
                  </a:lnTo>
                  <a:lnTo>
                    <a:pt x="12470" y="694"/>
                  </a:lnTo>
                  <a:close/>
                  <a:moveTo>
                    <a:pt x="12470" y="694"/>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3" name="AutoShape 7"/>
            <p:cNvSpPr>
              <a:spLocks/>
            </p:cNvSpPr>
            <p:nvPr/>
          </p:nvSpPr>
          <p:spPr bwMode="auto">
            <a:xfrm rot="539999">
              <a:off x="55" y="1265"/>
              <a:ext cx="231" cy="218"/>
            </a:xfrm>
            <a:custGeom>
              <a:avLst/>
              <a:gdLst/>
              <a:ahLst/>
              <a:cxnLst/>
              <a:rect l="0" t="0" r="r" b="b"/>
              <a:pathLst>
                <a:path w="24942" h="28555">
                  <a:moveTo>
                    <a:pt x="12470" y="212"/>
                  </a:moveTo>
                  <a:lnTo>
                    <a:pt x="23498" y="21812"/>
                  </a:lnTo>
                  <a:lnTo>
                    <a:pt x="1898" y="21445"/>
                  </a:lnTo>
                  <a:lnTo>
                    <a:pt x="12470" y="212"/>
                  </a:lnTo>
                  <a:close/>
                  <a:moveTo>
                    <a:pt x="12470" y="212"/>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4" name="AutoShape 8"/>
            <p:cNvSpPr>
              <a:spLocks/>
            </p:cNvSpPr>
            <p:nvPr/>
          </p:nvSpPr>
          <p:spPr bwMode="auto">
            <a:xfrm rot="720000">
              <a:off x="405" y="1319"/>
              <a:ext cx="232" cy="219"/>
            </a:xfrm>
            <a:custGeom>
              <a:avLst/>
              <a:gdLst/>
              <a:ahLst/>
              <a:cxnLst/>
              <a:rect l="0" t="0" r="r" b="b"/>
              <a:pathLst>
                <a:path w="24942" h="28478">
                  <a:moveTo>
                    <a:pt x="12471" y="279"/>
                  </a:moveTo>
                  <a:lnTo>
                    <a:pt x="23570" y="21879"/>
                  </a:lnTo>
                  <a:lnTo>
                    <a:pt x="1970" y="21396"/>
                  </a:lnTo>
                  <a:lnTo>
                    <a:pt x="12471" y="279"/>
                  </a:lnTo>
                  <a:close/>
                  <a:moveTo>
                    <a:pt x="12471" y="279"/>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5" name="AutoShape 9"/>
            <p:cNvSpPr>
              <a:spLocks/>
            </p:cNvSpPr>
            <p:nvPr/>
          </p:nvSpPr>
          <p:spPr bwMode="auto">
            <a:xfrm rot="1920000">
              <a:off x="746" y="1479"/>
              <a:ext cx="238" cy="213"/>
            </a:xfrm>
            <a:custGeom>
              <a:avLst/>
              <a:gdLst/>
              <a:ahLst/>
              <a:cxnLst/>
              <a:rect l="0" t="0" r="r" b="b"/>
              <a:pathLst>
                <a:path w="24942" h="28081">
                  <a:moveTo>
                    <a:pt x="12471" y="622"/>
                  </a:moveTo>
                  <a:lnTo>
                    <a:pt x="23915" y="22222"/>
                  </a:lnTo>
                  <a:lnTo>
                    <a:pt x="2315" y="21144"/>
                  </a:lnTo>
                  <a:lnTo>
                    <a:pt x="12471" y="622"/>
                  </a:lnTo>
                  <a:close/>
                  <a:moveTo>
                    <a:pt x="12471" y="622"/>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6" name="AutoShape 10"/>
            <p:cNvSpPr>
              <a:spLocks/>
            </p:cNvSpPr>
            <p:nvPr/>
          </p:nvSpPr>
          <p:spPr bwMode="auto">
            <a:xfrm rot="2639999">
              <a:off x="1042" y="1695"/>
              <a:ext cx="242" cy="211"/>
            </a:xfrm>
            <a:custGeom>
              <a:avLst/>
              <a:gdLst/>
              <a:ahLst/>
              <a:cxnLst/>
              <a:rect l="0" t="0" r="r" b="b"/>
              <a:pathLst>
                <a:path w="24942" h="27990">
                  <a:moveTo>
                    <a:pt x="12471" y="702"/>
                  </a:moveTo>
                  <a:lnTo>
                    <a:pt x="23975" y="22302"/>
                  </a:lnTo>
                  <a:lnTo>
                    <a:pt x="2375" y="21087"/>
                  </a:lnTo>
                  <a:lnTo>
                    <a:pt x="12471" y="702"/>
                  </a:lnTo>
                  <a:close/>
                  <a:moveTo>
                    <a:pt x="12471" y="702"/>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7" name="AutoShape 11"/>
            <p:cNvSpPr>
              <a:spLocks/>
            </p:cNvSpPr>
            <p:nvPr/>
          </p:nvSpPr>
          <p:spPr bwMode="auto">
            <a:xfrm rot="4919999">
              <a:off x="1658" y="3031"/>
              <a:ext cx="253" cy="201"/>
            </a:xfrm>
            <a:custGeom>
              <a:avLst/>
              <a:gdLst/>
              <a:ahLst/>
              <a:cxnLst/>
              <a:rect l="0" t="0" r="r" b="b"/>
              <a:pathLst>
                <a:path w="24942" h="28562">
                  <a:moveTo>
                    <a:pt x="12471" y="206"/>
                  </a:moveTo>
                  <a:lnTo>
                    <a:pt x="23457" y="21806"/>
                  </a:lnTo>
                  <a:lnTo>
                    <a:pt x="1857" y="21449"/>
                  </a:lnTo>
                  <a:lnTo>
                    <a:pt x="12471" y="206"/>
                  </a:lnTo>
                  <a:close/>
                  <a:moveTo>
                    <a:pt x="12471" y="206"/>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8" name="AutoShape 12"/>
            <p:cNvSpPr>
              <a:spLocks/>
            </p:cNvSpPr>
            <p:nvPr/>
          </p:nvSpPr>
          <p:spPr bwMode="auto">
            <a:xfrm rot="3540000">
              <a:off x="1463" y="2268"/>
              <a:ext cx="247" cy="205"/>
            </a:xfrm>
            <a:custGeom>
              <a:avLst/>
              <a:gdLst/>
              <a:ahLst/>
              <a:cxnLst/>
              <a:rect l="0" t="0" r="r" b="b"/>
              <a:pathLst>
                <a:path w="24942" h="28066">
                  <a:moveTo>
                    <a:pt x="12471" y="636"/>
                  </a:moveTo>
                  <a:lnTo>
                    <a:pt x="23879" y="22236"/>
                  </a:lnTo>
                  <a:lnTo>
                    <a:pt x="2279" y="21135"/>
                  </a:lnTo>
                  <a:lnTo>
                    <a:pt x="12471" y="636"/>
                  </a:lnTo>
                  <a:close/>
                  <a:moveTo>
                    <a:pt x="12471" y="636"/>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89" name="AutoShape 13"/>
            <p:cNvSpPr>
              <a:spLocks/>
            </p:cNvSpPr>
            <p:nvPr/>
          </p:nvSpPr>
          <p:spPr bwMode="auto">
            <a:xfrm rot="4619999">
              <a:off x="1608" y="2648"/>
              <a:ext cx="252" cy="202"/>
            </a:xfrm>
            <a:custGeom>
              <a:avLst/>
              <a:gdLst/>
              <a:ahLst/>
              <a:cxnLst/>
              <a:rect l="0" t="0" r="r" b="b"/>
              <a:pathLst>
                <a:path w="24942" h="28424">
                  <a:moveTo>
                    <a:pt x="12471" y="326"/>
                  </a:moveTo>
                  <a:lnTo>
                    <a:pt x="23568" y="21926"/>
                  </a:lnTo>
                  <a:lnTo>
                    <a:pt x="1968" y="21362"/>
                  </a:lnTo>
                  <a:lnTo>
                    <a:pt x="12471" y="326"/>
                  </a:lnTo>
                  <a:close/>
                  <a:moveTo>
                    <a:pt x="12471" y="326"/>
                  </a:moveTo>
                </a:path>
              </a:pathLst>
            </a:custGeom>
            <a:solidFill>
              <a:srgbClr val="0000CC"/>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0" name="Line 14"/>
            <p:cNvSpPr>
              <a:spLocks noChangeShapeType="1"/>
            </p:cNvSpPr>
            <p:nvPr/>
          </p:nvSpPr>
          <p:spPr bwMode="auto">
            <a:xfrm rot="10800000" flipH="1">
              <a:off x="1632" y="666"/>
              <a:ext cx="2959" cy="1970"/>
            </a:xfrm>
            <a:prstGeom prst="line">
              <a:avLst/>
            </a:prstGeom>
            <a:noFill/>
            <a:ln w="31750" cap="flat">
              <a:solidFill>
                <a:srgbClr val="FF0000"/>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78191" name="Rectangle 15"/>
            <p:cNvSpPr>
              <a:spLocks/>
            </p:cNvSpPr>
            <p:nvPr/>
          </p:nvSpPr>
          <p:spPr bwMode="auto">
            <a:xfrm>
              <a:off x="3087" y="2089"/>
              <a:ext cx="409" cy="356"/>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50800" tIns="50800" bIns="50800"/>
            <a:lstStyle>
              <a:lvl1pPr>
                <a:spcBef>
                  <a:spcPct val="0"/>
                </a:spcBef>
                <a:defRPr sz="1200">
                  <a:solidFill>
                    <a:schemeClr val="tx1"/>
                  </a:solidFill>
                  <a:latin typeface="Helvetica Neue" charset="0"/>
                </a:defRPr>
              </a:lvl1pPr>
              <a:lvl2pPr>
                <a:spcBef>
                  <a:spcPct val="0"/>
                </a:spcBef>
                <a:defRPr sz="1200">
                  <a:solidFill>
                    <a:schemeClr val="tx1"/>
                  </a:solidFill>
                  <a:latin typeface="Helvetica Neue" charset="0"/>
                </a:defRPr>
              </a:lvl2pPr>
              <a:lvl3pPr>
                <a:spcBef>
                  <a:spcPct val="0"/>
                </a:spcBef>
                <a:defRPr sz="1200">
                  <a:solidFill>
                    <a:schemeClr val="tx1"/>
                  </a:solidFill>
                  <a:latin typeface="Helvetica Neue" charset="0"/>
                </a:defRPr>
              </a:lvl3pPr>
              <a:lvl4pPr>
                <a:spcBef>
                  <a:spcPct val="0"/>
                </a:spcBef>
                <a:defRPr sz="1200">
                  <a:solidFill>
                    <a:schemeClr val="tx1"/>
                  </a:solidFill>
                  <a:latin typeface="Helvetica Neue" charset="0"/>
                </a:defRPr>
              </a:lvl4pPr>
              <a:lvl5pPr>
                <a:spcBef>
                  <a:spcPct val="0"/>
                </a:spcBef>
                <a:defRPr sz="1200">
                  <a:solidFill>
                    <a:schemeClr val="tx1"/>
                  </a:solidFill>
                  <a:latin typeface="Helvetica Neue" charset="0"/>
                </a:defRPr>
              </a:lvl5pPr>
              <a:lvl6pPr fontAlgn="base">
                <a:spcBef>
                  <a:spcPct val="0"/>
                </a:spcBef>
                <a:spcAft>
                  <a:spcPct val="0"/>
                </a:spcAft>
                <a:defRPr sz="1200">
                  <a:solidFill>
                    <a:schemeClr val="tx1"/>
                  </a:solidFill>
                  <a:latin typeface="Helvetica Neue" charset="0"/>
                </a:defRPr>
              </a:lvl6pPr>
              <a:lvl7pPr fontAlgn="base">
                <a:spcBef>
                  <a:spcPct val="0"/>
                </a:spcBef>
                <a:spcAft>
                  <a:spcPct val="0"/>
                </a:spcAft>
                <a:defRPr sz="1200">
                  <a:solidFill>
                    <a:schemeClr val="tx1"/>
                  </a:solidFill>
                  <a:latin typeface="Helvetica Neue" charset="0"/>
                </a:defRPr>
              </a:lvl7pPr>
              <a:lvl8pPr fontAlgn="base">
                <a:spcBef>
                  <a:spcPct val="0"/>
                </a:spcBef>
                <a:spcAft>
                  <a:spcPct val="0"/>
                </a:spcAft>
                <a:defRPr sz="1200">
                  <a:solidFill>
                    <a:schemeClr val="tx1"/>
                  </a:solidFill>
                  <a:latin typeface="Helvetica Neue" charset="0"/>
                </a:defRPr>
              </a:lvl8pPr>
              <a:lvl9pPr fontAlgn="base">
                <a:spcBef>
                  <a:spcPct val="0"/>
                </a:spcBef>
                <a:spcAft>
                  <a:spcPct val="0"/>
                </a:spcAft>
                <a:defRPr sz="1200">
                  <a:solidFill>
                    <a:schemeClr val="tx1"/>
                  </a:solidFill>
                  <a:latin typeface="Helvetica Neue" charset="0"/>
                </a:defRPr>
              </a:lvl9pPr>
            </a:lstStyle>
            <a:p>
              <a:pPr eaLnBrk="1" hangingPunct="1">
                <a:spcBef>
                  <a:spcPts val="1600"/>
                </a:spcBef>
                <a:defRPr/>
              </a:pPr>
              <a:r>
                <a:rPr lang="en-US" sz="2800" smtClean="0">
                  <a:latin typeface="Arial" panose="020B0604020202020204" pitchFamily="34" charset="0"/>
                  <a:cs typeface="Arial" panose="020B0604020202020204" pitchFamily="34" charset="0"/>
                  <a:sym typeface="Arial" panose="020B0604020202020204" pitchFamily="34" charset="0"/>
                </a:rPr>
                <a:t>W</a:t>
              </a:r>
            </a:p>
          </p:txBody>
        </p:sp>
        <p:sp>
          <p:nvSpPr>
            <p:cNvPr id="178192" name="AutoShape 16"/>
            <p:cNvSpPr>
              <a:spLocks/>
            </p:cNvSpPr>
            <p:nvPr/>
          </p:nvSpPr>
          <p:spPr bwMode="auto">
            <a:xfrm rot="-7439999">
              <a:off x="1879" y="2264"/>
              <a:ext cx="107" cy="206"/>
            </a:xfrm>
            <a:custGeom>
              <a:avLst/>
              <a:gdLst/>
              <a:ahLst/>
              <a:cxnLst/>
              <a:rect l="0" t="0" r="r" b="b"/>
              <a:pathLst>
                <a:path w="20348" h="21262">
                  <a:moveTo>
                    <a:pt x="10174" y="218"/>
                  </a:moveTo>
                  <a:cubicBezTo>
                    <a:pt x="15793" y="338"/>
                    <a:pt x="20709" y="5195"/>
                    <a:pt x="21154" y="11067"/>
                  </a:cubicBezTo>
                  <a:cubicBezTo>
                    <a:pt x="21600" y="16938"/>
                    <a:pt x="17406" y="21600"/>
                    <a:pt x="11787" y="21480"/>
                  </a:cubicBezTo>
                  <a:lnTo>
                    <a:pt x="1614" y="21262"/>
                  </a:lnTo>
                  <a:lnTo>
                    <a:pt x="0" y="0"/>
                  </a:lnTo>
                  <a:close/>
                  <a:moveTo>
                    <a:pt x="10174" y="21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3" name="AutoShape 17"/>
            <p:cNvSpPr>
              <a:spLocks/>
            </p:cNvSpPr>
            <p:nvPr/>
          </p:nvSpPr>
          <p:spPr bwMode="auto">
            <a:xfrm rot="-7380000">
              <a:off x="4290" y="677"/>
              <a:ext cx="107" cy="206"/>
            </a:xfrm>
            <a:custGeom>
              <a:avLst/>
              <a:gdLst/>
              <a:ahLst/>
              <a:cxnLst/>
              <a:rect l="0" t="0" r="r" b="b"/>
              <a:pathLst>
                <a:path w="20367" h="21266">
                  <a:moveTo>
                    <a:pt x="10183" y="215"/>
                  </a:moveTo>
                  <a:cubicBezTo>
                    <a:pt x="15807" y="334"/>
                    <a:pt x="20722" y="5190"/>
                    <a:pt x="21161" y="11063"/>
                  </a:cubicBezTo>
                  <a:cubicBezTo>
                    <a:pt x="21600" y="16936"/>
                    <a:pt x="17397" y="21600"/>
                    <a:pt x="11773" y="21481"/>
                  </a:cubicBezTo>
                  <a:lnTo>
                    <a:pt x="1589" y="21266"/>
                  </a:lnTo>
                  <a:lnTo>
                    <a:pt x="0" y="0"/>
                  </a:lnTo>
                  <a:close/>
                  <a:moveTo>
                    <a:pt x="10183" y="215"/>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4" name="AutoShape 18"/>
            <p:cNvSpPr>
              <a:spLocks/>
            </p:cNvSpPr>
            <p:nvPr/>
          </p:nvSpPr>
          <p:spPr bwMode="auto">
            <a:xfrm rot="-7260000">
              <a:off x="2280" y="1989"/>
              <a:ext cx="107" cy="209"/>
            </a:xfrm>
            <a:custGeom>
              <a:avLst/>
              <a:gdLst/>
              <a:ahLst/>
              <a:cxnLst/>
              <a:rect l="0" t="0" r="r" b="b"/>
              <a:pathLst>
                <a:path w="20409" h="21277">
                  <a:moveTo>
                    <a:pt x="10204" y="208"/>
                  </a:moveTo>
                  <a:cubicBezTo>
                    <a:pt x="15840" y="323"/>
                    <a:pt x="20752" y="5180"/>
                    <a:pt x="21176" y="11055"/>
                  </a:cubicBezTo>
                  <a:cubicBezTo>
                    <a:pt x="21600" y="16930"/>
                    <a:pt x="17375" y="21600"/>
                    <a:pt x="11739" y="21485"/>
                  </a:cubicBezTo>
                  <a:lnTo>
                    <a:pt x="1535" y="21277"/>
                  </a:lnTo>
                  <a:lnTo>
                    <a:pt x="0" y="0"/>
                  </a:lnTo>
                  <a:close/>
                  <a:moveTo>
                    <a:pt x="10204" y="20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5" name="AutoShape 19"/>
            <p:cNvSpPr>
              <a:spLocks/>
            </p:cNvSpPr>
            <p:nvPr/>
          </p:nvSpPr>
          <p:spPr bwMode="auto">
            <a:xfrm rot="-7560000">
              <a:off x="2733" y="1719"/>
              <a:ext cx="106" cy="207"/>
            </a:xfrm>
            <a:custGeom>
              <a:avLst/>
              <a:gdLst/>
              <a:ahLst/>
              <a:cxnLst/>
              <a:rect l="0" t="0" r="r" b="b"/>
              <a:pathLst>
                <a:path w="20314" h="21254">
                  <a:moveTo>
                    <a:pt x="10157" y="223"/>
                  </a:moveTo>
                  <a:cubicBezTo>
                    <a:pt x="15766" y="346"/>
                    <a:pt x="20685" y="5203"/>
                    <a:pt x="21142" y="11072"/>
                  </a:cubicBezTo>
                  <a:cubicBezTo>
                    <a:pt x="21600" y="16942"/>
                    <a:pt x="17424" y="21600"/>
                    <a:pt x="11814" y="21477"/>
                  </a:cubicBezTo>
                  <a:lnTo>
                    <a:pt x="1657" y="21254"/>
                  </a:lnTo>
                  <a:lnTo>
                    <a:pt x="0" y="0"/>
                  </a:lnTo>
                  <a:close/>
                  <a:moveTo>
                    <a:pt x="10157" y="223"/>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6" name="AutoShape 20"/>
            <p:cNvSpPr>
              <a:spLocks/>
            </p:cNvSpPr>
            <p:nvPr/>
          </p:nvSpPr>
          <p:spPr bwMode="auto">
            <a:xfrm rot="-7439999">
              <a:off x="3134" y="1443"/>
              <a:ext cx="107" cy="207"/>
            </a:xfrm>
            <a:custGeom>
              <a:avLst/>
              <a:gdLst/>
              <a:ahLst/>
              <a:cxnLst/>
              <a:rect l="0" t="0" r="r" b="b"/>
              <a:pathLst>
                <a:path w="20348" h="21262">
                  <a:moveTo>
                    <a:pt x="10174" y="218"/>
                  </a:moveTo>
                  <a:cubicBezTo>
                    <a:pt x="15793" y="338"/>
                    <a:pt x="20709" y="5195"/>
                    <a:pt x="21154" y="11067"/>
                  </a:cubicBezTo>
                  <a:cubicBezTo>
                    <a:pt x="21600" y="16938"/>
                    <a:pt x="17406" y="21600"/>
                    <a:pt x="11787" y="21480"/>
                  </a:cubicBezTo>
                  <a:lnTo>
                    <a:pt x="1614" y="21262"/>
                  </a:lnTo>
                  <a:lnTo>
                    <a:pt x="0" y="0"/>
                  </a:lnTo>
                  <a:close/>
                  <a:moveTo>
                    <a:pt x="10174" y="21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7" name="AutoShape 21"/>
            <p:cNvSpPr>
              <a:spLocks/>
            </p:cNvSpPr>
            <p:nvPr/>
          </p:nvSpPr>
          <p:spPr bwMode="auto">
            <a:xfrm rot="-7439999">
              <a:off x="3536" y="1170"/>
              <a:ext cx="106" cy="206"/>
            </a:xfrm>
            <a:custGeom>
              <a:avLst/>
              <a:gdLst/>
              <a:ahLst/>
              <a:cxnLst/>
              <a:rect l="0" t="0" r="r" b="b"/>
              <a:pathLst>
                <a:path w="20348" h="21262">
                  <a:moveTo>
                    <a:pt x="10174" y="218"/>
                  </a:moveTo>
                  <a:cubicBezTo>
                    <a:pt x="15793" y="338"/>
                    <a:pt x="20709" y="5195"/>
                    <a:pt x="21154" y="11067"/>
                  </a:cubicBezTo>
                  <a:cubicBezTo>
                    <a:pt x="21600" y="16938"/>
                    <a:pt x="17406" y="21600"/>
                    <a:pt x="11787" y="21480"/>
                  </a:cubicBezTo>
                  <a:lnTo>
                    <a:pt x="1614" y="21262"/>
                  </a:lnTo>
                  <a:lnTo>
                    <a:pt x="0" y="0"/>
                  </a:lnTo>
                  <a:close/>
                  <a:moveTo>
                    <a:pt x="10174" y="21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8" name="AutoShape 22"/>
            <p:cNvSpPr>
              <a:spLocks/>
            </p:cNvSpPr>
            <p:nvPr/>
          </p:nvSpPr>
          <p:spPr bwMode="auto">
            <a:xfrm rot="-7439999">
              <a:off x="3939" y="896"/>
              <a:ext cx="107" cy="206"/>
            </a:xfrm>
            <a:custGeom>
              <a:avLst/>
              <a:gdLst/>
              <a:ahLst/>
              <a:cxnLst/>
              <a:rect l="0" t="0" r="r" b="b"/>
              <a:pathLst>
                <a:path w="20348" h="21262">
                  <a:moveTo>
                    <a:pt x="10174" y="218"/>
                  </a:moveTo>
                  <a:cubicBezTo>
                    <a:pt x="15793" y="338"/>
                    <a:pt x="20709" y="5195"/>
                    <a:pt x="21154" y="11067"/>
                  </a:cubicBezTo>
                  <a:cubicBezTo>
                    <a:pt x="21600" y="16938"/>
                    <a:pt x="17406" y="21600"/>
                    <a:pt x="11787" y="21480"/>
                  </a:cubicBezTo>
                  <a:lnTo>
                    <a:pt x="1614" y="21262"/>
                  </a:lnTo>
                  <a:lnTo>
                    <a:pt x="0" y="0"/>
                  </a:lnTo>
                  <a:close/>
                  <a:moveTo>
                    <a:pt x="10174" y="218"/>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8199" name="AutoShape 23"/>
            <p:cNvSpPr>
              <a:spLocks/>
            </p:cNvSpPr>
            <p:nvPr/>
          </p:nvSpPr>
          <p:spPr bwMode="auto">
            <a:xfrm>
              <a:off x="1462" y="0"/>
              <a:ext cx="520" cy="1816"/>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0000CC"/>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sp>
        <p:nvSpPr>
          <p:cNvPr id="176134" name="Rectangle 2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Lift </a:t>
            </a:r>
            <a:r>
              <a:rPr lang="en-US" sz="4800" b="1" dirty="0" smtClean="0">
                <a:latin typeface="Helvetica Neue Medium" charset="0"/>
                <a:ea typeface="Helvetica Neue Medium" charset="0"/>
                <a:cs typeface="Helvetica Neue Medium" charset="0"/>
                <a:sym typeface="Helvetica Neue Medium" charset="0"/>
              </a:rPr>
              <a:t>frontal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81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781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17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71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71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79203" name="Rectangle 3"/>
          <p:cNvSpPr>
            <a:spLocks/>
          </p:cNvSpPr>
          <p:nvPr/>
        </p:nvSpPr>
        <p:spPr bwMode="auto">
          <a:xfrm>
            <a:off x="1168400" y="3530600"/>
            <a:ext cx="43815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turbulent eddies may be carried aloft if the air is inherently unstable and winds are strong</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79204" name="AutoShape 4"/>
          <p:cNvSpPr>
            <a:spLocks/>
          </p:cNvSpPr>
          <p:nvPr/>
        </p:nvSpPr>
        <p:spPr bwMode="auto">
          <a:xfrm rot="-1860000">
            <a:off x="6462713" y="6415088"/>
            <a:ext cx="2047875" cy="776287"/>
          </a:xfrm>
          <a:custGeom>
            <a:avLst/>
            <a:gdLst/>
            <a:ahLst/>
            <a:cxnLst/>
            <a:rect l="0" t="0" r="r" b="b"/>
            <a:pathLst>
              <a:path w="21600" h="21585">
                <a:moveTo>
                  <a:pt x="17599" y="15451"/>
                </a:moveTo>
                <a:cubicBezTo>
                  <a:pt x="16327" y="8287"/>
                  <a:pt x="13074" y="3537"/>
                  <a:pt x="9439" y="3534"/>
                </a:cubicBezTo>
                <a:cubicBezTo>
                  <a:pt x="6036" y="3529"/>
                  <a:pt x="2945" y="7696"/>
                  <a:pt x="1525" y="14198"/>
                </a:cubicBezTo>
                <a:lnTo>
                  <a:pt x="2" y="12725"/>
                </a:lnTo>
                <a:cubicBezTo>
                  <a:pt x="1694" y="4971"/>
                  <a:pt x="5380" y="3"/>
                  <a:pt x="9439" y="9"/>
                </a:cubicBezTo>
                <a:cubicBezTo>
                  <a:pt x="13773" y="13"/>
                  <a:pt x="17653" y="5677"/>
                  <a:pt x="19169" y="14219"/>
                </a:cubicBezTo>
                <a:lnTo>
                  <a:pt x="21602" y="12310"/>
                </a:lnTo>
                <a:lnTo>
                  <a:pt x="19587" y="21603"/>
                </a:lnTo>
                <a:lnTo>
                  <a:pt x="15167" y="17358"/>
                </a:lnTo>
                <a:lnTo>
                  <a:pt x="17599" y="15451"/>
                </a:lnTo>
                <a:close/>
                <a:moveTo>
                  <a:pt x="17599" y="15451"/>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05" name="AutoShape 5"/>
          <p:cNvSpPr>
            <a:spLocks/>
          </p:cNvSpPr>
          <p:nvPr/>
        </p:nvSpPr>
        <p:spPr bwMode="auto">
          <a:xfrm rot="10800000">
            <a:off x="1522413" y="7889875"/>
            <a:ext cx="5253037" cy="374650"/>
          </a:xfrm>
          <a:prstGeom prst="leftArrow">
            <a:avLst>
              <a:gd name="adj1" fmla="val 56250"/>
              <a:gd name="adj2" fmla="val 80557"/>
            </a:avLst>
          </a:pr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06" name="AutoShape 6"/>
          <p:cNvSpPr>
            <a:spLocks/>
          </p:cNvSpPr>
          <p:nvPr/>
        </p:nvSpPr>
        <p:spPr bwMode="auto">
          <a:xfrm rot="7380000">
            <a:off x="8375650" y="6834188"/>
            <a:ext cx="936625" cy="946150"/>
          </a:xfrm>
          <a:custGeom>
            <a:avLst/>
            <a:gdLst/>
            <a:ahLst/>
            <a:cxnLst/>
            <a:rect l="0" t="0" r="r" b="b"/>
            <a:pathLst>
              <a:path w="21596" h="21598">
                <a:moveTo>
                  <a:pt x="10035" y="15806"/>
                </a:moveTo>
                <a:cubicBezTo>
                  <a:pt x="10290" y="15831"/>
                  <a:pt x="10547" y="15845"/>
                  <a:pt x="10804" y="15845"/>
                </a:cubicBezTo>
                <a:cubicBezTo>
                  <a:pt x="14648" y="15846"/>
                  <a:pt x="17763" y="13067"/>
                  <a:pt x="17762" y="9639"/>
                </a:cubicBezTo>
                <a:cubicBezTo>
                  <a:pt x="17760" y="6210"/>
                  <a:pt x="14643" y="3429"/>
                  <a:pt x="10800" y="3428"/>
                </a:cubicBezTo>
                <a:cubicBezTo>
                  <a:pt x="6955" y="3427"/>
                  <a:pt x="3841" y="6205"/>
                  <a:pt x="3842" y="9634"/>
                </a:cubicBezTo>
                <a:lnTo>
                  <a:pt x="4" y="9632"/>
                </a:lnTo>
                <a:cubicBezTo>
                  <a:pt x="2" y="4312"/>
                  <a:pt x="4835" y="2"/>
                  <a:pt x="10798" y="4"/>
                </a:cubicBezTo>
                <a:cubicBezTo>
                  <a:pt x="16761" y="6"/>
                  <a:pt x="21598" y="4320"/>
                  <a:pt x="21600" y="9640"/>
                </a:cubicBezTo>
                <a:cubicBezTo>
                  <a:pt x="21602" y="14959"/>
                  <a:pt x="16768" y="19271"/>
                  <a:pt x="10806" y="19269"/>
                </a:cubicBezTo>
                <a:cubicBezTo>
                  <a:pt x="10407" y="19268"/>
                  <a:pt x="10009" y="19248"/>
                  <a:pt x="9613" y="19208"/>
                </a:cubicBezTo>
                <a:lnTo>
                  <a:pt x="9315" y="21602"/>
                </a:lnTo>
                <a:lnTo>
                  <a:pt x="5232" y="17050"/>
                </a:lnTo>
                <a:lnTo>
                  <a:pt x="10332" y="13412"/>
                </a:lnTo>
                <a:lnTo>
                  <a:pt x="10035" y="15806"/>
                </a:lnTo>
                <a:close/>
                <a:moveTo>
                  <a:pt x="10035" y="15806"/>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07" name="AutoShape 7"/>
          <p:cNvSpPr>
            <a:spLocks/>
          </p:cNvSpPr>
          <p:nvPr/>
        </p:nvSpPr>
        <p:spPr bwMode="auto">
          <a:xfrm rot="7380000">
            <a:off x="8843169" y="5709444"/>
            <a:ext cx="938212" cy="946150"/>
          </a:xfrm>
          <a:custGeom>
            <a:avLst/>
            <a:gdLst/>
            <a:ahLst/>
            <a:cxnLst/>
            <a:rect l="0" t="0" r="r" b="b"/>
            <a:pathLst>
              <a:path w="21596" h="21598">
                <a:moveTo>
                  <a:pt x="10035" y="15806"/>
                </a:moveTo>
                <a:cubicBezTo>
                  <a:pt x="10290" y="15831"/>
                  <a:pt x="10547" y="15845"/>
                  <a:pt x="10804" y="15845"/>
                </a:cubicBezTo>
                <a:cubicBezTo>
                  <a:pt x="14648" y="15846"/>
                  <a:pt x="17763" y="13067"/>
                  <a:pt x="17762" y="9639"/>
                </a:cubicBezTo>
                <a:cubicBezTo>
                  <a:pt x="17760" y="6210"/>
                  <a:pt x="14643" y="3429"/>
                  <a:pt x="10800" y="3428"/>
                </a:cubicBezTo>
                <a:cubicBezTo>
                  <a:pt x="6955" y="3427"/>
                  <a:pt x="3841" y="6205"/>
                  <a:pt x="3842" y="9634"/>
                </a:cubicBezTo>
                <a:lnTo>
                  <a:pt x="4" y="9632"/>
                </a:lnTo>
                <a:cubicBezTo>
                  <a:pt x="2" y="4312"/>
                  <a:pt x="4835" y="2"/>
                  <a:pt x="10798" y="4"/>
                </a:cubicBezTo>
                <a:cubicBezTo>
                  <a:pt x="16761" y="6"/>
                  <a:pt x="21598" y="4320"/>
                  <a:pt x="21600" y="9640"/>
                </a:cubicBezTo>
                <a:cubicBezTo>
                  <a:pt x="21602" y="14959"/>
                  <a:pt x="16768" y="19271"/>
                  <a:pt x="10806" y="19269"/>
                </a:cubicBezTo>
                <a:cubicBezTo>
                  <a:pt x="10407" y="19268"/>
                  <a:pt x="10009" y="19248"/>
                  <a:pt x="9613" y="19208"/>
                </a:cubicBezTo>
                <a:lnTo>
                  <a:pt x="9315" y="21602"/>
                </a:lnTo>
                <a:lnTo>
                  <a:pt x="5232" y="17050"/>
                </a:lnTo>
                <a:lnTo>
                  <a:pt x="10332" y="13412"/>
                </a:lnTo>
                <a:lnTo>
                  <a:pt x="10035" y="15806"/>
                </a:lnTo>
                <a:close/>
                <a:moveTo>
                  <a:pt x="10035" y="15806"/>
                </a:moveTo>
              </a:path>
            </a:pathLst>
          </a:custGeom>
          <a:gradFill rotWithShape="0">
            <a:gsLst>
              <a:gs pos="0">
                <a:srgbClr val="FF0000"/>
              </a:gs>
              <a:gs pos="100000">
                <a:srgbClr val="3333CC"/>
              </a:gs>
            </a:gsLst>
            <a:lin ang="198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08" name="AutoShape 8"/>
          <p:cNvSpPr>
            <a:spLocks/>
          </p:cNvSpPr>
          <p:nvPr/>
        </p:nvSpPr>
        <p:spPr bwMode="auto">
          <a:xfrm rot="7380000">
            <a:off x="9311481" y="4583907"/>
            <a:ext cx="938213" cy="946150"/>
          </a:xfrm>
          <a:custGeom>
            <a:avLst/>
            <a:gdLst/>
            <a:ahLst/>
            <a:cxnLst/>
            <a:rect l="0" t="0" r="r" b="b"/>
            <a:pathLst>
              <a:path w="21596" h="21598">
                <a:moveTo>
                  <a:pt x="10035" y="15806"/>
                </a:moveTo>
                <a:cubicBezTo>
                  <a:pt x="10290" y="15831"/>
                  <a:pt x="10547" y="15845"/>
                  <a:pt x="10804" y="15845"/>
                </a:cubicBezTo>
                <a:cubicBezTo>
                  <a:pt x="14648" y="15846"/>
                  <a:pt x="17763" y="13067"/>
                  <a:pt x="17762" y="9639"/>
                </a:cubicBezTo>
                <a:cubicBezTo>
                  <a:pt x="17760" y="6210"/>
                  <a:pt x="14643" y="3429"/>
                  <a:pt x="10800" y="3428"/>
                </a:cubicBezTo>
                <a:cubicBezTo>
                  <a:pt x="6955" y="3427"/>
                  <a:pt x="3841" y="6205"/>
                  <a:pt x="3842" y="9634"/>
                </a:cubicBezTo>
                <a:lnTo>
                  <a:pt x="4" y="9632"/>
                </a:lnTo>
                <a:cubicBezTo>
                  <a:pt x="2" y="4312"/>
                  <a:pt x="4835" y="2"/>
                  <a:pt x="10798" y="4"/>
                </a:cubicBezTo>
                <a:cubicBezTo>
                  <a:pt x="16761" y="6"/>
                  <a:pt x="21598" y="4320"/>
                  <a:pt x="21600" y="9640"/>
                </a:cubicBezTo>
                <a:cubicBezTo>
                  <a:pt x="21602" y="14959"/>
                  <a:pt x="16768" y="19271"/>
                  <a:pt x="10806" y="19269"/>
                </a:cubicBezTo>
                <a:cubicBezTo>
                  <a:pt x="10407" y="19268"/>
                  <a:pt x="10009" y="19248"/>
                  <a:pt x="9613" y="19208"/>
                </a:cubicBezTo>
                <a:lnTo>
                  <a:pt x="9315" y="21602"/>
                </a:lnTo>
                <a:lnTo>
                  <a:pt x="5232" y="17050"/>
                </a:lnTo>
                <a:lnTo>
                  <a:pt x="10332" y="13412"/>
                </a:lnTo>
                <a:lnTo>
                  <a:pt x="10035" y="15806"/>
                </a:lnTo>
                <a:close/>
                <a:moveTo>
                  <a:pt x="10035" y="15806"/>
                </a:moveTo>
              </a:path>
            </a:pathLst>
          </a:custGeom>
          <a:gradFill rotWithShape="0">
            <a:gsLst>
              <a:gs pos="0">
                <a:srgbClr val="3333CC"/>
              </a:gs>
              <a:gs pos="100000">
                <a:srgbClr val="000099"/>
              </a:gs>
            </a:gsLst>
            <a:lin ang="198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nvGrpSpPr>
          <p:cNvPr id="179211" name="Group 11"/>
          <p:cNvGrpSpPr>
            <a:grpSpLocks/>
          </p:cNvGrpSpPr>
          <p:nvPr/>
        </p:nvGrpSpPr>
        <p:grpSpPr bwMode="auto">
          <a:xfrm>
            <a:off x="1524000" y="7524750"/>
            <a:ext cx="9942513" cy="844550"/>
            <a:chOff x="0" y="0"/>
            <a:chExt cx="6263" cy="532"/>
          </a:xfrm>
        </p:grpSpPr>
        <p:sp>
          <p:nvSpPr>
            <p:cNvPr id="179209" name="Rectangle 9"/>
            <p:cNvSpPr>
              <a:spLocks/>
            </p:cNvSpPr>
            <p:nvPr/>
          </p:nvSpPr>
          <p:spPr bwMode="auto">
            <a:xfrm>
              <a:off x="3663" y="0"/>
              <a:ext cx="532" cy="531"/>
            </a:xfrm>
            <a:prstGeom prst="rect">
              <a:avLst/>
            </a:prstGeom>
            <a:solidFill>
              <a:srgbClr val="FFFFFF"/>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79210" name="Line 10"/>
            <p:cNvSpPr>
              <a:spLocks noChangeShapeType="1"/>
            </p:cNvSpPr>
            <p:nvPr/>
          </p:nvSpPr>
          <p:spPr bwMode="auto">
            <a:xfrm>
              <a:off x="0" y="531"/>
              <a:ext cx="6263" cy="1"/>
            </a:xfrm>
            <a:prstGeom prst="line">
              <a:avLst/>
            </a:prstGeom>
            <a:noFill/>
            <a:ln w="1905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grpSp>
      <p:sp>
        <p:nvSpPr>
          <p:cNvPr id="177163" name="Rectangle 1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Lift </a:t>
            </a:r>
            <a:r>
              <a:rPr lang="en-US" sz="4800" b="1" dirty="0" smtClean="0">
                <a:latin typeface="Helvetica Neue Medium" charset="0"/>
                <a:ea typeface="Helvetica Neue Medium" charset="0"/>
                <a:cs typeface="Helvetica Neue Medium" charset="0"/>
                <a:sym typeface="Helvetica Neue Medium" charset="0"/>
              </a:rPr>
              <a:t>turbulence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792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nodeType="clickEffect">
                                  <p:stCondLst>
                                    <p:cond delay="0"/>
                                  </p:stCondLst>
                                  <p:childTnLst>
                                    <p:set>
                                      <p:cBhvr>
                                        <p:cTn id="10" dur="1" fill="hold">
                                          <p:stCondLst>
                                            <p:cond delay="499"/>
                                          </p:stCondLst>
                                        </p:cTn>
                                        <p:tgtEl>
                                          <p:spTgt spid="1792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9205"/>
                                        </p:tgtEl>
                                        <p:attrNameLst>
                                          <p:attrName>style.visibility</p:attrName>
                                        </p:attrNameLst>
                                      </p:cBhvr>
                                      <p:to>
                                        <p:strVal val="visible"/>
                                      </p:to>
                                    </p:set>
                                    <p:animEffect transition="in" filter="wipe(left)">
                                      <p:cBhvr>
                                        <p:cTn id="15" dur="500"/>
                                        <p:tgtEl>
                                          <p:spTgt spid="179205"/>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179204"/>
                                        </p:tgtEl>
                                        <p:attrNameLst>
                                          <p:attrName>style.visibility</p:attrName>
                                        </p:attrNameLst>
                                      </p:cBhvr>
                                      <p:to>
                                        <p:strVal val="visible"/>
                                      </p:to>
                                    </p:set>
                                    <p:animEffect transition="in" filter="wipe(left)">
                                      <p:cBhvr>
                                        <p:cTn id="19" dur="500"/>
                                        <p:tgtEl>
                                          <p:spTgt spid="179204"/>
                                        </p:tgtEl>
                                      </p:cBhvr>
                                    </p:animEffect>
                                  </p:childTnLst>
                                </p:cTn>
                              </p:par>
                            </p:childTnLst>
                          </p:cTn>
                        </p:par>
                        <p:par>
                          <p:cTn id="20" fill="hold" nodeType="afterGroup">
                            <p:stCondLst>
                              <p:cond delay="1000"/>
                            </p:stCondLst>
                            <p:childTnLst>
                              <p:par>
                                <p:cTn id="21" presetID="22" presetClass="entr" presetSubtype="4" fill="hold" nodeType="afterEffect">
                                  <p:stCondLst>
                                    <p:cond delay="0"/>
                                  </p:stCondLst>
                                  <p:childTnLst>
                                    <p:set>
                                      <p:cBhvr>
                                        <p:cTn id="22" dur="1" fill="hold">
                                          <p:stCondLst>
                                            <p:cond delay="0"/>
                                          </p:stCondLst>
                                        </p:cTn>
                                        <p:tgtEl>
                                          <p:spTgt spid="179206"/>
                                        </p:tgtEl>
                                        <p:attrNameLst>
                                          <p:attrName>style.visibility</p:attrName>
                                        </p:attrNameLst>
                                      </p:cBhvr>
                                      <p:to>
                                        <p:strVal val="visible"/>
                                      </p:to>
                                    </p:set>
                                    <p:animEffect transition="in" filter="wipe(down)">
                                      <p:cBhvr>
                                        <p:cTn id="23" dur="500"/>
                                        <p:tgtEl>
                                          <p:spTgt spid="179206"/>
                                        </p:tgtEl>
                                      </p:cBhvr>
                                    </p:animEffect>
                                  </p:childTnLst>
                                </p:cTn>
                              </p:par>
                            </p:childTnLst>
                          </p:cTn>
                        </p:par>
                        <p:par>
                          <p:cTn id="24" fill="hold" nodeType="afterGroup">
                            <p:stCondLst>
                              <p:cond delay="1500"/>
                            </p:stCondLst>
                            <p:childTnLst>
                              <p:par>
                                <p:cTn id="25" presetID="22" presetClass="entr" presetSubtype="4" fill="hold" nodeType="afterEffect">
                                  <p:stCondLst>
                                    <p:cond delay="0"/>
                                  </p:stCondLst>
                                  <p:childTnLst>
                                    <p:set>
                                      <p:cBhvr>
                                        <p:cTn id="26" dur="1" fill="hold">
                                          <p:stCondLst>
                                            <p:cond delay="0"/>
                                          </p:stCondLst>
                                        </p:cTn>
                                        <p:tgtEl>
                                          <p:spTgt spid="179207"/>
                                        </p:tgtEl>
                                        <p:attrNameLst>
                                          <p:attrName>style.visibility</p:attrName>
                                        </p:attrNameLst>
                                      </p:cBhvr>
                                      <p:to>
                                        <p:strVal val="visible"/>
                                      </p:to>
                                    </p:set>
                                    <p:animEffect transition="in" filter="wipe(down)">
                                      <p:cBhvr>
                                        <p:cTn id="27" dur="500"/>
                                        <p:tgtEl>
                                          <p:spTgt spid="179207"/>
                                        </p:tgtEl>
                                      </p:cBhvr>
                                    </p:animEffect>
                                  </p:childTnLst>
                                </p:cTn>
                              </p:par>
                            </p:childTnLst>
                          </p:cTn>
                        </p:par>
                        <p:par>
                          <p:cTn id="28" fill="hold" nodeType="afterGroup">
                            <p:stCondLst>
                              <p:cond delay="2000"/>
                            </p:stCondLst>
                            <p:childTnLst>
                              <p:par>
                                <p:cTn id="29" presetID="22" presetClass="entr" presetSubtype="4" fill="hold" nodeType="afterEffect">
                                  <p:stCondLst>
                                    <p:cond delay="0"/>
                                  </p:stCondLst>
                                  <p:childTnLst>
                                    <p:set>
                                      <p:cBhvr>
                                        <p:cTn id="30" dur="1" fill="hold">
                                          <p:stCondLst>
                                            <p:cond delay="0"/>
                                          </p:stCondLst>
                                        </p:cTn>
                                        <p:tgtEl>
                                          <p:spTgt spid="179208"/>
                                        </p:tgtEl>
                                        <p:attrNameLst>
                                          <p:attrName>style.visibility</p:attrName>
                                        </p:attrNameLst>
                                      </p:cBhvr>
                                      <p:to>
                                        <p:strVal val="visible"/>
                                      </p:to>
                                    </p:set>
                                    <p:animEffect transition="in" filter="wipe(down)">
                                      <p:cBhvr>
                                        <p:cTn id="31" dur="500"/>
                                        <p:tgtEl>
                                          <p:spTgt spid="179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autoUpdateAnimBg="0"/>
      <p:bldP spid="17920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81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81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0227" name="Rectangle 3"/>
          <p:cNvSpPr>
            <a:spLocks/>
          </p:cNvSpPr>
          <p:nvPr/>
        </p:nvSpPr>
        <p:spPr bwMode="auto">
          <a:xfrm>
            <a:off x="1028700" y="3022600"/>
            <a:ext cx="36449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falling down the pressure gradient converges at the bottom of a low</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forces air aloft creating large-scale lift</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grpSp>
        <p:nvGrpSpPr>
          <p:cNvPr id="180237" name="Group 13"/>
          <p:cNvGrpSpPr>
            <a:grpSpLocks/>
          </p:cNvGrpSpPr>
          <p:nvPr/>
        </p:nvGrpSpPr>
        <p:grpSpPr bwMode="auto">
          <a:xfrm>
            <a:off x="4976813" y="5905500"/>
            <a:ext cx="6872287" cy="2781300"/>
            <a:chOff x="0" y="0"/>
            <a:chExt cx="4328" cy="1752"/>
          </a:xfrm>
        </p:grpSpPr>
        <p:sp>
          <p:nvSpPr>
            <p:cNvPr id="180228" name="Line 4"/>
            <p:cNvSpPr>
              <a:spLocks noChangeShapeType="1"/>
            </p:cNvSpPr>
            <p:nvPr/>
          </p:nvSpPr>
          <p:spPr bwMode="auto">
            <a:xfrm>
              <a:off x="0" y="0"/>
              <a:ext cx="273"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29" name="Line 5"/>
            <p:cNvSpPr>
              <a:spLocks noChangeShapeType="1"/>
            </p:cNvSpPr>
            <p:nvPr/>
          </p:nvSpPr>
          <p:spPr bwMode="auto">
            <a:xfrm>
              <a:off x="455" y="336"/>
              <a:ext cx="273"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0" name="Line 6"/>
            <p:cNvSpPr>
              <a:spLocks noChangeShapeType="1"/>
            </p:cNvSpPr>
            <p:nvPr/>
          </p:nvSpPr>
          <p:spPr bwMode="auto">
            <a:xfrm>
              <a:off x="911" y="720"/>
              <a:ext cx="273"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1" name="Line 7"/>
            <p:cNvSpPr>
              <a:spLocks noChangeShapeType="1"/>
            </p:cNvSpPr>
            <p:nvPr/>
          </p:nvSpPr>
          <p:spPr bwMode="auto">
            <a:xfrm>
              <a:off x="1503" y="1104"/>
              <a:ext cx="273"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2" name="Line 8"/>
            <p:cNvSpPr>
              <a:spLocks noChangeShapeType="1"/>
            </p:cNvSpPr>
            <p:nvPr/>
          </p:nvSpPr>
          <p:spPr bwMode="auto">
            <a:xfrm>
              <a:off x="2277" y="1104"/>
              <a:ext cx="274"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3" name="Line 9"/>
            <p:cNvSpPr>
              <a:spLocks noChangeShapeType="1"/>
            </p:cNvSpPr>
            <p:nvPr/>
          </p:nvSpPr>
          <p:spPr bwMode="auto">
            <a:xfrm>
              <a:off x="2915" y="768"/>
              <a:ext cx="274"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4" name="Line 10"/>
            <p:cNvSpPr>
              <a:spLocks noChangeShapeType="1"/>
            </p:cNvSpPr>
            <p:nvPr/>
          </p:nvSpPr>
          <p:spPr bwMode="auto">
            <a:xfrm>
              <a:off x="3507" y="384"/>
              <a:ext cx="274"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80235" name="Line 11"/>
            <p:cNvSpPr>
              <a:spLocks noChangeShapeType="1"/>
            </p:cNvSpPr>
            <p:nvPr/>
          </p:nvSpPr>
          <p:spPr bwMode="auto">
            <a:xfrm>
              <a:off x="4054" y="0"/>
              <a:ext cx="274" cy="1"/>
            </a:xfrm>
            <a:prstGeom prst="line">
              <a:avLst/>
            </a:prstGeom>
            <a:noFill/>
            <a:ln w="5080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178197" name="Rectangle 12"/>
            <p:cNvSpPr>
              <a:spLocks/>
            </p:cNvSpPr>
            <p:nvPr/>
          </p:nvSpPr>
          <p:spPr bwMode="auto">
            <a:xfrm>
              <a:off x="1913" y="1440"/>
              <a:ext cx="28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bIns="5080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spcBef>
                  <a:spcPts val="1600"/>
                </a:spcBef>
              </a:pPr>
              <a:r>
                <a:rPr lang="en-US" b="1">
                  <a:solidFill>
                    <a:srgbClr val="FF0000"/>
                  </a:solidFill>
                  <a:latin typeface="Arial" panose="020B0604020202020204" pitchFamily="34" charset="0"/>
                  <a:cs typeface="Arial" panose="020B0604020202020204" pitchFamily="34" charset="0"/>
                  <a:sym typeface="Arial" panose="020B0604020202020204" pitchFamily="34" charset="0"/>
                </a:rPr>
                <a:t>L</a:t>
              </a:r>
            </a:p>
          </p:txBody>
        </p:sp>
      </p:grpSp>
      <p:grpSp>
        <p:nvGrpSpPr>
          <p:cNvPr id="180240" name="Group 16"/>
          <p:cNvGrpSpPr>
            <a:grpSpLocks/>
          </p:cNvGrpSpPr>
          <p:nvPr/>
        </p:nvGrpSpPr>
        <p:grpSpPr bwMode="auto">
          <a:xfrm>
            <a:off x="7594600" y="3416300"/>
            <a:ext cx="1181100" cy="4635500"/>
            <a:chOff x="0" y="0"/>
            <a:chExt cx="744" cy="2920"/>
          </a:xfrm>
        </p:grpSpPr>
        <p:sp>
          <p:nvSpPr>
            <p:cNvPr id="180238" name="AutoShape 14"/>
            <p:cNvSpPr>
              <a:spLocks/>
            </p:cNvSpPr>
            <p:nvPr/>
          </p:nvSpPr>
          <p:spPr bwMode="auto">
            <a:xfrm>
              <a:off x="0" y="0"/>
              <a:ext cx="434" cy="2920"/>
            </a:xfrm>
            <a:custGeom>
              <a:avLst/>
              <a:gdLst/>
              <a:ahLst/>
              <a:cxnLst/>
              <a:rect l="0" t="0" r="r" b="b"/>
              <a:pathLst>
                <a:path w="21600" h="21600">
                  <a:moveTo>
                    <a:pt x="0" y="2813"/>
                  </a:moveTo>
                  <a:lnTo>
                    <a:pt x="5400" y="2813"/>
                  </a:lnTo>
                  <a:lnTo>
                    <a:pt x="5400" y="21600"/>
                  </a:lnTo>
                  <a:lnTo>
                    <a:pt x="16200" y="21600"/>
                  </a:lnTo>
                  <a:lnTo>
                    <a:pt x="16200" y="2813"/>
                  </a:lnTo>
                  <a:lnTo>
                    <a:pt x="21600" y="2813"/>
                  </a:lnTo>
                  <a:lnTo>
                    <a:pt x="10800" y="0"/>
                  </a:lnTo>
                  <a:close/>
                  <a:moveTo>
                    <a:pt x="0" y="2813"/>
                  </a:moveTo>
                </a:path>
              </a:pathLst>
            </a:custGeom>
            <a:gradFill rotWithShape="0">
              <a:gsLst>
                <a:gs pos="0">
                  <a:srgbClr val="0000B6"/>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80239" name="AutoShape 15"/>
            <p:cNvSpPr>
              <a:spLocks/>
            </p:cNvSpPr>
            <p:nvPr/>
          </p:nvSpPr>
          <p:spPr bwMode="auto">
            <a:xfrm>
              <a:off x="309" y="0"/>
              <a:ext cx="435" cy="2920"/>
            </a:xfrm>
            <a:custGeom>
              <a:avLst/>
              <a:gdLst/>
              <a:ahLst/>
              <a:cxnLst/>
              <a:rect l="0" t="0" r="r" b="b"/>
              <a:pathLst>
                <a:path w="21600" h="21600">
                  <a:moveTo>
                    <a:pt x="0" y="2813"/>
                  </a:moveTo>
                  <a:lnTo>
                    <a:pt x="5400" y="2813"/>
                  </a:lnTo>
                  <a:lnTo>
                    <a:pt x="5400" y="21600"/>
                  </a:lnTo>
                  <a:lnTo>
                    <a:pt x="16200" y="21600"/>
                  </a:lnTo>
                  <a:lnTo>
                    <a:pt x="16200" y="2813"/>
                  </a:lnTo>
                  <a:lnTo>
                    <a:pt x="21600" y="2813"/>
                  </a:lnTo>
                  <a:lnTo>
                    <a:pt x="10800" y="0"/>
                  </a:lnTo>
                  <a:close/>
                  <a:moveTo>
                    <a:pt x="0" y="2813"/>
                  </a:moveTo>
                </a:path>
              </a:pathLst>
            </a:custGeom>
            <a:gradFill rotWithShape="0">
              <a:gsLst>
                <a:gs pos="0">
                  <a:srgbClr val="0000B6"/>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grpSp>
      <p:grpSp>
        <p:nvGrpSpPr>
          <p:cNvPr id="180243" name="Group 19"/>
          <p:cNvGrpSpPr>
            <a:grpSpLocks/>
          </p:cNvGrpSpPr>
          <p:nvPr/>
        </p:nvGrpSpPr>
        <p:grpSpPr bwMode="auto">
          <a:xfrm>
            <a:off x="4883150" y="6119813"/>
            <a:ext cx="7050088" cy="2398712"/>
            <a:chOff x="0" y="0"/>
            <a:chExt cx="4440" cy="1511"/>
          </a:xfrm>
        </p:grpSpPr>
        <p:sp>
          <p:nvSpPr>
            <p:cNvPr id="178185" name="AutoShape 17"/>
            <p:cNvSpPr>
              <a:spLocks/>
            </p:cNvSpPr>
            <p:nvPr/>
          </p:nvSpPr>
          <p:spPr bwMode="auto">
            <a:xfrm rot="-3179999">
              <a:off x="862" y="-372"/>
              <a:ext cx="192" cy="2254"/>
            </a:xfrm>
            <a:custGeom>
              <a:avLst/>
              <a:gdLst>
                <a:gd name="T0" fmla="*/ 0 w 21600"/>
                <a:gd name="T1" fmla="*/ 208 h 21600"/>
                <a:gd name="T2" fmla="*/ 0 w 21600"/>
                <a:gd name="T3" fmla="*/ 208 h 21600"/>
                <a:gd name="T4" fmla="*/ 0 w 21600"/>
                <a:gd name="T5" fmla="*/ 0 h 21600"/>
                <a:gd name="T6" fmla="*/ 1 w 21600"/>
                <a:gd name="T7" fmla="*/ 0 h 21600"/>
                <a:gd name="T8" fmla="*/ 1 w 21600"/>
                <a:gd name="T9" fmla="*/ 208 h 21600"/>
                <a:gd name="T10" fmla="*/ 2 w 21600"/>
                <a:gd name="T11" fmla="*/ 208 h 21600"/>
                <a:gd name="T12" fmla="*/ 1 w 21600"/>
                <a:gd name="T13" fmla="*/ 235 h 21600"/>
                <a:gd name="T14" fmla="*/ 0 w 21600"/>
                <a:gd name="T15" fmla="*/ 208 h 21600"/>
                <a:gd name="T16" fmla="*/ 0 w 21600"/>
                <a:gd name="T17" fmla="*/ 208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0" y="19101"/>
                  </a:moveTo>
                  <a:lnTo>
                    <a:pt x="5400" y="19101"/>
                  </a:lnTo>
                  <a:lnTo>
                    <a:pt x="5400" y="0"/>
                  </a:lnTo>
                  <a:lnTo>
                    <a:pt x="16200" y="0"/>
                  </a:lnTo>
                  <a:lnTo>
                    <a:pt x="16200" y="19101"/>
                  </a:lnTo>
                  <a:lnTo>
                    <a:pt x="21600" y="19101"/>
                  </a:lnTo>
                  <a:lnTo>
                    <a:pt x="10800" y="21600"/>
                  </a:lnTo>
                  <a:lnTo>
                    <a:pt x="0" y="19101"/>
                  </a:lnTo>
                  <a:close/>
                  <a:moveTo>
                    <a:pt x="0" y="19101"/>
                  </a:moveTo>
                </a:path>
              </a:pathLst>
            </a:custGeom>
            <a:solidFill>
              <a:srgbClr val="FFFFFF"/>
            </a:solidFill>
            <a:ln>
              <a:noFill/>
            </a:ln>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endParaRPr lang="en-CA"/>
            </a:p>
          </p:txBody>
        </p:sp>
        <p:sp>
          <p:nvSpPr>
            <p:cNvPr id="178186" name="AutoShape 18"/>
            <p:cNvSpPr>
              <a:spLocks/>
            </p:cNvSpPr>
            <p:nvPr/>
          </p:nvSpPr>
          <p:spPr bwMode="auto">
            <a:xfrm rot="3479999">
              <a:off x="3255" y="-450"/>
              <a:ext cx="192" cy="2447"/>
            </a:xfrm>
            <a:custGeom>
              <a:avLst/>
              <a:gdLst>
                <a:gd name="T0" fmla="*/ 0 w 21600"/>
                <a:gd name="T1" fmla="*/ 245 h 21600"/>
                <a:gd name="T2" fmla="*/ 0 w 21600"/>
                <a:gd name="T3" fmla="*/ 245 h 21600"/>
                <a:gd name="T4" fmla="*/ 0 w 21600"/>
                <a:gd name="T5" fmla="*/ 0 h 21600"/>
                <a:gd name="T6" fmla="*/ 1 w 21600"/>
                <a:gd name="T7" fmla="*/ 0 h 21600"/>
                <a:gd name="T8" fmla="*/ 1 w 21600"/>
                <a:gd name="T9" fmla="*/ 245 h 21600"/>
                <a:gd name="T10" fmla="*/ 2 w 21600"/>
                <a:gd name="T11" fmla="*/ 245 h 21600"/>
                <a:gd name="T12" fmla="*/ 1 w 21600"/>
                <a:gd name="T13" fmla="*/ 277 h 21600"/>
                <a:gd name="T14" fmla="*/ 0 w 21600"/>
                <a:gd name="T15" fmla="*/ 245 h 21600"/>
                <a:gd name="T16" fmla="*/ 0 w 21600"/>
                <a:gd name="T17" fmla="*/ 245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0" y="19101"/>
                  </a:moveTo>
                  <a:lnTo>
                    <a:pt x="5400" y="19101"/>
                  </a:lnTo>
                  <a:lnTo>
                    <a:pt x="5400" y="0"/>
                  </a:lnTo>
                  <a:lnTo>
                    <a:pt x="16200" y="0"/>
                  </a:lnTo>
                  <a:lnTo>
                    <a:pt x="16200" y="19101"/>
                  </a:lnTo>
                  <a:lnTo>
                    <a:pt x="21600" y="19101"/>
                  </a:lnTo>
                  <a:lnTo>
                    <a:pt x="10800" y="21600"/>
                  </a:lnTo>
                  <a:lnTo>
                    <a:pt x="0" y="19101"/>
                  </a:lnTo>
                  <a:close/>
                  <a:moveTo>
                    <a:pt x="0" y="19101"/>
                  </a:moveTo>
                </a:path>
              </a:pathLst>
            </a:custGeom>
            <a:solidFill>
              <a:srgbClr val="FFFFFF"/>
            </a:solidFill>
            <a:ln>
              <a:noFill/>
            </a:ln>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endParaRPr lang="en-CA"/>
            </a:p>
          </p:txBody>
        </p:sp>
      </p:grpSp>
      <p:sp>
        <p:nvSpPr>
          <p:cNvPr id="178184" name="Rectangle 20"/>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Lift </a:t>
            </a:r>
            <a:r>
              <a:rPr lang="en-US" sz="4800" b="1" dirty="0" smtClean="0">
                <a:latin typeface="Helvetica Neue Medium" charset="0"/>
                <a:ea typeface="Helvetica Neue Medium" charset="0"/>
                <a:cs typeface="Helvetica Neue Medium" charset="0"/>
                <a:sym typeface="Helvetica Neue Medium" charset="0"/>
              </a:rPr>
              <a:t>convergence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802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802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180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180243"/>
                                        </p:tgtEl>
                                        <p:attrNameLst>
                                          <p:attrName>style.visibility</p:attrName>
                                        </p:attrNameLst>
                                      </p:cBhvr>
                                      <p:to>
                                        <p:strVal val="visible"/>
                                      </p:to>
                                    </p:set>
                                    <p:animEffect transition="in" filter="wipe(up)">
                                      <p:cBhvr>
                                        <p:cTn id="19" dur="500"/>
                                        <p:tgtEl>
                                          <p:spTgt spid="180243"/>
                                        </p:tgtEl>
                                      </p:cBhvr>
                                    </p:animEffect>
                                  </p:childTnLst>
                                </p:cTn>
                              </p:par>
                            </p:childTnLst>
                          </p:cTn>
                        </p:par>
                        <p:par>
                          <p:cTn id="20" fill="hold" nodeType="afterGroup">
                            <p:stCondLst>
                              <p:cond delay="500"/>
                            </p:stCondLst>
                            <p:childTnLst>
                              <p:par>
                                <p:cTn id="21" presetID="22" presetClass="entr" presetSubtype="4" fill="hold" nodeType="afterEffect">
                                  <p:stCondLst>
                                    <p:cond delay="0"/>
                                  </p:stCondLst>
                                  <p:childTnLst>
                                    <p:set>
                                      <p:cBhvr>
                                        <p:cTn id="22" dur="1" fill="hold">
                                          <p:stCondLst>
                                            <p:cond delay="0"/>
                                          </p:stCondLst>
                                        </p:cTn>
                                        <p:tgtEl>
                                          <p:spTgt spid="180240"/>
                                        </p:tgtEl>
                                        <p:attrNameLst>
                                          <p:attrName>style.visibility</p:attrName>
                                        </p:attrNameLst>
                                      </p:cBhvr>
                                      <p:to>
                                        <p:strVal val="visible"/>
                                      </p:to>
                                    </p:set>
                                    <p:animEffect transition="in" filter="wipe(down)">
                                      <p:cBhvr>
                                        <p:cTn id="23" dur="500"/>
                                        <p:tgtEl>
                                          <p:spTgt spid="180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792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792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7920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9205"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saturation</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2273"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 is the key to visible weather fromation</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 exists in the atmosphere due to transpiration from vegetation, and evaporation from bodies of water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 is the invisible form of atmospheric moisture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liquid or crystalline are visible forms of moisture</a:t>
            </a:r>
            <a:endParaRPr lang="en-US" smtClean="0">
              <a:latin typeface="Helvetica" panose="020B0604020202020204" pitchFamily="34" charset="0"/>
              <a:sym typeface="Helvetica" panose="020B0604020202020204" pitchFamily="34" charset="0"/>
            </a:endParaRPr>
          </a:p>
        </p:txBody>
      </p:sp>
      <p:sp>
        <p:nvSpPr>
          <p:cNvPr id="1802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02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0229" name="Rectangle 4"/>
          <p:cNvSpPr>
            <a:spLocks noGrp="1" noChangeArrowheads="1"/>
          </p:cNvSpPr>
          <p:nvPr>
            <p:ph type="title"/>
          </p:nvPr>
        </p:nvSpPr>
        <p:spPr bwMode="auto">
          <a:xfrm>
            <a:off x="558800" y="1536700"/>
            <a:ext cx="9039225"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a:t>
            </a:r>
            <a:br>
              <a:rPr lang="en-US" sz="4800" dirty="0" smtClean="0"/>
            </a:b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atmospheric moisture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22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227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227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1822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3" grpId="0" build="p" bldLvl="5"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3297"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vapour’s change of state creates visible moisture</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vapour may </a:t>
            </a:r>
            <a:r>
              <a:rPr lang="en-US" b="1" smtClean="0">
                <a:latin typeface="Helvetica" panose="020B0604020202020204" pitchFamily="34" charset="0"/>
                <a:cs typeface="Helvetica" panose="020B0604020202020204" pitchFamily="34" charset="0"/>
                <a:sym typeface="Helvetica" panose="020B0604020202020204" pitchFamily="34" charset="0"/>
              </a:rPr>
              <a:t>condense</a:t>
            </a:r>
            <a:r>
              <a:rPr lang="en-US" smtClean="0">
                <a:latin typeface="Helvetica" panose="020B0604020202020204" pitchFamily="34" charset="0"/>
                <a:cs typeface="Helvetica" panose="020B0604020202020204" pitchFamily="34" charset="0"/>
                <a:sym typeface="Helvetica" panose="020B0604020202020204" pitchFamily="34" charset="0"/>
              </a:rPr>
              <a:t> into a liquid or </a:t>
            </a:r>
            <a:r>
              <a:rPr lang="en-US" b="1" smtClean="0">
                <a:latin typeface="Helvetica" panose="020B0604020202020204" pitchFamily="34" charset="0"/>
                <a:cs typeface="Helvetica" panose="020B0604020202020204" pitchFamily="34" charset="0"/>
                <a:sym typeface="Helvetica" panose="020B0604020202020204" pitchFamily="34" charset="0"/>
              </a:rPr>
              <a:t>sublimate</a:t>
            </a:r>
            <a:r>
              <a:rPr lang="en-US" smtClean="0">
                <a:latin typeface="Helvetica" panose="020B0604020202020204" pitchFamily="34" charset="0"/>
                <a:cs typeface="Helvetica" panose="020B0604020202020204" pitchFamily="34" charset="0"/>
                <a:sym typeface="Helvetica" panose="020B0604020202020204" pitchFamily="34" charset="0"/>
              </a:rPr>
              <a:t> directly to a solid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attention must be paid to the energy transfer during these reactions in order to understand visible weather formation</a:t>
            </a:r>
            <a:endParaRPr lang="en-US" smtClean="0">
              <a:latin typeface="Helvetica" panose="020B0604020202020204" pitchFamily="34" charset="0"/>
              <a:sym typeface="Helvetica" panose="020B0604020202020204" pitchFamily="34" charset="0"/>
            </a:endParaRPr>
          </a:p>
        </p:txBody>
      </p:sp>
      <p:sp>
        <p:nvSpPr>
          <p:cNvPr id="1812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12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12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state of change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32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329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32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7" grpId="0" build="p" bldLvl="5"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22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22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2281"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state of change</a:t>
            </a:r>
            <a:endParaRPr lang="en-US" sz="4800" b="1" dirty="0" smtClean="0">
              <a:latin typeface="Helvetica Neue Medium" charset="0"/>
              <a:sym typeface="Helvetica Neue Medium" charset="0"/>
            </a:endParaRPr>
          </a:p>
        </p:txBody>
      </p:sp>
      <p:pic>
        <p:nvPicPr>
          <p:cNvPr id="10" name="Picture 9"/>
          <p:cNvPicPr>
            <a:picLocks noChangeAspect="1"/>
          </p:cNvPicPr>
          <p:nvPr/>
        </p:nvPicPr>
        <p:blipFill>
          <a:blip r:embed="rId2"/>
          <a:stretch>
            <a:fillRect/>
          </a:stretch>
        </p:blipFill>
        <p:spPr>
          <a:xfrm>
            <a:off x="1893888" y="3005138"/>
            <a:ext cx="8712200" cy="6034087"/>
          </a:xfrm>
          <a:prstGeom prst="roundRect">
            <a:avLst>
              <a:gd name="adj" fmla="val 711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dissolv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5345"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energy released during the process of condensation is know as the </a:t>
            </a:r>
            <a:r>
              <a:rPr lang="en-US" b="1" smtClean="0">
                <a:latin typeface="Helvetica" panose="020B0604020202020204" pitchFamily="34" charset="0"/>
                <a:cs typeface="Helvetica" panose="020B0604020202020204" pitchFamily="34" charset="0"/>
                <a:sym typeface="Helvetica" panose="020B0604020202020204" pitchFamily="34" charset="0"/>
              </a:rPr>
              <a:t>latent heat of vaporization</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energy released during the process of freezing is known as the </a:t>
            </a:r>
            <a:r>
              <a:rPr lang="en-US" b="1" smtClean="0">
                <a:latin typeface="Helvetica" panose="020B0604020202020204" pitchFamily="34" charset="0"/>
                <a:cs typeface="Helvetica" panose="020B0604020202020204" pitchFamily="34" charset="0"/>
                <a:sym typeface="Helvetica" panose="020B0604020202020204" pitchFamily="34" charset="0"/>
              </a:rPr>
              <a:t>latent heat of fusion</a:t>
            </a:r>
            <a:r>
              <a:rPr lang="en-US" smtClean="0">
                <a:latin typeface="Helvetica" panose="020B0604020202020204" pitchFamily="34" charset="0"/>
                <a:cs typeface="Helvetica" panose="020B0604020202020204" pitchFamily="34" charset="0"/>
                <a:sym typeface="Helvetica" panose="020B0604020202020204" pitchFamily="34" charset="0"/>
              </a:rPr>
              <a:t>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energy release into the atmosphere creates our most powerful weather phenomena</a:t>
            </a:r>
            <a:endParaRPr lang="en-US" smtClean="0">
              <a:latin typeface="Helvetica" panose="020B0604020202020204" pitchFamily="34" charset="0"/>
              <a:sym typeface="Helvetica" panose="020B0604020202020204" pitchFamily="34" charset="0"/>
            </a:endParaRPr>
          </a:p>
        </p:txBody>
      </p:sp>
      <p:sp>
        <p:nvSpPr>
          <p:cNvPr id="1832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33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330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state of change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534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534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53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5" grpId="0" build="p" bldLvl="5"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6369"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maximum pressure due to water vapour a volume of air may hold is governed by its temperature</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saturation</a:t>
            </a:r>
            <a:r>
              <a:rPr lang="en-US" smtClean="0">
                <a:latin typeface="Helvetica" panose="020B0604020202020204" pitchFamily="34" charset="0"/>
                <a:cs typeface="Helvetica" panose="020B0604020202020204" pitchFamily="34" charset="0"/>
                <a:sym typeface="Helvetica" panose="020B0604020202020204" pitchFamily="34" charset="0"/>
              </a:rPr>
              <a:t> implies this volume of air holds the maximum pressure of water vapour it can, at its given temperature</a:t>
            </a:r>
            <a:endParaRPr lang="en-US" smtClean="0">
              <a:latin typeface="Helvetica" panose="020B0604020202020204" pitchFamily="34" charset="0"/>
              <a:sym typeface="Helvetica" panose="020B0604020202020204" pitchFamily="34" charset="0"/>
            </a:endParaRPr>
          </a:p>
        </p:txBody>
      </p:sp>
      <p:sp>
        <p:nvSpPr>
          <p:cNvPr id="1843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43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8637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843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saturated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63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63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69" grpId="0" build="p" bldLvl="5"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7393"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relative humidity</a:t>
            </a:r>
            <a:r>
              <a:rPr lang="en-US" smtClean="0">
                <a:latin typeface="Helvetica" panose="020B0604020202020204" pitchFamily="34" charset="0"/>
                <a:cs typeface="Helvetica" panose="020B0604020202020204" pitchFamily="34" charset="0"/>
                <a:sym typeface="Helvetica" panose="020B0604020202020204" pitchFamily="34" charset="0"/>
              </a:rPr>
              <a:t> is defined as the ratio between the partial pressure of water vapour and the saturated vapour pressure of water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partial pressure</a:t>
            </a:r>
            <a:r>
              <a:rPr lang="en-US" smtClean="0">
                <a:latin typeface="Helvetica" panose="020B0604020202020204" pitchFamily="34" charset="0"/>
                <a:cs typeface="Helvetica" panose="020B0604020202020204" pitchFamily="34" charset="0"/>
                <a:sym typeface="Helvetica" panose="020B0604020202020204" pitchFamily="34" charset="0"/>
              </a:rPr>
              <a:t> implies water vapour is only one component of the total gaseous pressure of a volume of air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a:t>
            </a:r>
            <a:r>
              <a:rPr lang="en-US" b="1" smtClean="0">
                <a:latin typeface="Helvetica" panose="020B0604020202020204" pitchFamily="34" charset="0"/>
                <a:cs typeface="Helvetica" panose="020B0604020202020204" pitchFamily="34" charset="0"/>
                <a:sym typeface="Helvetica" panose="020B0604020202020204" pitchFamily="34" charset="0"/>
              </a:rPr>
              <a:t>saturated vapour pressure of water</a:t>
            </a:r>
            <a:r>
              <a:rPr lang="en-US" smtClean="0">
                <a:latin typeface="Helvetica" panose="020B0604020202020204" pitchFamily="34" charset="0"/>
                <a:cs typeface="Helvetica" panose="020B0604020202020204" pitchFamily="34" charset="0"/>
                <a:sym typeface="Helvetica" panose="020B0604020202020204" pitchFamily="34" charset="0"/>
              </a:rPr>
              <a:t> is simply the pressure at which a volume of air must reach in order for gaseous water to change state (condense or deposit)</a:t>
            </a:r>
            <a:endParaRPr lang="en-US" smtClean="0">
              <a:latin typeface="Helvetica" panose="020B0604020202020204" pitchFamily="34" charset="0"/>
              <a:sym typeface="Helvetica" panose="020B0604020202020204" pitchFamily="34" charset="0"/>
            </a:endParaRPr>
          </a:p>
        </p:txBody>
      </p:sp>
      <p:sp>
        <p:nvSpPr>
          <p:cNvPr id="1853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53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53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relative humidity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73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739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73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3" grpId="0" build="p" bldLvl="5"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1201"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1500°C to 2500°C due to the </a:t>
            </a:r>
            <a:r>
              <a:rPr lang="en-US" b="1" smtClean="0"/>
              <a:t>kinetic theory of gases</a:t>
            </a:r>
            <a:endParaRPr lang="en-US" smtClean="0"/>
          </a:p>
          <a:p>
            <a:pPr eaLnBrk="1" hangingPunct="1">
              <a:buSzPct val="62000"/>
              <a:buFontTx/>
              <a:buBlip>
                <a:blip r:embed="rId2"/>
              </a:buBlip>
            </a:pPr>
            <a:r>
              <a:rPr lang="en-US" smtClean="0"/>
              <a:t>absorbtion of intese solar radiation by few O</a:t>
            </a:r>
            <a:r>
              <a:rPr lang="en-US" baseline="-6000" smtClean="0"/>
              <a:t>2</a:t>
            </a:r>
            <a:r>
              <a:rPr lang="en-US" smtClean="0"/>
              <a:t> molecules that remain create these high temperatures</a:t>
            </a:r>
          </a:p>
          <a:p>
            <a:pPr eaLnBrk="1" hangingPunct="1">
              <a:buSzPct val="62000"/>
              <a:buFontTx/>
              <a:buBlip>
                <a:blip r:embed="rId2"/>
              </a:buBlip>
            </a:pPr>
            <a:r>
              <a:rPr lang="en-US" smtClean="0"/>
              <a:t>above 160km in the thermosphere exists the anacoustic zone - no sound transmission</a:t>
            </a:r>
          </a:p>
        </p:txBody>
      </p:sp>
      <p:sp>
        <p:nvSpPr>
          <p:cNvPr id="491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91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91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thermosphere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120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120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12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1" grpId="0" build="p" bldLvl="5"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8417" name="Rectangle 1"/>
          <p:cNvSpPr>
            <a:spLocks noGrp="1" noChangeArrowheads="1"/>
          </p:cNvSpPr>
          <p:nvPr>
            <p:ph type="body" idx="1"/>
          </p:nvPr>
        </p:nvSpPr>
        <p:spPr bwMode="auto">
          <a:xfrm>
            <a:off x="977900" y="2959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3"/>
              </a:buBlip>
            </a:pPr>
            <a:r>
              <a:rPr lang="en-US" smtClean="0">
                <a:latin typeface="Helvetica" panose="020B0604020202020204" pitchFamily="34" charset="0"/>
                <a:cs typeface="Helvetica" panose="020B0604020202020204" pitchFamily="34" charset="0"/>
                <a:sym typeface="Helvetica" panose="020B0604020202020204" pitchFamily="34" charset="0"/>
              </a:rPr>
              <a:t>temperature governs the pressure of the volume of air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3"/>
              </a:buBlip>
            </a:pPr>
            <a:r>
              <a:rPr lang="en-US" smtClean="0">
                <a:latin typeface="Helvetica" panose="020B0604020202020204" pitchFamily="34" charset="0"/>
                <a:cs typeface="Helvetica" panose="020B0604020202020204" pitchFamily="34" charset="0"/>
                <a:sym typeface="Helvetica" panose="020B0604020202020204" pitchFamily="34" charset="0"/>
              </a:rPr>
              <a:t>lower temperature raises air pressure, of which water vapour pressure is a part of, decreasing the difference between it and the saturated vapour pressure of water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3"/>
              </a:buBlip>
            </a:pPr>
            <a:r>
              <a:rPr lang="en-US" smtClean="0">
                <a:latin typeface="Helvetica" panose="020B0604020202020204" pitchFamily="34" charset="0"/>
                <a:cs typeface="Helvetica" panose="020B0604020202020204" pitchFamily="34" charset="0"/>
                <a:sym typeface="Helvetica" panose="020B0604020202020204" pitchFamily="34" charset="0"/>
              </a:rPr>
              <a:t>this decreasing difference is represented by an increase in relative humidity</a:t>
            </a:r>
            <a:endParaRPr lang="en-US" smtClean="0">
              <a:latin typeface="Helvetica" panose="020B0604020202020204" pitchFamily="34" charset="0"/>
              <a:sym typeface="Helvetica" panose="020B0604020202020204" pitchFamily="34" charset="0"/>
            </a:endParaRPr>
          </a:p>
        </p:txBody>
      </p:sp>
      <p:sp>
        <p:nvSpPr>
          <p:cNvPr id="1863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63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637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temperature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84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84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84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7" grpId="0" build="p" bldLvl="5"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9441"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volume of air may have its vapour pressure increased towards saturation in two ways</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by cooling...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or by increasing its water content</a:t>
            </a:r>
            <a:endParaRPr lang="en-US" smtClean="0">
              <a:latin typeface="Helvetica" panose="020B0604020202020204" pitchFamily="34" charset="0"/>
              <a:sym typeface="Helvetica" panose="020B0604020202020204" pitchFamily="34" charset="0"/>
            </a:endParaRPr>
          </a:p>
        </p:txBody>
      </p:sp>
      <p:sp>
        <p:nvSpPr>
          <p:cNvPr id="1873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73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873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increasing pressure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8944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8944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894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1" grpId="0" build="p" bldLvl="5"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884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84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0467" name="Oval 3"/>
          <p:cNvSpPr>
            <a:spLocks/>
          </p:cNvSpPr>
          <p:nvPr/>
        </p:nvSpPr>
        <p:spPr bwMode="auto">
          <a:xfrm>
            <a:off x="1384300" y="3251200"/>
            <a:ext cx="4546600" cy="4546600"/>
          </a:xfrm>
          <a:prstGeom prst="ellipse">
            <a:avLst/>
          </a:prstGeom>
          <a:solidFill>
            <a:srgbClr val="0000CC"/>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90468" name="Oval 4"/>
          <p:cNvSpPr>
            <a:spLocks/>
          </p:cNvSpPr>
          <p:nvPr/>
        </p:nvSpPr>
        <p:spPr bwMode="auto">
          <a:xfrm>
            <a:off x="6997700" y="3251200"/>
            <a:ext cx="4546600" cy="4546600"/>
          </a:xfrm>
          <a:prstGeom prst="ellipse">
            <a:avLst/>
          </a:prstGeom>
          <a:solidFill>
            <a:srgbClr val="FF0000"/>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pic>
        <p:nvPicPr>
          <p:cNvPr id="190469" name="Picture 5"/>
          <p:cNvPicPr>
            <a:picLocks noChangeArrowheads="1"/>
          </p:cNvPicPr>
          <p:nvPr/>
        </p:nvPicPr>
        <p:blipFill>
          <a:blip r:embed="rId2"/>
          <a:srcRect/>
          <a:stretch>
            <a:fillRect/>
          </a:stretch>
        </p:blipFill>
        <p:spPr bwMode="auto">
          <a:xfrm>
            <a:off x="1917700" y="4876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0" name="Picture 6"/>
          <p:cNvPicPr>
            <a:picLocks noChangeArrowheads="1"/>
          </p:cNvPicPr>
          <p:nvPr/>
        </p:nvPicPr>
        <p:blipFill>
          <a:blip r:embed="rId2"/>
          <a:srcRect/>
          <a:stretch>
            <a:fillRect/>
          </a:stretch>
        </p:blipFill>
        <p:spPr bwMode="auto">
          <a:xfrm>
            <a:off x="2933700" y="3784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1" name="Picture 7"/>
          <p:cNvPicPr>
            <a:picLocks noChangeArrowheads="1"/>
          </p:cNvPicPr>
          <p:nvPr/>
        </p:nvPicPr>
        <p:blipFill>
          <a:blip r:embed="rId2"/>
          <a:srcRect/>
          <a:stretch>
            <a:fillRect/>
          </a:stretch>
        </p:blipFill>
        <p:spPr bwMode="auto">
          <a:xfrm>
            <a:off x="2362200" y="58674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2" name="Picture 8"/>
          <p:cNvPicPr>
            <a:picLocks noChangeArrowheads="1"/>
          </p:cNvPicPr>
          <p:nvPr/>
        </p:nvPicPr>
        <p:blipFill>
          <a:blip r:embed="rId2"/>
          <a:srcRect/>
          <a:stretch>
            <a:fillRect/>
          </a:stretch>
        </p:blipFill>
        <p:spPr bwMode="auto">
          <a:xfrm>
            <a:off x="3048000" y="4876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3" name="Picture 9"/>
          <p:cNvPicPr>
            <a:picLocks noChangeArrowheads="1"/>
          </p:cNvPicPr>
          <p:nvPr/>
        </p:nvPicPr>
        <p:blipFill>
          <a:blip r:embed="rId2"/>
          <a:srcRect/>
          <a:stretch>
            <a:fillRect/>
          </a:stretch>
        </p:blipFill>
        <p:spPr bwMode="auto">
          <a:xfrm>
            <a:off x="4025900" y="41021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4" name="Picture 10"/>
          <p:cNvPicPr>
            <a:picLocks noChangeArrowheads="1"/>
          </p:cNvPicPr>
          <p:nvPr/>
        </p:nvPicPr>
        <p:blipFill>
          <a:blip r:embed="rId2"/>
          <a:srcRect/>
          <a:stretch>
            <a:fillRect/>
          </a:stretch>
        </p:blipFill>
        <p:spPr bwMode="auto">
          <a:xfrm>
            <a:off x="4889500" y="4876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5" name="Picture 11"/>
          <p:cNvPicPr>
            <a:picLocks noChangeArrowheads="1"/>
          </p:cNvPicPr>
          <p:nvPr/>
        </p:nvPicPr>
        <p:blipFill>
          <a:blip r:embed="rId2"/>
          <a:srcRect/>
          <a:stretch>
            <a:fillRect/>
          </a:stretch>
        </p:blipFill>
        <p:spPr bwMode="auto">
          <a:xfrm>
            <a:off x="3048000" y="66294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6" name="Picture 12"/>
          <p:cNvPicPr>
            <a:picLocks noChangeArrowheads="1"/>
          </p:cNvPicPr>
          <p:nvPr/>
        </p:nvPicPr>
        <p:blipFill>
          <a:blip r:embed="rId2"/>
          <a:srcRect/>
          <a:stretch>
            <a:fillRect/>
          </a:stretch>
        </p:blipFill>
        <p:spPr bwMode="auto">
          <a:xfrm>
            <a:off x="4025900" y="6832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7" name="Picture 13"/>
          <p:cNvPicPr>
            <a:picLocks noChangeArrowheads="1"/>
          </p:cNvPicPr>
          <p:nvPr/>
        </p:nvPicPr>
        <p:blipFill>
          <a:blip r:embed="rId2"/>
          <a:srcRect/>
          <a:stretch>
            <a:fillRect/>
          </a:stretch>
        </p:blipFill>
        <p:spPr bwMode="auto">
          <a:xfrm>
            <a:off x="3822700" y="5575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78" name="Picture 14"/>
          <p:cNvPicPr>
            <a:picLocks noChangeArrowheads="1"/>
          </p:cNvPicPr>
          <p:nvPr/>
        </p:nvPicPr>
        <p:blipFill>
          <a:blip r:embed="rId2"/>
          <a:srcRect/>
          <a:stretch>
            <a:fillRect/>
          </a:stretch>
        </p:blipFill>
        <p:spPr bwMode="auto">
          <a:xfrm>
            <a:off x="4673600" y="59690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90479" name="Rectangle 15"/>
          <p:cNvSpPr>
            <a:spLocks/>
          </p:cNvSpPr>
          <p:nvPr/>
        </p:nvSpPr>
        <p:spPr bwMode="auto">
          <a:xfrm>
            <a:off x="1892300" y="8496300"/>
            <a:ext cx="37226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 relative humidity</a:t>
            </a:r>
          </a:p>
        </p:txBody>
      </p:sp>
      <p:pic>
        <p:nvPicPr>
          <p:cNvPr id="190480" name="Picture 16"/>
          <p:cNvPicPr>
            <a:picLocks noChangeArrowheads="1"/>
          </p:cNvPicPr>
          <p:nvPr/>
        </p:nvPicPr>
        <p:blipFill>
          <a:blip r:embed="rId2"/>
          <a:srcRect/>
          <a:stretch>
            <a:fillRect/>
          </a:stretch>
        </p:blipFill>
        <p:spPr bwMode="auto">
          <a:xfrm>
            <a:off x="7683500" y="5003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1" name="Picture 17"/>
          <p:cNvPicPr>
            <a:picLocks noChangeArrowheads="1"/>
          </p:cNvPicPr>
          <p:nvPr/>
        </p:nvPicPr>
        <p:blipFill>
          <a:blip r:embed="rId2"/>
          <a:srcRect/>
          <a:stretch>
            <a:fillRect/>
          </a:stretch>
        </p:blipFill>
        <p:spPr bwMode="auto">
          <a:xfrm>
            <a:off x="8699500" y="3911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2" name="Picture 18"/>
          <p:cNvPicPr>
            <a:picLocks noChangeArrowheads="1"/>
          </p:cNvPicPr>
          <p:nvPr/>
        </p:nvPicPr>
        <p:blipFill>
          <a:blip r:embed="rId2"/>
          <a:srcRect/>
          <a:stretch>
            <a:fillRect/>
          </a:stretch>
        </p:blipFill>
        <p:spPr bwMode="auto">
          <a:xfrm>
            <a:off x="8128000" y="59944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3" name="Picture 19"/>
          <p:cNvPicPr>
            <a:picLocks noChangeArrowheads="1"/>
          </p:cNvPicPr>
          <p:nvPr/>
        </p:nvPicPr>
        <p:blipFill>
          <a:blip r:embed="rId2"/>
          <a:srcRect/>
          <a:stretch>
            <a:fillRect/>
          </a:stretch>
        </p:blipFill>
        <p:spPr bwMode="auto">
          <a:xfrm>
            <a:off x="8813800" y="5003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4" name="Picture 20"/>
          <p:cNvPicPr>
            <a:picLocks noChangeArrowheads="1"/>
          </p:cNvPicPr>
          <p:nvPr/>
        </p:nvPicPr>
        <p:blipFill>
          <a:blip r:embed="rId2"/>
          <a:srcRect/>
          <a:stretch>
            <a:fillRect/>
          </a:stretch>
        </p:blipFill>
        <p:spPr bwMode="auto">
          <a:xfrm>
            <a:off x="9791700" y="42291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5" name="Picture 21"/>
          <p:cNvPicPr>
            <a:picLocks noChangeArrowheads="1"/>
          </p:cNvPicPr>
          <p:nvPr/>
        </p:nvPicPr>
        <p:blipFill>
          <a:blip r:embed="rId2"/>
          <a:srcRect/>
          <a:stretch>
            <a:fillRect/>
          </a:stretch>
        </p:blipFill>
        <p:spPr bwMode="auto">
          <a:xfrm>
            <a:off x="10655300" y="5003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6" name="Picture 22"/>
          <p:cNvPicPr>
            <a:picLocks noChangeArrowheads="1"/>
          </p:cNvPicPr>
          <p:nvPr/>
        </p:nvPicPr>
        <p:blipFill>
          <a:blip r:embed="rId2"/>
          <a:srcRect/>
          <a:stretch>
            <a:fillRect/>
          </a:stretch>
        </p:blipFill>
        <p:spPr bwMode="auto">
          <a:xfrm>
            <a:off x="8813800" y="67564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7" name="Picture 23"/>
          <p:cNvPicPr>
            <a:picLocks noChangeArrowheads="1"/>
          </p:cNvPicPr>
          <p:nvPr/>
        </p:nvPicPr>
        <p:blipFill>
          <a:blip r:embed="rId2"/>
          <a:srcRect/>
          <a:stretch>
            <a:fillRect/>
          </a:stretch>
        </p:blipFill>
        <p:spPr bwMode="auto">
          <a:xfrm>
            <a:off x="9791700" y="6959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8" name="Picture 24"/>
          <p:cNvPicPr>
            <a:picLocks noChangeArrowheads="1"/>
          </p:cNvPicPr>
          <p:nvPr/>
        </p:nvPicPr>
        <p:blipFill>
          <a:blip r:embed="rId2"/>
          <a:srcRect/>
          <a:stretch>
            <a:fillRect/>
          </a:stretch>
        </p:blipFill>
        <p:spPr bwMode="auto">
          <a:xfrm>
            <a:off x="9588500" y="5702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89" name="Picture 25"/>
          <p:cNvPicPr>
            <a:picLocks noChangeArrowheads="1"/>
          </p:cNvPicPr>
          <p:nvPr/>
        </p:nvPicPr>
        <p:blipFill>
          <a:blip r:embed="rId2"/>
          <a:srcRect/>
          <a:stretch>
            <a:fillRect/>
          </a:stretch>
        </p:blipFill>
        <p:spPr bwMode="auto">
          <a:xfrm>
            <a:off x="10439400" y="60960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90490" name="Rectangle 26"/>
          <p:cNvSpPr>
            <a:spLocks/>
          </p:cNvSpPr>
          <p:nvPr/>
        </p:nvSpPr>
        <p:spPr bwMode="auto">
          <a:xfrm>
            <a:off x="7505700" y="8432800"/>
            <a:ext cx="35210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50% relative humidity</a:t>
            </a:r>
          </a:p>
        </p:txBody>
      </p:sp>
      <p:pic>
        <p:nvPicPr>
          <p:cNvPr id="190491" name="Picture 27"/>
          <p:cNvPicPr>
            <a:picLocks noChangeArrowheads="1"/>
          </p:cNvPicPr>
          <p:nvPr/>
        </p:nvPicPr>
        <p:blipFill>
          <a:blip r:embed="rId2"/>
          <a:srcRect/>
          <a:stretch>
            <a:fillRect/>
          </a:stretch>
        </p:blipFill>
        <p:spPr bwMode="auto">
          <a:xfrm>
            <a:off x="8026400" y="4559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2" name="Picture 28"/>
          <p:cNvPicPr>
            <a:picLocks noChangeArrowheads="1"/>
          </p:cNvPicPr>
          <p:nvPr/>
        </p:nvPicPr>
        <p:blipFill>
          <a:blip r:embed="rId2"/>
          <a:srcRect/>
          <a:stretch>
            <a:fillRect/>
          </a:stretch>
        </p:blipFill>
        <p:spPr bwMode="auto">
          <a:xfrm>
            <a:off x="9042400" y="34671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3" name="Picture 29"/>
          <p:cNvPicPr>
            <a:picLocks noChangeArrowheads="1"/>
          </p:cNvPicPr>
          <p:nvPr/>
        </p:nvPicPr>
        <p:blipFill>
          <a:blip r:embed="rId2"/>
          <a:srcRect/>
          <a:stretch>
            <a:fillRect/>
          </a:stretch>
        </p:blipFill>
        <p:spPr bwMode="auto">
          <a:xfrm>
            <a:off x="8470900" y="55499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4" name="Picture 30"/>
          <p:cNvPicPr>
            <a:picLocks noChangeArrowheads="1"/>
          </p:cNvPicPr>
          <p:nvPr/>
        </p:nvPicPr>
        <p:blipFill>
          <a:blip r:embed="rId2"/>
          <a:srcRect/>
          <a:stretch>
            <a:fillRect/>
          </a:stretch>
        </p:blipFill>
        <p:spPr bwMode="auto">
          <a:xfrm>
            <a:off x="9156700" y="4559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5" name="Picture 31"/>
          <p:cNvPicPr>
            <a:picLocks noChangeArrowheads="1"/>
          </p:cNvPicPr>
          <p:nvPr/>
        </p:nvPicPr>
        <p:blipFill>
          <a:blip r:embed="rId2"/>
          <a:srcRect/>
          <a:stretch>
            <a:fillRect/>
          </a:stretch>
        </p:blipFill>
        <p:spPr bwMode="auto">
          <a:xfrm>
            <a:off x="10134600" y="37846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6" name="Picture 32"/>
          <p:cNvPicPr>
            <a:picLocks noChangeArrowheads="1"/>
          </p:cNvPicPr>
          <p:nvPr/>
        </p:nvPicPr>
        <p:blipFill>
          <a:blip r:embed="rId2"/>
          <a:srcRect/>
          <a:stretch>
            <a:fillRect/>
          </a:stretch>
        </p:blipFill>
        <p:spPr bwMode="auto">
          <a:xfrm>
            <a:off x="10998200" y="4559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7" name="Picture 33"/>
          <p:cNvPicPr>
            <a:picLocks noChangeArrowheads="1"/>
          </p:cNvPicPr>
          <p:nvPr/>
        </p:nvPicPr>
        <p:blipFill>
          <a:blip r:embed="rId2"/>
          <a:srcRect/>
          <a:stretch>
            <a:fillRect/>
          </a:stretch>
        </p:blipFill>
        <p:spPr bwMode="auto">
          <a:xfrm>
            <a:off x="9156700" y="63119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8" name="Picture 34"/>
          <p:cNvPicPr>
            <a:picLocks noChangeArrowheads="1"/>
          </p:cNvPicPr>
          <p:nvPr/>
        </p:nvPicPr>
        <p:blipFill>
          <a:blip r:embed="rId2"/>
          <a:srcRect/>
          <a:stretch>
            <a:fillRect/>
          </a:stretch>
        </p:blipFill>
        <p:spPr bwMode="auto">
          <a:xfrm>
            <a:off x="10134600" y="65151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499" name="Picture 35"/>
          <p:cNvPicPr>
            <a:picLocks noChangeArrowheads="1"/>
          </p:cNvPicPr>
          <p:nvPr/>
        </p:nvPicPr>
        <p:blipFill>
          <a:blip r:embed="rId2"/>
          <a:srcRect/>
          <a:stretch>
            <a:fillRect/>
          </a:stretch>
        </p:blipFill>
        <p:spPr bwMode="auto">
          <a:xfrm>
            <a:off x="9931400" y="52578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0500" name="Picture 36"/>
          <p:cNvPicPr>
            <a:picLocks noChangeArrowheads="1"/>
          </p:cNvPicPr>
          <p:nvPr/>
        </p:nvPicPr>
        <p:blipFill>
          <a:blip r:embed="rId2"/>
          <a:srcRect/>
          <a:stretch>
            <a:fillRect/>
          </a:stretch>
        </p:blipFill>
        <p:spPr bwMode="auto">
          <a:xfrm>
            <a:off x="10782300" y="56515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90501" name="Rectangle 37"/>
          <p:cNvSpPr>
            <a:spLocks/>
          </p:cNvSpPr>
          <p:nvPr/>
        </p:nvSpPr>
        <p:spPr bwMode="auto">
          <a:xfrm>
            <a:off x="7316788" y="8459788"/>
            <a:ext cx="37226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 relative humidity</a:t>
            </a:r>
          </a:p>
        </p:txBody>
      </p:sp>
      <p:sp>
        <p:nvSpPr>
          <p:cNvPr id="188455" name="Rectangle 3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increasing moisture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90467"/>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19046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entr" presetSubtype="3123872" fill="hold" nodeType="clickEffect">
                                  <p:stCondLst>
                                    <p:cond delay="0"/>
                                  </p:stCondLst>
                                  <p:childTnLst>
                                    <p:set>
                                      <p:cBhvr>
                                        <p:cTn id="13" dur="1" fill="hold">
                                          <p:stCondLst>
                                            <p:cond delay="499"/>
                                          </p:stCondLst>
                                        </p:cTn>
                                        <p:tgtEl>
                                          <p:spTgt spid="190469"/>
                                        </p:tgtEl>
                                        <p:attrNameLst>
                                          <p:attrName>style.visibility</p:attrName>
                                        </p:attrNameLst>
                                      </p:cBhvr>
                                      <p:to>
                                        <p:strVal val="visible"/>
                                      </p:to>
                                    </p:set>
                                  </p:childTnLst>
                                </p:cTn>
                              </p:par>
                            </p:childTnLst>
                          </p:cTn>
                        </p:par>
                        <p:par>
                          <p:cTn id="14" fill="hold" nodeType="afterGroup">
                            <p:stCondLst>
                              <p:cond delay="500"/>
                            </p:stCondLst>
                            <p:childTnLst>
                              <p:par>
                                <p:cTn id="15" presetID="0" presetClass="entr" presetSubtype="3123872" fill="hold" nodeType="afterEffect">
                                  <p:stCondLst>
                                    <p:cond delay="500"/>
                                  </p:stCondLst>
                                  <p:childTnLst>
                                    <p:set>
                                      <p:cBhvr>
                                        <p:cTn id="16" dur="1" fill="hold">
                                          <p:stCondLst>
                                            <p:cond delay="499"/>
                                          </p:stCondLst>
                                        </p:cTn>
                                        <p:tgtEl>
                                          <p:spTgt spid="190470"/>
                                        </p:tgtEl>
                                        <p:attrNameLst>
                                          <p:attrName>style.visibility</p:attrName>
                                        </p:attrNameLst>
                                      </p:cBhvr>
                                      <p:to>
                                        <p:strVal val="visible"/>
                                      </p:to>
                                    </p:set>
                                  </p:childTnLst>
                                </p:cTn>
                              </p:par>
                            </p:childTnLst>
                          </p:cTn>
                        </p:par>
                        <p:par>
                          <p:cTn id="17" fill="hold" nodeType="afterGroup">
                            <p:stCondLst>
                              <p:cond delay="1500"/>
                            </p:stCondLst>
                            <p:childTnLst>
                              <p:par>
                                <p:cTn id="18" presetID="0" presetClass="entr" presetSubtype="3123872" fill="hold" nodeType="afterEffect">
                                  <p:stCondLst>
                                    <p:cond delay="500"/>
                                  </p:stCondLst>
                                  <p:childTnLst>
                                    <p:set>
                                      <p:cBhvr>
                                        <p:cTn id="19" dur="1" fill="hold">
                                          <p:stCondLst>
                                            <p:cond delay="499"/>
                                          </p:stCondLst>
                                        </p:cTn>
                                        <p:tgtEl>
                                          <p:spTgt spid="190471"/>
                                        </p:tgtEl>
                                        <p:attrNameLst>
                                          <p:attrName>style.visibility</p:attrName>
                                        </p:attrNameLst>
                                      </p:cBhvr>
                                      <p:to>
                                        <p:strVal val="visible"/>
                                      </p:to>
                                    </p:set>
                                  </p:childTnLst>
                                </p:cTn>
                              </p:par>
                            </p:childTnLst>
                          </p:cTn>
                        </p:par>
                        <p:par>
                          <p:cTn id="20" fill="hold" nodeType="afterGroup">
                            <p:stCondLst>
                              <p:cond delay="2500"/>
                            </p:stCondLst>
                            <p:childTnLst>
                              <p:par>
                                <p:cTn id="21" presetID="0" presetClass="entr" presetSubtype="3123872" fill="hold" nodeType="afterEffect">
                                  <p:stCondLst>
                                    <p:cond delay="500"/>
                                  </p:stCondLst>
                                  <p:childTnLst>
                                    <p:set>
                                      <p:cBhvr>
                                        <p:cTn id="22" dur="1" fill="hold">
                                          <p:stCondLst>
                                            <p:cond delay="499"/>
                                          </p:stCondLst>
                                        </p:cTn>
                                        <p:tgtEl>
                                          <p:spTgt spid="190472"/>
                                        </p:tgtEl>
                                        <p:attrNameLst>
                                          <p:attrName>style.visibility</p:attrName>
                                        </p:attrNameLst>
                                      </p:cBhvr>
                                      <p:to>
                                        <p:strVal val="visible"/>
                                      </p:to>
                                    </p:set>
                                  </p:childTnLst>
                                </p:cTn>
                              </p:par>
                            </p:childTnLst>
                          </p:cTn>
                        </p:par>
                        <p:par>
                          <p:cTn id="23" fill="hold" nodeType="afterGroup">
                            <p:stCondLst>
                              <p:cond delay="3500"/>
                            </p:stCondLst>
                            <p:childTnLst>
                              <p:par>
                                <p:cTn id="24" presetID="0" presetClass="entr" presetSubtype="3123872" fill="hold" nodeType="afterEffect">
                                  <p:stCondLst>
                                    <p:cond delay="500"/>
                                  </p:stCondLst>
                                  <p:childTnLst>
                                    <p:set>
                                      <p:cBhvr>
                                        <p:cTn id="25" dur="1" fill="hold">
                                          <p:stCondLst>
                                            <p:cond delay="499"/>
                                          </p:stCondLst>
                                        </p:cTn>
                                        <p:tgtEl>
                                          <p:spTgt spid="190473"/>
                                        </p:tgtEl>
                                        <p:attrNameLst>
                                          <p:attrName>style.visibility</p:attrName>
                                        </p:attrNameLst>
                                      </p:cBhvr>
                                      <p:to>
                                        <p:strVal val="visible"/>
                                      </p:to>
                                    </p:set>
                                  </p:childTnLst>
                                </p:cTn>
                              </p:par>
                            </p:childTnLst>
                          </p:cTn>
                        </p:par>
                        <p:par>
                          <p:cTn id="26" fill="hold" nodeType="afterGroup">
                            <p:stCondLst>
                              <p:cond delay="4500"/>
                            </p:stCondLst>
                            <p:childTnLst>
                              <p:par>
                                <p:cTn id="27" presetID="0" presetClass="entr" presetSubtype="3123872" fill="hold" nodeType="afterEffect">
                                  <p:stCondLst>
                                    <p:cond delay="500"/>
                                  </p:stCondLst>
                                  <p:childTnLst>
                                    <p:set>
                                      <p:cBhvr>
                                        <p:cTn id="28" dur="1" fill="hold">
                                          <p:stCondLst>
                                            <p:cond delay="499"/>
                                          </p:stCondLst>
                                        </p:cTn>
                                        <p:tgtEl>
                                          <p:spTgt spid="190474"/>
                                        </p:tgtEl>
                                        <p:attrNameLst>
                                          <p:attrName>style.visibility</p:attrName>
                                        </p:attrNameLst>
                                      </p:cBhvr>
                                      <p:to>
                                        <p:strVal val="visible"/>
                                      </p:to>
                                    </p:set>
                                  </p:childTnLst>
                                </p:cTn>
                              </p:par>
                            </p:childTnLst>
                          </p:cTn>
                        </p:par>
                        <p:par>
                          <p:cTn id="29" fill="hold" nodeType="afterGroup">
                            <p:stCondLst>
                              <p:cond delay="5500"/>
                            </p:stCondLst>
                            <p:childTnLst>
                              <p:par>
                                <p:cTn id="30" presetID="0" presetClass="entr" presetSubtype="3123872" fill="hold" nodeType="afterEffect">
                                  <p:stCondLst>
                                    <p:cond delay="500"/>
                                  </p:stCondLst>
                                  <p:childTnLst>
                                    <p:set>
                                      <p:cBhvr>
                                        <p:cTn id="31" dur="1" fill="hold">
                                          <p:stCondLst>
                                            <p:cond delay="499"/>
                                          </p:stCondLst>
                                        </p:cTn>
                                        <p:tgtEl>
                                          <p:spTgt spid="190475"/>
                                        </p:tgtEl>
                                        <p:attrNameLst>
                                          <p:attrName>style.visibility</p:attrName>
                                        </p:attrNameLst>
                                      </p:cBhvr>
                                      <p:to>
                                        <p:strVal val="visible"/>
                                      </p:to>
                                    </p:set>
                                  </p:childTnLst>
                                </p:cTn>
                              </p:par>
                            </p:childTnLst>
                          </p:cTn>
                        </p:par>
                        <p:par>
                          <p:cTn id="32" fill="hold" nodeType="afterGroup">
                            <p:stCondLst>
                              <p:cond delay="6500"/>
                            </p:stCondLst>
                            <p:childTnLst>
                              <p:par>
                                <p:cTn id="33" presetID="0" presetClass="entr" presetSubtype="3123872" fill="hold" nodeType="afterEffect">
                                  <p:stCondLst>
                                    <p:cond delay="500"/>
                                  </p:stCondLst>
                                  <p:childTnLst>
                                    <p:set>
                                      <p:cBhvr>
                                        <p:cTn id="34" dur="1" fill="hold">
                                          <p:stCondLst>
                                            <p:cond delay="499"/>
                                          </p:stCondLst>
                                        </p:cTn>
                                        <p:tgtEl>
                                          <p:spTgt spid="190476"/>
                                        </p:tgtEl>
                                        <p:attrNameLst>
                                          <p:attrName>style.visibility</p:attrName>
                                        </p:attrNameLst>
                                      </p:cBhvr>
                                      <p:to>
                                        <p:strVal val="visible"/>
                                      </p:to>
                                    </p:set>
                                  </p:childTnLst>
                                </p:cTn>
                              </p:par>
                            </p:childTnLst>
                          </p:cTn>
                        </p:par>
                        <p:par>
                          <p:cTn id="35" fill="hold" nodeType="afterGroup">
                            <p:stCondLst>
                              <p:cond delay="7500"/>
                            </p:stCondLst>
                            <p:childTnLst>
                              <p:par>
                                <p:cTn id="36" presetID="0" presetClass="entr" presetSubtype="3123872" fill="hold" nodeType="afterEffect">
                                  <p:stCondLst>
                                    <p:cond delay="500"/>
                                  </p:stCondLst>
                                  <p:childTnLst>
                                    <p:set>
                                      <p:cBhvr>
                                        <p:cTn id="37" dur="1" fill="hold">
                                          <p:stCondLst>
                                            <p:cond delay="499"/>
                                          </p:stCondLst>
                                        </p:cTn>
                                        <p:tgtEl>
                                          <p:spTgt spid="190477"/>
                                        </p:tgtEl>
                                        <p:attrNameLst>
                                          <p:attrName>style.visibility</p:attrName>
                                        </p:attrNameLst>
                                      </p:cBhvr>
                                      <p:to>
                                        <p:strVal val="visible"/>
                                      </p:to>
                                    </p:set>
                                  </p:childTnLst>
                                </p:cTn>
                              </p:par>
                            </p:childTnLst>
                          </p:cTn>
                        </p:par>
                        <p:par>
                          <p:cTn id="38" fill="hold" nodeType="afterGroup">
                            <p:stCondLst>
                              <p:cond delay="8500"/>
                            </p:stCondLst>
                            <p:childTnLst>
                              <p:par>
                                <p:cTn id="39" presetID="0" presetClass="entr" presetSubtype="3123872" fill="hold" nodeType="afterEffect">
                                  <p:stCondLst>
                                    <p:cond delay="500"/>
                                  </p:stCondLst>
                                  <p:childTnLst>
                                    <p:set>
                                      <p:cBhvr>
                                        <p:cTn id="40" dur="1" fill="hold">
                                          <p:stCondLst>
                                            <p:cond delay="499"/>
                                          </p:stCondLst>
                                        </p:cTn>
                                        <p:tgtEl>
                                          <p:spTgt spid="19047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0" presetClass="entr" presetSubtype="3123872" fill="hold" grpId="0" nodeType="clickEffect">
                                  <p:stCondLst>
                                    <p:cond delay="0"/>
                                  </p:stCondLst>
                                  <p:childTnLst>
                                    <p:set>
                                      <p:cBhvr>
                                        <p:cTn id="44" dur="1" fill="hold">
                                          <p:stCondLst>
                                            <p:cond delay="499"/>
                                          </p:stCondLst>
                                        </p:cTn>
                                        <p:tgtEl>
                                          <p:spTgt spid="1904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0" presetClass="entr" presetSubtype="3123872" fill="hold" nodeType="clickEffect">
                                  <p:stCondLst>
                                    <p:cond delay="0"/>
                                  </p:stCondLst>
                                  <p:childTnLst>
                                    <p:set>
                                      <p:cBhvr>
                                        <p:cTn id="48" dur="1" fill="hold">
                                          <p:stCondLst>
                                            <p:cond delay="499"/>
                                          </p:stCondLst>
                                        </p:cTn>
                                        <p:tgtEl>
                                          <p:spTgt spid="190480"/>
                                        </p:tgtEl>
                                        <p:attrNameLst>
                                          <p:attrName>style.visibility</p:attrName>
                                        </p:attrNameLst>
                                      </p:cBhvr>
                                      <p:to>
                                        <p:strVal val="visible"/>
                                      </p:to>
                                    </p:set>
                                  </p:childTnLst>
                                </p:cTn>
                              </p:par>
                            </p:childTnLst>
                          </p:cTn>
                        </p:par>
                        <p:par>
                          <p:cTn id="49" fill="hold" nodeType="afterGroup">
                            <p:stCondLst>
                              <p:cond delay="500"/>
                            </p:stCondLst>
                            <p:childTnLst>
                              <p:par>
                                <p:cTn id="50" presetID="0" presetClass="entr" presetSubtype="3123872" fill="hold" nodeType="afterEffect">
                                  <p:stCondLst>
                                    <p:cond delay="500"/>
                                  </p:stCondLst>
                                  <p:childTnLst>
                                    <p:set>
                                      <p:cBhvr>
                                        <p:cTn id="51" dur="1" fill="hold">
                                          <p:stCondLst>
                                            <p:cond delay="499"/>
                                          </p:stCondLst>
                                        </p:cTn>
                                        <p:tgtEl>
                                          <p:spTgt spid="190481"/>
                                        </p:tgtEl>
                                        <p:attrNameLst>
                                          <p:attrName>style.visibility</p:attrName>
                                        </p:attrNameLst>
                                      </p:cBhvr>
                                      <p:to>
                                        <p:strVal val="visible"/>
                                      </p:to>
                                    </p:set>
                                  </p:childTnLst>
                                </p:cTn>
                              </p:par>
                            </p:childTnLst>
                          </p:cTn>
                        </p:par>
                        <p:par>
                          <p:cTn id="52" fill="hold" nodeType="afterGroup">
                            <p:stCondLst>
                              <p:cond delay="1500"/>
                            </p:stCondLst>
                            <p:childTnLst>
                              <p:par>
                                <p:cTn id="53" presetID="0" presetClass="entr" presetSubtype="3123872" fill="hold" nodeType="afterEffect">
                                  <p:stCondLst>
                                    <p:cond delay="500"/>
                                  </p:stCondLst>
                                  <p:childTnLst>
                                    <p:set>
                                      <p:cBhvr>
                                        <p:cTn id="54" dur="1" fill="hold">
                                          <p:stCondLst>
                                            <p:cond delay="499"/>
                                          </p:stCondLst>
                                        </p:cTn>
                                        <p:tgtEl>
                                          <p:spTgt spid="190482"/>
                                        </p:tgtEl>
                                        <p:attrNameLst>
                                          <p:attrName>style.visibility</p:attrName>
                                        </p:attrNameLst>
                                      </p:cBhvr>
                                      <p:to>
                                        <p:strVal val="visible"/>
                                      </p:to>
                                    </p:set>
                                  </p:childTnLst>
                                </p:cTn>
                              </p:par>
                            </p:childTnLst>
                          </p:cTn>
                        </p:par>
                        <p:par>
                          <p:cTn id="55" fill="hold" nodeType="afterGroup">
                            <p:stCondLst>
                              <p:cond delay="2500"/>
                            </p:stCondLst>
                            <p:childTnLst>
                              <p:par>
                                <p:cTn id="56" presetID="0" presetClass="entr" presetSubtype="3123872" fill="hold" nodeType="afterEffect">
                                  <p:stCondLst>
                                    <p:cond delay="500"/>
                                  </p:stCondLst>
                                  <p:childTnLst>
                                    <p:set>
                                      <p:cBhvr>
                                        <p:cTn id="57" dur="1" fill="hold">
                                          <p:stCondLst>
                                            <p:cond delay="499"/>
                                          </p:stCondLst>
                                        </p:cTn>
                                        <p:tgtEl>
                                          <p:spTgt spid="190483"/>
                                        </p:tgtEl>
                                        <p:attrNameLst>
                                          <p:attrName>style.visibility</p:attrName>
                                        </p:attrNameLst>
                                      </p:cBhvr>
                                      <p:to>
                                        <p:strVal val="visible"/>
                                      </p:to>
                                    </p:set>
                                  </p:childTnLst>
                                </p:cTn>
                              </p:par>
                            </p:childTnLst>
                          </p:cTn>
                        </p:par>
                        <p:par>
                          <p:cTn id="58" fill="hold" nodeType="afterGroup">
                            <p:stCondLst>
                              <p:cond delay="3500"/>
                            </p:stCondLst>
                            <p:childTnLst>
                              <p:par>
                                <p:cTn id="59" presetID="0" presetClass="entr" presetSubtype="3123872" fill="hold" nodeType="afterEffect">
                                  <p:stCondLst>
                                    <p:cond delay="500"/>
                                  </p:stCondLst>
                                  <p:childTnLst>
                                    <p:set>
                                      <p:cBhvr>
                                        <p:cTn id="60" dur="1" fill="hold">
                                          <p:stCondLst>
                                            <p:cond delay="499"/>
                                          </p:stCondLst>
                                        </p:cTn>
                                        <p:tgtEl>
                                          <p:spTgt spid="190484"/>
                                        </p:tgtEl>
                                        <p:attrNameLst>
                                          <p:attrName>style.visibility</p:attrName>
                                        </p:attrNameLst>
                                      </p:cBhvr>
                                      <p:to>
                                        <p:strVal val="visible"/>
                                      </p:to>
                                    </p:set>
                                  </p:childTnLst>
                                </p:cTn>
                              </p:par>
                            </p:childTnLst>
                          </p:cTn>
                        </p:par>
                        <p:par>
                          <p:cTn id="61" fill="hold" nodeType="afterGroup">
                            <p:stCondLst>
                              <p:cond delay="4500"/>
                            </p:stCondLst>
                            <p:childTnLst>
                              <p:par>
                                <p:cTn id="62" presetID="0" presetClass="entr" presetSubtype="3123872" fill="hold" nodeType="afterEffect">
                                  <p:stCondLst>
                                    <p:cond delay="500"/>
                                  </p:stCondLst>
                                  <p:childTnLst>
                                    <p:set>
                                      <p:cBhvr>
                                        <p:cTn id="63" dur="1" fill="hold">
                                          <p:stCondLst>
                                            <p:cond delay="499"/>
                                          </p:stCondLst>
                                        </p:cTn>
                                        <p:tgtEl>
                                          <p:spTgt spid="190485"/>
                                        </p:tgtEl>
                                        <p:attrNameLst>
                                          <p:attrName>style.visibility</p:attrName>
                                        </p:attrNameLst>
                                      </p:cBhvr>
                                      <p:to>
                                        <p:strVal val="visible"/>
                                      </p:to>
                                    </p:set>
                                  </p:childTnLst>
                                </p:cTn>
                              </p:par>
                            </p:childTnLst>
                          </p:cTn>
                        </p:par>
                        <p:par>
                          <p:cTn id="64" fill="hold" nodeType="afterGroup">
                            <p:stCondLst>
                              <p:cond delay="5500"/>
                            </p:stCondLst>
                            <p:childTnLst>
                              <p:par>
                                <p:cTn id="65" presetID="0" presetClass="entr" presetSubtype="3123872" fill="hold" nodeType="afterEffect">
                                  <p:stCondLst>
                                    <p:cond delay="500"/>
                                  </p:stCondLst>
                                  <p:childTnLst>
                                    <p:set>
                                      <p:cBhvr>
                                        <p:cTn id="66" dur="1" fill="hold">
                                          <p:stCondLst>
                                            <p:cond delay="499"/>
                                          </p:stCondLst>
                                        </p:cTn>
                                        <p:tgtEl>
                                          <p:spTgt spid="190486"/>
                                        </p:tgtEl>
                                        <p:attrNameLst>
                                          <p:attrName>style.visibility</p:attrName>
                                        </p:attrNameLst>
                                      </p:cBhvr>
                                      <p:to>
                                        <p:strVal val="visible"/>
                                      </p:to>
                                    </p:set>
                                  </p:childTnLst>
                                </p:cTn>
                              </p:par>
                            </p:childTnLst>
                          </p:cTn>
                        </p:par>
                        <p:par>
                          <p:cTn id="67" fill="hold" nodeType="afterGroup">
                            <p:stCondLst>
                              <p:cond delay="6500"/>
                            </p:stCondLst>
                            <p:childTnLst>
                              <p:par>
                                <p:cTn id="68" presetID="0" presetClass="entr" presetSubtype="3123872" fill="hold" nodeType="afterEffect">
                                  <p:stCondLst>
                                    <p:cond delay="500"/>
                                  </p:stCondLst>
                                  <p:childTnLst>
                                    <p:set>
                                      <p:cBhvr>
                                        <p:cTn id="69" dur="1" fill="hold">
                                          <p:stCondLst>
                                            <p:cond delay="499"/>
                                          </p:stCondLst>
                                        </p:cTn>
                                        <p:tgtEl>
                                          <p:spTgt spid="190487"/>
                                        </p:tgtEl>
                                        <p:attrNameLst>
                                          <p:attrName>style.visibility</p:attrName>
                                        </p:attrNameLst>
                                      </p:cBhvr>
                                      <p:to>
                                        <p:strVal val="visible"/>
                                      </p:to>
                                    </p:set>
                                  </p:childTnLst>
                                </p:cTn>
                              </p:par>
                            </p:childTnLst>
                          </p:cTn>
                        </p:par>
                        <p:par>
                          <p:cTn id="70" fill="hold" nodeType="afterGroup">
                            <p:stCondLst>
                              <p:cond delay="7500"/>
                            </p:stCondLst>
                            <p:childTnLst>
                              <p:par>
                                <p:cTn id="71" presetID="0" presetClass="entr" presetSubtype="3123872" fill="hold" nodeType="afterEffect">
                                  <p:stCondLst>
                                    <p:cond delay="500"/>
                                  </p:stCondLst>
                                  <p:childTnLst>
                                    <p:set>
                                      <p:cBhvr>
                                        <p:cTn id="72" dur="1" fill="hold">
                                          <p:stCondLst>
                                            <p:cond delay="499"/>
                                          </p:stCondLst>
                                        </p:cTn>
                                        <p:tgtEl>
                                          <p:spTgt spid="190488"/>
                                        </p:tgtEl>
                                        <p:attrNameLst>
                                          <p:attrName>style.visibility</p:attrName>
                                        </p:attrNameLst>
                                      </p:cBhvr>
                                      <p:to>
                                        <p:strVal val="visible"/>
                                      </p:to>
                                    </p:set>
                                  </p:childTnLst>
                                </p:cTn>
                              </p:par>
                            </p:childTnLst>
                          </p:cTn>
                        </p:par>
                        <p:par>
                          <p:cTn id="73" fill="hold" nodeType="afterGroup">
                            <p:stCondLst>
                              <p:cond delay="8500"/>
                            </p:stCondLst>
                            <p:childTnLst>
                              <p:par>
                                <p:cTn id="74" presetID="0" presetClass="entr" presetSubtype="3123872" fill="hold" nodeType="afterEffect">
                                  <p:stCondLst>
                                    <p:cond delay="500"/>
                                  </p:stCondLst>
                                  <p:childTnLst>
                                    <p:set>
                                      <p:cBhvr>
                                        <p:cTn id="75" dur="1" fill="hold">
                                          <p:stCondLst>
                                            <p:cond delay="499"/>
                                          </p:stCondLst>
                                        </p:cTn>
                                        <p:tgtEl>
                                          <p:spTgt spid="190489"/>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0" presetClass="entr" presetSubtype="3123872" fill="hold" grpId="0" nodeType="clickEffect">
                                  <p:stCondLst>
                                    <p:cond delay="0"/>
                                  </p:stCondLst>
                                  <p:childTnLst>
                                    <p:set>
                                      <p:cBhvr>
                                        <p:cTn id="79" dur="1" fill="hold">
                                          <p:stCondLst>
                                            <p:cond delay="499"/>
                                          </p:stCondLst>
                                        </p:cTn>
                                        <p:tgtEl>
                                          <p:spTgt spid="19049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entr" presetSubtype="3123872" fill="hold" nodeType="clickEffect">
                                  <p:stCondLst>
                                    <p:cond delay="0"/>
                                  </p:stCondLst>
                                  <p:childTnLst>
                                    <p:set>
                                      <p:cBhvr>
                                        <p:cTn id="83" dur="1" fill="hold">
                                          <p:stCondLst>
                                            <p:cond delay="499"/>
                                          </p:stCondLst>
                                        </p:cTn>
                                        <p:tgtEl>
                                          <p:spTgt spid="190491"/>
                                        </p:tgtEl>
                                        <p:attrNameLst>
                                          <p:attrName>style.visibility</p:attrName>
                                        </p:attrNameLst>
                                      </p:cBhvr>
                                      <p:to>
                                        <p:strVal val="visible"/>
                                      </p:to>
                                    </p:set>
                                  </p:childTnLst>
                                </p:cTn>
                              </p:par>
                            </p:childTnLst>
                          </p:cTn>
                        </p:par>
                        <p:par>
                          <p:cTn id="84" fill="hold" nodeType="afterGroup">
                            <p:stCondLst>
                              <p:cond delay="500"/>
                            </p:stCondLst>
                            <p:childTnLst>
                              <p:par>
                                <p:cTn id="85" presetID="0" presetClass="entr" presetSubtype="3123872" fill="hold" nodeType="afterEffect">
                                  <p:stCondLst>
                                    <p:cond delay="500"/>
                                  </p:stCondLst>
                                  <p:childTnLst>
                                    <p:set>
                                      <p:cBhvr>
                                        <p:cTn id="86" dur="1" fill="hold">
                                          <p:stCondLst>
                                            <p:cond delay="499"/>
                                          </p:stCondLst>
                                        </p:cTn>
                                        <p:tgtEl>
                                          <p:spTgt spid="190492"/>
                                        </p:tgtEl>
                                        <p:attrNameLst>
                                          <p:attrName>style.visibility</p:attrName>
                                        </p:attrNameLst>
                                      </p:cBhvr>
                                      <p:to>
                                        <p:strVal val="visible"/>
                                      </p:to>
                                    </p:set>
                                  </p:childTnLst>
                                </p:cTn>
                              </p:par>
                            </p:childTnLst>
                          </p:cTn>
                        </p:par>
                        <p:par>
                          <p:cTn id="87" fill="hold" nodeType="afterGroup">
                            <p:stCondLst>
                              <p:cond delay="1500"/>
                            </p:stCondLst>
                            <p:childTnLst>
                              <p:par>
                                <p:cTn id="88" presetID="0" presetClass="entr" presetSubtype="3123872" fill="hold" nodeType="afterEffect">
                                  <p:stCondLst>
                                    <p:cond delay="500"/>
                                  </p:stCondLst>
                                  <p:childTnLst>
                                    <p:set>
                                      <p:cBhvr>
                                        <p:cTn id="89" dur="1" fill="hold">
                                          <p:stCondLst>
                                            <p:cond delay="499"/>
                                          </p:stCondLst>
                                        </p:cTn>
                                        <p:tgtEl>
                                          <p:spTgt spid="190495"/>
                                        </p:tgtEl>
                                        <p:attrNameLst>
                                          <p:attrName>style.visibility</p:attrName>
                                        </p:attrNameLst>
                                      </p:cBhvr>
                                      <p:to>
                                        <p:strVal val="visible"/>
                                      </p:to>
                                    </p:set>
                                  </p:childTnLst>
                                </p:cTn>
                              </p:par>
                            </p:childTnLst>
                          </p:cTn>
                        </p:par>
                        <p:par>
                          <p:cTn id="90" fill="hold" nodeType="afterGroup">
                            <p:stCondLst>
                              <p:cond delay="2500"/>
                            </p:stCondLst>
                            <p:childTnLst>
                              <p:par>
                                <p:cTn id="91" presetID="0" presetClass="entr" presetSubtype="3123872" fill="hold" nodeType="afterEffect">
                                  <p:stCondLst>
                                    <p:cond delay="500"/>
                                  </p:stCondLst>
                                  <p:childTnLst>
                                    <p:set>
                                      <p:cBhvr>
                                        <p:cTn id="92" dur="1" fill="hold">
                                          <p:stCondLst>
                                            <p:cond delay="499"/>
                                          </p:stCondLst>
                                        </p:cTn>
                                        <p:tgtEl>
                                          <p:spTgt spid="190494"/>
                                        </p:tgtEl>
                                        <p:attrNameLst>
                                          <p:attrName>style.visibility</p:attrName>
                                        </p:attrNameLst>
                                      </p:cBhvr>
                                      <p:to>
                                        <p:strVal val="visible"/>
                                      </p:to>
                                    </p:set>
                                  </p:childTnLst>
                                </p:cTn>
                              </p:par>
                            </p:childTnLst>
                          </p:cTn>
                        </p:par>
                        <p:par>
                          <p:cTn id="93" fill="hold" nodeType="afterGroup">
                            <p:stCondLst>
                              <p:cond delay="3500"/>
                            </p:stCondLst>
                            <p:childTnLst>
                              <p:par>
                                <p:cTn id="94" presetID="0" presetClass="entr" presetSubtype="3123872" fill="hold" nodeType="afterEffect">
                                  <p:stCondLst>
                                    <p:cond delay="500"/>
                                  </p:stCondLst>
                                  <p:childTnLst>
                                    <p:set>
                                      <p:cBhvr>
                                        <p:cTn id="95" dur="1" fill="hold">
                                          <p:stCondLst>
                                            <p:cond delay="499"/>
                                          </p:stCondLst>
                                        </p:cTn>
                                        <p:tgtEl>
                                          <p:spTgt spid="190493"/>
                                        </p:tgtEl>
                                        <p:attrNameLst>
                                          <p:attrName>style.visibility</p:attrName>
                                        </p:attrNameLst>
                                      </p:cBhvr>
                                      <p:to>
                                        <p:strVal val="visible"/>
                                      </p:to>
                                    </p:set>
                                  </p:childTnLst>
                                </p:cTn>
                              </p:par>
                            </p:childTnLst>
                          </p:cTn>
                        </p:par>
                        <p:par>
                          <p:cTn id="96" fill="hold" nodeType="afterGroup">
                            <p:stCondLst>
                              <p:cond delay="4500"/>
                            </p:stCondLst>
                            <p:childTnLst>
                              <p:par>
                                <p:cTn id="97" presetID="0" presetClass="entr" presetSubtype="3123872" fill="hold" nodeType="afterEffect">
                                  <p:stCondLst>
                                    <p:cond delay="500"/>
                                  </p:stCondLst>
                                  <p:childTnLst>
                                    <p:set>
                                      <p:cBhvr>
                                        <p:cTn id="98" dur="1" fill="hold">
                                          <p:stCondLst>
                                            <p:cond delay="499"/>
                                          </p:stCondLst>
                                        </p:cTn>
                                        <p:tgtEl>
                                          <p:spTgt spid="190496"/>
                                        </p:tgtEl>
                                        <p:attrNameLst>
                                          <p:attrName>style.visibility</p:attrName>
                                        </p:attrNameLst>
                                      </p:cBhvr>
                                      <p:to>
                                        <p:strVal val="visible"/>
                                      </p:to>
                                    </p:set>
                                  </p:childTnLst>
                                </p:cTn>
                              </p:par>
                            </p:childTnLst>
                          </p:cTn>
                        </p:par>
                        <p:par>
                          <p:cTn id="99" fill="hold" nodeType="afterGroup">
                            <p:stCondLst>
                              <p:cond delay="5500"/>
                            </p:stCondLst>
                            <p:childTnLst>
                              <p:par>
                                <p:cTn id="100" presetID="0" presetClass="entr" presetSubtype="3123872" fill="hold" nodeType="afterEffect">
                                  <p:stCondLst>
                                    <p:cond delay="500"/>
                                  </p:stCondLst>
                                  <p:childTnLst>
                                    <p:set>
                                      <p:cBhvr>
                                        <p:cTn id="101" dur="1" fill="hold">
                                          <p:stCondLst>
                                            <p:cond delay="499"/>
                                          </p:stCondLst>
                                        </p:cTn>
                                        <p:tgtEl>
                                          <p:spTgt spid="190497"/>
                                        </p:tgtEl>
                                        <p:attrNameLst>
                                          <p:attrName>style.visibility</p:attrName>
                                        </p:attrNameLst>
                                      </p:cBhvr>
                                      <p:to>
                                        <p:strVal val="visible"/>
                                      </p:to>
                                    </p:set>
                                  </p:childTnLst>
                                </p:cTn>
                              </p:par>
                            </p:childTnLst>
                          </p:cTn>
                        </p:par>
                        <p:par>
                          <p:cTn id="102" fill="hold" nodeType="afterGroup">
                            <p:stCondLst>
                              <p:cond delay="6500"/>
                            </p:stCondLst>
                            <p:childTnLst>
                              <p:par>
                                <p:cTn id="103" presetID="0" presetClass="entr" presetSubtype="3123872" fill="hold" nodeType="afterEffect">
                                  <p:stCondLst>
                                    <p:cond delay="500"/>
                                  </p:stCondLst>
                                  <p:childTnLst>
                                    <p:set>
                                      <p:cBhvr>
                                        <p:cTn id="104" dur="1" fill="hold">
                                          <p:stCondLst>
                                            <p:cond delay="499"/>
                                          </p:stCondLst>
                                        </p:cTn>
                                        <p:tgtEl>
                                          <p:spTgt spid="190499"/>
                                        </p:tgtEl>
                                        <p:attrNameLst>
                                          <p:attrName>style.visibility</p:attrName>
                                        </p:attrNameLst>
                                      </p:cBhvr>
                                      <p:to>
                                        <p:strVal val="visible"/>
                                      </p:to>
                                    </p:set>
                                  </p:childTnLst>
                                </p:cTn>
                              </p:par>
                            </p:childTnLst>
                          </p:cTn>
                        </p:par>
                        <p:par>
                          <p:cTn id="105" fill="hold" nodeType="afterGroup">
                            <p:stCondLst>
                              <p:cond delay="7500"/>
                            </p:stCondLst>
                            <p:childTnLst>
                              <p:par>
                                <p:cTn id="106" presetID="0" presetClass="entr" presetSubtype="3123872" fill="hold" nodeType="afterEffect">
                                  <p:stCondLst>
                                    <p:cond delay="500"/>
                                  </p:stCondLst>
                                  <p:childTnLst>
                                    <p:set>
                                      <p:cBhvr>
                                        <p:cTn id="107" dur="1" fill="hold">
                                          <p:stCondLst>
                                            <p:cond delay="499"/>
                                          </p:stCondLst>
                                        </p:cTn>
                                        <p:tgtEl>
                                          <p:spTgt spid="190498"/>
                                        </p:tgtEl>
                                        <p:attrNameLst>
                                          <p:attrName>style.visibility</p:attrName>
                                        </p:attrNameLst>
                                      </p:cBhvr>
                                      <p:to>
                                        <p:strVal val="visible"/>
                                      </p:to>
                                    </p:set>
                                  </p:childTnLst>
                                </p:cTn>
                              </p:par>
                            </p:childTnLst>
                          </p:cTn>
                        </p:par>
                        <p:par>
                          <p:cTn id="108" fill="hold" nodeType="afterGroup">
                            <p:stCondLst>
                              <p:cond delay="8500"/>
                            </p:stCondLst>
                            <p:childTnLst>
                              <p:par>
                                <p:cTn id="109" presetID="0" presetClass="entr" presetSubtype="3123872" fill="hold" nodeType="afterEffect">
                                  <p:stCondLst>
                                    <p:cond delay="500"/>
                                  </p:stCondLst>
                                  <p:childTnLst>
                                    <p:set>
                                      <p:cBhvr>
                                        <p:cTn id="110" dur="1" fill="hold">
                                          <p:stCondLst>
                                            <p:cond delay="499"/>
                                          </p:stCondLst>
                                        </p:cTn>
                                        <p:tgtEl>
                                          <p:spTgt spid="190500"/>
                                        </p:tgtEl>
                                        <p:attrNameLst>
                                          <p:attrName>style.visibility</p:attrName>
                                        </p:attrNameLst>
                                      </p:cBhvr>
                                      <p:to>
                                        <p:strVal val="visible"/>
                                      </p:to>
                                    </p:set>
                                  </p:childTnLst>
                                </p:cTn>
                              </p:par>
                            </p:childTnLst>
                          </p:cTn>
                        </p:par>
                        <p:par>
                          <p:cTn id="111" fill="hold" nodeType="afterGroup">
                            <p:stCondLst>
                              <p:cond delay="9500"/>
                            </p:stCondLst>
                            <p:childTnLst>
                              <p:par>
                                <p:cTn id="112" presetID="0" presetClass="entr" presetSubtype="3123872" fill="hold" grpId="0" nodeType="afterEffect">
                                  <p:stCondLst>
                                    <p:cond delay="0"/>
                                  </p:stCondLst>
                                  <p:childTnLst>
                                    <p:set>
                                      <p:cBhvr>
                                        <p:cTn id="113" dur="1" fill="hold">
                                          <p:stCondLst>
                                            <p:cond delay="499"/>
                                          </p:stCondLst>
                                        </p:cTn>
                                        <p:tgtEl>
                                          <p:spTgt spid="190501"/>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1904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animBg="1"/>
      <p:bldP spid="190468" grpId="0" animBg="1"/>
      <p:bldP spid="190479" grpId="0" autoUpdateAnimBg="0"/>
      <p:bldP spid="190490" grpId="0" autoUpdateAnimBg="0"/>
      <p:bldP spid="190490" grpId="1"/>
      <p:bldP spid="190501"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1489"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dew point</a:t>
            </a:r>
            <a:r>
              <a:rPr lang="en-US" smtClean="0">
                <a:latin typeface="Helvetica" panose="020B0604020202020204" pitchFamily="34" charset="0"/>
                <a:cs typeface="Helvetica" panose="020B0604020202020204" pitchFamily="34" charset="0"/>
                <a:sym typeface="Helvetica" panose="020B0604020202020204" pitchFamily="34" charset="0"/>
              </a:rPr>
              <a:t> is the temperature a volume of air must be cooled to in order for water vapour to condense into water</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dew point is a saturation temperature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dew point and relative humidity are related</a:t>
            </a:r>
            <a:endParaRPr lang="en-US" smtClean="0">
              <a:latin typeface="Helvetica" panose="020B0604020202020204" pitchFamily="34" charset="0"/>
              <a:sym typeface="Helvetica" panose="020B0604020202020204" pitchFamily="34" charset="0"/>
            </a:endParaRPr>
          </a:p>
        </p:txBody>
      </p:sp>
      <p:sp>
        <p:nvSpPr>
          <p:cNvPr id="1894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894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9149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8944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dew point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914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914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914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89" grpId="0" build="p" bldLvl="5"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04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04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2515" name="Oval 3"/>
          <p:cNvSpPr>
            <a:spLocks/>
          </p:cNvSpPr>
          <p:nvPr/>
        </p:nvSpPr>
        <p:spPr bwMode="auto">
          <a:xfrm>
            <a:off x="4229100" y="3378200"/>
            <a:ext cx="4546600" cy="4546600"/>
          </a:xfrm>
          <a:prstGeom prst="ellipse">
            <a:avLst/>
          </a:prstGeom>
          <a:solidFill>
            <a:srgbClr val="0000CC"/>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92516" name="Oval 4"/>
          <p:cNvSpPr>
            <a:spLocks/>
          </p:cNvSpPr>
          <p:nvPr/>
        </p:nvSpPr>
        <p:spPr bwMode="auto">
          <a:xfrm>
            <a:off x="4229100" y="3378200"/>
            <a:ext cx="4546600" cy="4546600"/>
          </a:xfrm>
          <a:prstGeom prst="ellipse">
            <a:avLst/>
          </a:prstGeom>
          <a:solidFill>
            <a:srgbClr val="FF0000"/>
          </a:solidFill>
          <a:ln>
            <a:noFill/>
          </a:ln>
          <a:effectLst>
            <a:outerShdw blurRad="165100" dist="76199" dir="2700000" algn="ctr" rotWithShape="0">
              <a:schemeClr val="bg2">
                <a:alpha val="64999"/>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pic>
        <p:nvPicPr>
          <p:cNvPr id="192517" name="Picture 5"/>
          <p:cNvPicPr>
            <a:picLocks noChangeArrowheads="1"/>
          </p:cNvPicPr>
          <p:nvPr/>
        </p:nvPicPr>
        <p:blipFill>
          <a:blip r:embed="rId2"/>
          <a:srcRect/>
          <a:stretch>
            <a:fillRect/>
          </a:stretch>
        </p:blipFill>
        <p:spPr bwMode="auto">
          <a:xfrm>
            <a:off x="4864100" y="49657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18" name="Picture 6"/>
          <p:cNvPicPr>
            <a:picLocks noChangeArrowheads="1"/>
          </p:cNvPicPr>
          <p:nvPr/>
        </p:nvPicPr>
        <p:blipFill>
          <a:blip r:embed="rId2"/>
          <a:srcRect/>
          <a:stretch>
            <a:fillRect/>
          </a:stretch>
        </p:blipFill>
        <p:spPr bwMode="auto">
          <a:xfrm>
            <a:off x="5880100" y="38735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19" name="Picture 7"/>
          <p:cNvPicPr>
            <a:picLocks noChangeArrowheads="1"/>
          </p:cNvPicPr>
          <p:nvPr/>
        </p:nvPicPr>
        <p:blipFill>
          <a:blip r:embed="rId2"/>
          <a:srcRect/>
          <a:stretch>
            <a:fillRect/>
          </a:stretch>
        </p:blipFill>
        <p:spPr bwMode="auto">
          <a:xfrm>
            <a:off x="5308600" y="5956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0" name="Picture 8"/>
          <p:cNvPicPr>
            <a:picLocks noChangeArrowheads="1"/>
          </p:cNvPicPr>
          <p:nvPr/>
        </p:nvPicPr>
        <p:blipFill>
          <a:blip r:embed="rId2"/>
          <a:srcRect/>
          <a:stretch>
            <a:fillRect/>
          </a:stretch>
        </p:blipFill>
        <p:spPr bwMode="auto">
          <a:xfrm>
            <a:off x="5994400" y="49657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1" name="Picture 9"/>
          <p:cNvPicPr>
            <a:picLocks noChangeArrowheads="1"/>
          </p:cNvPicPr>
          <p:nvPr/>
        </p:nvPicPr>
        <p:blipFill>
          <a:blip r:embed="rId2"/>
          <a:srcRect/>
          <a:stretch>
            <a:fillRect/>
          </a:stretch>
        </p:blipFill>
        <p:spPr bwMode="auto">
          <a:xfrm>
            <a:off x="6972300" y="41910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2" name="Picture 10"/>
          <p:cNvPicPr>
            <a:picLocks noChangeArrowheads="1"/>
          </p:cNvPicPr>
          <p:nvPr/>
        </p:nvPicPr>
        <p:blipFill>
          <a:blip r:embed="rId2"/>
          <a:srcRect/>
          <a:stretch>
            <a:fillRect/>
          </a:stretch>
        </p:blipFill>
        <p:spPr bwMode="auto">
          <a:xfrm>
            <a:off x="7835900" y="49657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3" name="Picture 11"/>
          <p:cNvPicPr>
            <a:picLocks noChangeArrowheads="1"/>
          </p:cNvPicPr>
          <p:nvPr/>
        </p:nvPicPr>
        <p:blipFill>
          <a:blip r:embed="rId2"/>
          <a:srcRect/>
          <a:stretch>
            <a:fillRect/>
          </a:stretch>
        </p:blipFill>
        <p:spPr bwMode="auto">
          <a:xfrm>
            <a:off x="5994400" y="67183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4" name="Picture 12"/>
          <p:cNvPicPr>
            <a:picLocks noChangeArrowheads="1"/>
          </p:cNvPicPr>
          <p:nvPr/>
        </p:nvPicPr>
        <p:blipFill>
          <a:blip r:embed="rId2"/>
          <a:srcRect/>
          <a:stretch>
            <a:fillRect/>
          </a:stretch>
        </p:blipFill>
        <p:spPr bwMode="auto">
          <a:xfrm>
            <a:off x="6972300" y="69215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5" name="Picture 13"/>
          <p:cNvPicPr>
            <a:picLocks noChangeArrowheads="1"/>
          </p:cNvPicPr>
          <p:nvPr/>
        </p:nvPicPr>
        <p:blipFill>
          <a:blip r:embed="rId2"/>
          <a:srcRect/>
          <a:stretch>
            <a:fillRect/>
          </a:stretch>
        </p:blipFill>
        <p:spPr bwMode="auto">
          <a:xfrm>
            <a:off x="6769100" y="56642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192526" name="Picture 14"/>
          <p:cNvPicPr>
            <a:picLocks noChangeArrowheads="1"/>
          </p:cNvPicPr>
          <p:nvPr/>
        </p:nvPicPr>
        <p:blipFill>
          <a:blip r:embed="rId2"/>
          <a:srcRect/>
          <a:stretch>
            <a:fillRect/>
          </a:stretch>
        </p:blipFill>
        <p:spPr bwMode="auto">
          <a:xfrm>
            <a:off x="7620000" y="6057900"/>
            <a:ext cx="217488" cy="304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92527" name="Rectangle 15"/>
          <p:cNvSpPr>
            <a:spLocks/>
          </p:cNvSpPr>
          <p:nvPr/>
        </p:nvSpPr>
        <p:spPr bwMode="auto">
          <a:xfrm>
            <a:off x="4533900" y="8483600"/>
            <a:ext cx="37226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 relative humidity</a:t>
            </a:r>
          </a:p>
        </p:txBody>
      </p:sp>
      <p:sp>
        <p:nvSpPr>
          <p:cNvPr id="192528" name="Rectangle 16"/>
          <p:cNvSpPr>
            <a:spLocks/>
          </p:cNvSpPr>
          <p:nvPr/>
        </p:nvSpPr>
        <p:spPr bwMode="auto">
          <a:xfrm>
            <a:off x="4735513" y="8559800"/>
            <a:ext cx="35210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50% relative humidity</a:t>
            </a:r>
          </a:p>
        </p:txBody>
      </p:sp>
      <p:sp>
        <p:nvSpPr>
          <p:cNvPr id="190482" name="Rectangle 1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Saturation </a:t>
            </a:r>
            <a:r>
              <a:rPr lang="en-US" sz="4800" b="1" dirty="0" smtClean="0">
                <a:latin typeface="Helvetica Neue Medium" charset="0"/>
                <a:ea typeface="Helvetica Neue Medium" charset="0"/>
                <a:cs typeface="Helvetica Neue Medium" charset="0"/>
                <a:sym typeface="Helvetica Neue Medium" charset="0"/>
              </a:rPr>
              <a:t>cooling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nodeType="clickEffect">
                                  <p:stCondLst>
                                    <p:cond delay="0"/>
                                  </p:stCondLst>
                                  <p:childTnLst>
                                    <p:set>
                                      <p:cBhvr>
                                        <p:cTn id="6" dur="1" fill="hold">
                                          <p:stCondLst>
                                            <p:cond delay="499"/>
                                          </p:stCondLst>
                                        </p:cTn>
                                        <p:tgtEl>
                                          <p:spTgt spid="192517"/>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nodeType="afterEffect">
                                  <p:stCondLst>
                                    <p:cond delay="500"/>
                                  </p:stCondLst>
                                  <p:childTnLst>
                                    <p:set>
                                      <p:cBhvr>
                                        <p:cTn id="9" dur="1" fill="hold">
                                          <p:stCondLst>
                                            <p:cond delay="499"/>
                                          </p:stCondLst>
                                        </p:cTn>
                                        <p:tgtEl>
                                          <p:spTgt spid="192518"/>
                                        </p:tgtEl>
                                        <p:attrNameLst>
                                          <p:attrName>style.visibility</p:attrName>
                                        </p:attrNameLst>
                                      </p:cBhvr>
                                      <p:to>
                                        <p:strVal val="visible"/>
                                      </p:to>
                                    </p:set>
                                  </p:childTnLst>
                                </p:cTn>
                              </p:par>
                            </p:childTnLst>
                          </p:cTn>
                        </p:par>
                        <p:par>
                          <p:cTn id="10" fill="hold" nodeType="afterGroup">
                            <p:stCondLst>
                              <p:cond delay="1500"/>
                            </p:stCondLst>
                            <p:childTnLst>
                              <p:par>
                                <p:cTn id="11" presetID="0" presetClass="entr" presetSubtype="3123872" fill="hold" nodeType="afterEffect">
                                  <p:stCondLst>
                                    <p:cond delay="500"/>
                                  </p:stCondLst>
                                  <p:childTnLst>
                                    <p:set>
                                      <p:cBhvr>
                                        <p:cTn id="12" dur="1" fill="hold">
                                          <p:stCondLst>
                                            <p:cond delay="499"/>
                                          </p:stCondLst>
                                        </p:cTn>
                                        <p:tgtEl>
                                          <p:spTgt spid="192519"/>
                                        </p:tgtEl>
                                        <p:attrNameLst>
                                          <p:attrName>style.visibility</p:attrName>
                                        </p:attrNameLst>
                                      </p:cBhvr>
                                      <p:to>
                                        <p:strVal val="visible"/>
                                      </p:to>
                                    </p:set>
                                  </p:childTnLst>
                                </p:cTn>
                              </p:par>
                            </p:childTnLst>
                          </p:cTn>
                        </p:par>
                        <p:par>
                          <p:cTn id="13" fill="hold" nodeType="afterGroup">
                            <p:stCondLst>
                              <p:cond delay="2500"/>
                            </p:stCondLst>
                            <p:childTnLst>
                              <p:par>
                                <p:cTn id="14" presetID="0" presetClass="entr" presetSubtype="3123872" fill="hold" nodeType="afterEffect">
                                  <p:stCondLst>
                                    <p:cond delay="500"/>
                                  </p:stCondLst>
                                  <p:childTnLst>
                                    <p:set>
                                      <p:cBhvr>
                                        <p:cTn id="15" dur="1" fill="hold">
                                          <p:stCondLst>
                                            <p:cond delay="499"/>
                                          </p:stCondLst>
                                        </p:cTn>
                                        <p:tgtEl>
                                          <p:spTgt spid="192520"/>
                                        </p:tgtEl>
                                        <p:attrNameLst>
                                          <p:attrName>style.visibility</p:attrName>
                                        </p:attrNameLst>
                                      </p:cBhvr>
                                      <p:to>
                                        <p:strVal val="visible"/>
                                      </p:to>
                                    </p:set>
                                  </p:childTnLst>
                                </p:cTn>
                              </p:par>
                            </p:childTnLst>
                          </p:cTn>
                        </p:par>
                        <p:par>
                          <p:cTn id="16" fill="hold" nodeType="afterGroup">
                            <p:stCondLst>
                              <p:cond delay="3500"/>
                            </p:stCondLst>
                            <p:childTnLst>
                              <p:par>
                                <p:cTn id="17" presetID="0" presetClass="entr" presetSubtype="3123872" fill="hold" nodeType="afterEffect">
                                  <p:stCondLst>
                                    <p:cond delay="500"/>
                                  </p:stCondLst>
                                  <p:childTnLst>
                                    <p:set>
                                      <p:cBhvr>
                                        <p:cTn id="18" dur="1" fill="hold">
                                          <p:stCondLst>
                                            <p:cond delay="499"/>
                                          </p:stCondLst>
                                        </p:cTn>
                                        <p:tgtEl>
                                          <p:spTgt spid="192521"/>
                                        </p:tgtEl>
                                        <p:attrNameLst>
                                          <p:attrName>style.visibility</p:attrName>
                                        </p:attrNameLst>
                                      </p:cBhvr>
                                      <p:to>
                                        <p:strVal val="visible"/>
                                      </p:to>
                                    </p:set>
                                  </p:childTnLst>
                                </p:cTn>
                              </p:par>
                            </p:childTnLst>
                          </p:cTn>
                        </p:par>
                        <p:par>
                          <p:cTn id="19" fill="hold" nodeType="afterGroup">
                            <p:stCondLst>
                              <p:cond delay="4500"/>
                            </p:stCondLst>
                            <p:childTnLst>
                              <p:par>
                                <p:cTn id="20" presetID="0" presetClass="entr" presetSubtype="3123872" fill="hold" nodeType="afterEffect">
                                  <p:stCondLst>
                                    <p:cond delay="500"/>
                                  </p:stCondLst>
                                  <p:childTnLst>
                                    <p:set>
                                      <p:cBhvr>
                                        <p:cTn id="21" dur="1" fill="hold">
                                          <p:stCondLst>
                                            <p:cond delay="499"/>
                                          </p:stCondLst>
                                        </p:cTn>
                                        <p:tgtEl>
                                          <p:spTgt spid="192522"/>
                                        </p:tgtEl>
                                        <p:attrNameLst>
                                          <p:attrName>style.visibility</p:attrName>
                                        </p:attrNameLst>
                                      </p:cBhvr>
                                      <p:to>
                                        <p:strVal val="visible"/>
                                      </p:to>
                                    </p:set>
                                  </p:childTnLst>
                                </p:cTn>
                              </p:par>
                            </p:childTnLst>
                          </p:cTn>
                        </p:par>
                        <p:par>
                          <p:cTn id="22" fill="hold" nodeType="afterGroup">
                            <p:stCondLst>
                              <p:cond delay="5500"/>
                            </p:stCondLst>
                            <p:childTnLst>
                              <p:par>
                                <p:cTn id="23" presetID="0" presetClass="entr" presetSubtype="3123872" fill="hold" nodeType="afterEffect">
                                  <p:stCondLst>
                                    <p:cond delay="500"/>
                                  </p:stCondLst>
                                  <p:childTnLst>
                                    <p:set>
                                      <p:cBhvr>
                                        <p:cTn id="24" dur="1" fill="hold">
                                          <p:stCondLst>
                                            <p:cond delay="499"/>
                                          </p:stCondLst>
                                        </p:cTn>
                                        <p:tgtEl>
                                          <p:spTgt spid="192523"/>
                                        </p:tgtEl>
                                        <p:attrNameLst>
                                          <p:attrName>style.visibility</p:attrName>
                                        </p:attrNameLst>
                                      </p:cBhvr>
                                      <p:to>
                                        <p:strVal val="visible"/>
                                      </p:to>
                                    </p:set>
                                  </p:childTnLst>
                                </p:cTn>
                              </p:par>
                            </p:childTnLst>
                          </p:cTn>
                        </p:par>
                        <p:par>
                          <p:cTn id="25" fill="hold" nodeType="afterGroup">
                            <p:stCondLst>
                              <p:cond delay="6500"/>
                            </p:stCondLst>
                            <p:childTnLst>
                              <p:par>
                                <p:cTn id="26" presetID="0" presetClass="entr" presetSubtype="3123872" fill="hold" nodeType="afterEffect">
                                  <p:stCondLst>
                                    <p:cond delay="500"/>
                                  </p:stCondLst>
                                  <p:childTnLst>
                                    <p:set>
                                      <p:cBhvr>
                                        <p:cTn id="27" dur="1" fill="hold">
                                          <p:stCondLst>
                                            <p:cond delay="499"/>
                                          </p:stCondLst>
                                        </p:cTn>
                                        <p:tgtEl>
                                          <p:spTgt spid="192524"/>
                                        </p:tgtEl>
                                        <p:attrNameLst>
                                          <p:attrName>style.visibility</p:attrName>
                                        </p:attrNameLst>
                                      </p:cBhvr>
                                      <p:to>
                                        <p:strVal val="visible"/>
                                      </p:to>
                                    </p:set>
                                  </p:childTnLst>
                                </p:cTn>
                              </p:par>
                            </p:childTnLst>
                          </p:cTn>
                        </p:par>
                        <p:par>
                          <p:cTn id="28" fill="hold" nodeType="afterGroup">
                            <p:stCondLst>
                              <p:cond delay="7500"/>
                            </p:stCondLst>
                            <p:childTnLst>
                              <p:par>
                                <p:cTn id="29" presetID="0" presetClass="entr" presetSubtype="3123872" fill="hold" nodeType="afterEffect">
                                  <p:stCondLst>
                                    <p:cond delay="500"/>
                                  </p:stCondLst>
                                  <p:childTnLst>
                                    <p:set>
                                      <p:cBhvr>
                                        <p:cTn id="30" dur="1" fill="hold">
                                          <p:stCondLst>
                                            <p:cond delay="499"/>
                                          </p:stCondLst>
                                        </p:cTn>
                                        <p:tgtEl>
                                          <p:spTgt spid="192525"/>
                                        </p:tgtEl>
                                        <p:attrNameLst>
                                          <p:attrName>style.visibility</p:attrName>
                                        </p:attrNameLst>
                                      </p:cBhvr>
                                      <p:to>
                                        <p:strVal val="visible"/>
                                      </p:to>
                                    </p:set>
                                  </p:childTnLst>
                                </p:cTn>
                              </p:par>
                            </p:childTnLst>
                          </p:cTn>
                        </p:par>
                        <p:par>
                          <p:cTn id="31" fill="hold" nodeType="afterGroup">
                            <p:stCondLst>
                              <p:cond delay="8500"/>
                            </p:stCondLst>
                            <p:childTnLst>
                              <p:par>
                                <p:cTn id="32" presetID="0" presetClass="entr" presetSubtype="3123872" fill="hold" nodeType="afterEffect">
                                  <p:stCondLst>
                                    <p:cond delay="500"/>
                                  </p:stCondLst>
                                  <p:childTnLst>
                                    <p:set>
                                      <p:cBhvr>
                                        <p:cTn id="33" dur="1" fill="hold">
                                          <p:stCondLst>
                                            <p:cond delay="499"/>
                                          </p:stCondLst>
                                        </p:cTn>
                                        <p:tgtEl>
                                          <p:spTgt spid="1925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entr" presetSubtype="3123872" fill="hold" grpId="0" nodeType="clickEffect">
                                  <p:stCondLst>
                                    <p:cond delay="0"/>
                                  </p:stCondLst>
                                  <p:childTnLst>
                                    <p:set>
                                      <p:cBhvr>
                                        <p:cTn id="37" dur="1" fill="hold">
                                          <p:stCondLst>
                                            <p:cond delay="499"/>
                                          </p:stCondLst>
                                        </p:cTn>
                                        <p:tgtEl>
                                          <p:spTgt spid="19252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1" presetClass="exit" presetSubtype="1" fill="hold" grpId="0" nodeType="clickEffect">
                                  <p:stCondLst>
                                    <p:cond delay="0"/>
                                  </p:stCondLst>
                                  <p:childTnLst>
                                    <p:animEffect transition="out" filter="wheel(1)">
                                      <p:cBhvr>
                                        <p:cTn id="41" dur="2000"/>
                                        <p:tgtEl>
                                          <p:spTgt spid="192516"/>
                                        </p:tgtEl>
                                      </p:cBhvr>
                                    </p:animEffect>
                                    <p:set>
                                      <p:cBhvr>
                                        <p:cTn id="42" dur="1" fill="hold">
                                          <p:stCondLst>
                                            <p:cond delay="1999"/>
                                          </p:stCondLst>
                                        </p:cTn>
                                        <p:tgtEl>
                                          <p:spTgt spid="192516"/>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2528"/>
                                        </p:tgtEl>
                                        <p:attrNameLst>
                                          <p:attrName>style.visibility</p:attrName>
                                        </p:attrNameLst>
                                      </p:cBhvr>
                                      <p:to>
                                        <p:strVal val="hidden"/>
                                      </p:to>
                                    </p:set>
                                  </p:childTnLst>
                                </p:cTn>
                              </p:par>
                            </p:childTnLst>
                          </p:cTn>
                        </p:par>
                        <p:par>
                          <p:cTn id="47" fill="hold" nodeType="afterGroup">
                            <p:stCondLst>
                              <p:cond delay="0"/>
                            </p:stCondLst>
                            <p:childTnLst>
                              <p:par>
                                <p:cTn id="48" presetID="0" presetClass="entr" presetSubtype="3123872" fill="hold" grpId="0" nodeType="afterEffect">
                                  <p:stCondLst>
                                    <p:cond delay="0"/>
                                  </p:stCondLst>
                                  <p:childTnLst>
                                    <p:set>
                                      <p:cBhvr>
                                        <p:cTn id="49" dur="1" fill="hold">
                                          <p:stCondLst>
                                            <p:cond delay="499"/>
                                          </p:stCondLst>
                                        </p:cTn>
                                        <p:tgtEl>
                                          <p:spTgt spid="192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6" grpId="0" animBg="1"/>
      <p:bldP spid="192527" grpId="0" autoUpdateAnimBg="0"/>
      <p:bldP spid="192528" grpId="0" autoUpdateAnimBg="0"/>
      <p:bldP spid="192528" grpId="1"/>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14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14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9149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149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dirty="0" smtClean="0">
                <a:latin typeface="Helvetica Neue Medium" charset="0"/>
                <a:ea typeface="Helvetica Neue Medium" charset="0"/>
                <a:cs typeface="Helvetica Neue Medium" charset="0"/>
                <a:sym typeface="Helvetica Neue Medium" charset="0"/>
              </a:rPr>
              <a:t>Lapse rate</a:t>
            </a:r>
            <a:endParaRPr lang="en-US" sz="9600"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25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25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4563"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measurement of how quickly air cools when ascending a given vertical distance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 non-inversion conditions, this is said to be a positive rate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 an inversion, this rate is negative</a:t>
            </a:r>
          </a:p>
        </p:txBody>
      </p:sp>
      <p:sp>
        <p:nvSpPr>
          <p:cNvPr id="19251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Lapse rate </a:t>
            </a:r>
            <a:r>
              <a:rPr lang="en-US" sz="4800" b="1" dirty="0" smtClean="0">
                <a:latin typeface="Helvetica Neue Medium" charset="0"/>
                <a:ea typeface="Helvetica Neue Medium" charset="0"/>
                <a:cs typeface="Helvetica Neue Medium" charset="0"/>
                <a:sym typeface="Helvetica Neue Medium" charset="0"/>
              </a:rPr>
              <a:t>defined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945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94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945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35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35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5587" name="Rectangle 3"/>
          <p:cNvSpPr>
            <a:spLocks/>
          </p:cNvSpPr>
          <p:nvPr/>
        </p:nvSpPr>
        <p:spPr bwMode="auto">
          <a:xfrm>
            <a:off x="1219200" y="1968500"/>
            <a:ext cx="103378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are four adiabatic lapse rates that need to be understood:</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standard adiabatic 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(STALR): 1.98°C/1000’</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dry adiabatic 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(DALR): 3°C/1000’</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saturated adiabatic 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(SALR): 1.5°C/1000’</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environmental adiabatic lapse rate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(EALR): 2.5°C/1000’</a:t>
            </a:r>
          </a:p>
        </p:txBody>
      </p:sp>
      <p:pic>
        <p:nvPicPr>
          <p:cNvPr id="19354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35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Lapse rate </a:t>
            </a:r>
            <a:r>
              <a:rPr lang="en-US" sz="4800" b="1" dirty="0" smtClean="0">
                <a:latin typeface="Helvetica Neue Medium" charset="0"/>
                <a:ea typeface="Helvetica Neue Medium" charset="0"/>
                <a:cs typeface="Helvetica Neue Medium" charset="0"/>
                <a:sym typeface="Helvetica Neue Medium" charset="0"/>
              </a:rPr>
              <a:t>values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955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955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955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1955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1955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45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45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6611"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using the appropriate rate and knowing the temperature and dew point of a reporting station, two values may be calculated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expected base of convective cloud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height of the freezing level in convective cloud</a:t>
            </a:r>
          </a:p>
        </p:txBody>
      </p:sp>
      <p:sp>
        <p:nvSpPr>
          <p:cNvPr id="19456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Lapse rate </a:t>
            </a:r>
            <a:r>
              <a:rPr lang="en-US" sz="4800" b="1" dirty="0" smtClean="0">
                <a:latin typeface="Helvetica Neue Medium" charset="0"/>
                <a:ea typeface="Helvetica Neue Medium" charset="0"/>
                <a:cs typeface="Helvetica Neue Medium" charset="0"/>
                <a:sym typeface="Helvetica Neue Medium" charset="0"/>
              </a:rPr>
              <a:t>calculations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966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966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96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55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55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9558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5589"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cloud</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2225"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t>the exososphere is the last layer of the atmophere </a:t>
            </a:r>
          </a:p>
          <a:p>
            <a:pPr eaLnBrk="1" hangingPunct="1">
              <a:buSzPct val="62000"/>
              <a:buFontTx/>
              <a:buBlip>
                <a:blip r:embed="rId2"/>
              </a:buBlip>
            </a:pPr>
            <a:r>
              <a:rPr lang="en-US" smtClean="0"/>
              <a:t>has an upper boundary of approximately 190000km</a:t>
            </a:r>
          </a:p>
          <a:p>
            <a:pPr eaLnBrk="1" hangingPunct="1">
              <a:buSzPct val="62000"/>
              <a:buFontTx/>
              <a:buBlip>
                <a:blip r:embed="rId2"/>
              </a:buBlip>
            </a:pPr>
            <a:r>
              <a:rPr lang="en-US" smtClean="0"/>
              <a:t>mainly hydrogen molecules</a:t>
            </a:r>
          </a:p>
          <a:p>
            <a:pPr eaLnBrk="1" hangingPunct="1">
              <a:buSzPct val="62000"/>
              <a:buFontTx/>
              <a:buBlip>
                <a:blip r:embed="rId2"/>
              </a:buBlip>
            </a:pPr>
            <a:r>
              <a:rPr lang="en-US" smtClean="0"/>
              <a:t>influence of solar radiation energy on hydrogen molecules exceeds that of earth’s gravitational pull</a:t>
            </a:r>
          </a:p>
        </p:txBody>
      </p:sp>
      <p:sp>
        <p:nvSpPr>
          <p:cNvPr id="501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01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01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and beyond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22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222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222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522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build="p" bldLvl="5"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8657"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 formation is simply water in its visible state</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due to condensation or deposition (reverse sublimation)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condensation nuclei</a:t>
            </a:r>
            <a:r>
              <a:rPr lang="en-US" smtClean="0">
                <a:latin typeface="Helvetica" panose="020B0604020202020204" pitchFamily="34" charset="0"/>
                <a:cs typeface="Helvetica" panose="020B0604020202020204" pitchFamily="34" charset="0"/>
                <a:sym typeface="Helvetica" panose="020B0604020202020204" pitchFamily="34" charset="0"/>
              </a:rPr>
              <a:t> are required as a basis for the condensation or deposition of water vapour</a:t>
            </a:r>
            <a:endParaRPr lang="en-US" smtClean="0">
              <a:latin typeface="Helvetica" panose="020B0604020202020204" pitchFamily="34" charset="0"/>
              <a:sym typeface="Helvetica" panose="020B0604020202020204" pitchFamily="34" charset="0"/>
            </a:endParaRPr>
          </a:p>
        </p:txBody>
      </p:sp>
      <p:sp>
        <p:nvSpPr>
          <p:cNvPr id="1966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66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9866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9661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Cloud </a:t>
            </a:r>
            <a:r>
              <a:rPr lang="en-US" sz="4800" b="1" dirty="0" smtClean="0">
                <a:latin typeface="Helvetica Neue Medium" charset="0"/>
                <a:ea typeface="Helvetica Neue Medium" charset="0"/>
                <a:cs typeface="Helvetica Neue Medium" charset="0"/>
                <a:sym typeface="Helvetica Neue Medium" charset="0"/>
              </a:rPr>
              <a:t>formation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986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9865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986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7" grpId="0" build="p" bldLvl="5"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99681"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clouds are classified in two different ways</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by formation/appearance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by height based on the altitude of their bases</a:t>
            </a:r>
            <a:endParaRPr lang="en-US" smtClean="0">
              <a:latin typeface="Helvetica" panose="020B0604020202020204" pitchFamily="34" charset="0"/>
              <a:sym typeface="Helvetica" panose="020B0604020202020204" pitchFamily="34" charset="0"/>
            </a:endParaRPr>
          </a:p>
        </p:txBody>
      </p:sp>
      <p:sp>
        <p:nvSpPr>
          <p:cNvPr id="1976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76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976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Cloud </a:t>
            </a:r>
            <a:r>
              <a:rPr lang="en-US" sz="4800" b="1" dirty="0" smtClean="0">
                <a:latin typeface="Helvetica Neue Medium" charset="0"/>
                <a:ea typeface="Helvetica Neue Medium" charset="0"/>
                <a:cs typeface="Helvetica Neue Medium" charset="0"/>
                <a:sym typeface="Helvetica Neue Medium" charset="0"/>
              </a:rPr>
              <a:t>classification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996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9968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996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1" grpId="0" build="p" bldLvl="5"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0705"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clouds may be formed horizontally, known as </a:t>
            </a:r>
            <a:r>
              <a:rPr lang="en-US" b="1" smtClean="0">
                <a:latin typeface="Helvetica" panose="020B0604020202020204" pitchFamily="34" charset="0"/>
                <a:cs typeface="Helvetica" panose="020B0604020202020204" pitchFamily="34" charset="0"/>
                <a:sym typeface="Helvetica" panose="020B0604020202020204" pitchFamily="34" charset="0"/>
              </a:rPr>
              <a:t>stratoform cloud (-stratus)</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often appear as many stacked layers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multiple layers may create an extensive summative depth</a:t>
            </a:r>
            <a:endParaRPr lang="en-US" smtClean="0">
              <a:latin typeface="Helvetica" panose="020B0604020202020204" pitchFamily="34" charset="0"/>
              <a:sym typeface="Helvetica" panose="020B0604020202020204" pitchFamily="34" charset="0"/>
            </a:endParaRPr>
          </a:p>
        </p:txBody>
      </p:sp>
      <p:sp>
        <p:nvSpPr>
          <p:cNvPr id="1986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86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0070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986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Cloud </a:t>
            </a:r>
            <a:r>
              <a:rPr lang="en-US" sz="4800" b="1" dirty="0" smtClean="0">
                <a:latin typeface="Helvetica Neue Medium" charset="0"/>
                <a:ea typeface="Helvetica Neue Medium" charset="0"/>
                <a:cs typeface="Helvetica Neue Medium" charset="0"/>
                <a:sym typeface="Helvetica Neue Medium" charset="0"/>
              </a:rPr>
              <a:t>by formation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07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070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007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5" grpId="0" build="p" bldLvl="5"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1729"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clouds may also be formed vertically, known as </a:t>
            </a:r>
            <a:r>
              <a:rPr lang="en-US" b="1" smtClean="0">
                <a:latin typeface="Helvetica" panose="020B0604020202020204" pitchFamily="34" charset="0"/>
                <a:cs typeface="Helvetica" panose="020B0604020202020204" pitchFamily="34" charset="0"/>
                <a:sym typeface="Helvetica" panose="020B0604020202020204" pitchFamily="34" charset="0"/>
              </a:rPr>
              <a:t>cumuloform cloud (-cumulus)</a:t>
            </a:r>
            <a:r>
              <a:rPr lang="en-US" smtClean="0">
                <a:latin typeface="Helvetica" panose="020B0604020202020204" pitchFamily="34" charset="0"/>
                <a:cs typeface="Helvetica" panose="020B0604020202020204" pitchFamily="34" charset="0"/>
                <a:sym typeface="Helvetica" panose="020B0604020202020204" pitchFamily="34" charset="0"/>
              </a:rPr>
              <a:t> </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appear to have extensive vertical development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one vertical cloud may extend to the upper reaches of the tropopause</a:t>
            </a:r>
            <a:endParaRPr lang="en-US" smtClean="0">
              <a:latin typeface="Helvetica" panose="020B0604020202020204" pitchFamily="34" charset="0"/>
              <a:sym typeface="Helvetica" panose="020B0604020202020204" pitchFamily="34" charset="0"/>
            </a:endParaRPr>
          </a:p>
        </p:txBody>
      </p:sp>
      <p:sp>
        <p:nvSpPr>
          <p:cNvPr id="1996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996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0173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9968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Cloud </a:t>
            </a:r>
            <a:r>
              <a:rPr lang="en-US" sz="4800" b="1" dirty="0" smtClean="0">
                <a:latin typeface="Helvetica Neue Medium" charset="0"/>
                <a:ea typeface="Helvetica Neue Medium" charset="0"/>
                <a:cs typeface="Helvetica Neue Medium" charset="0"/>
                <a:sym typeface="Helvetica Neue Medium" charset="0"/>
              </a:rPr>
              <a:t>by formation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172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172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017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29" grpId="0" build="p" bldLvl="5"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2753"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clouds are also classified based on the height of their bases in feet above ground level: </a:t>
            </a:r>
            <a:endParaRPr lang="en-US" i="1"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dirty="0" smtClean="0">
                <a:latin typeface="Helvetica" panose="020B0604020202020204" pitchFamily="34" charset="0"/>
                <a:cs typeface="Helvetica" panose="020B0604020202020204" pitchFamily="34" charset="0"/>
                <a:sym typeface="Helvetica" panose="020B0604020202020204" pitchFamily="34" charset="0"/>
              </a:rPr>
              <a:t>high clouds</a:t>
            </a:r>
            <a:r>
              <a:rPr lang="en-US" dirty="0" smtClean="0">
                <a:latin typeface="Helvetica" panose="020B0604020202020204" pitchFamily="34" charset="0"/>
                <a:cs typeface="Helvetica" panose="020B0604020202020204" pitchFamily="34" charset="0"/>
                <a:sym typeface="Helvetica" panose="020B0604020202020204" pitchFamily="34" charset="0"/>
              </a:rPr>
              <a:t> - bases above 20000’ AGL </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dirty="0" smtClean="0">
                <a:latin typeface="Helvetica" panose="020B0604020202020204" pitchFamily="34" charset="0"/>
                <a:cs typeface="Helvetica" panose="020B0604020202020204" pitchFamily="34" charset="0"/>
                <a:sym typeface="Helvetica" panose="020B0604020202020204" pitchFamily="34" charset="0"/>
              </a:rPr>
              <a:t>middle clouds</a:t>
            </a:r>
            <a:r>
              <a:rPr lang="en-US" dirty="0" smtClean="0">
                <a:latin typeface="Helvetica" panose="020B0604020202020204" pitchFamily="34" charset="0"/>
                <a:cs typeface="Helvetica" panose="020B0604020202020204" pitchFamily="34" charset="0"/>
                <a:sym typeface="Helvetica" panose="020B0604020202020204" pitchFamily="34" charset="0"/>
              </a:rPr>
              <a:t> - bases from 6500’ AGL to 20000’ AGL</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dirty="0" smtClean="0">
                <a:latin typeface="Helvetica" panose="020B0604020202020204" pitchFamily="34" charset="0"/>
                <a:cs typeface="Helvetica" panose="020B0604020202020204" pitchFamily="34" charset="0"/>
                <a:sym typeface="Helvetica" panose="020B0604020202020204" pitchFamily="34" charset="0"/>
              </a:rPr>
              <a:t>low clouds</a:t>
            </a:r>
            <a:r>
              <a:rPr lang="en-US" dirty="0" smtClean="0">
                <a:latin typeface="Helvetica" panose="020B0604020202020204" pitchFamily="34" charset="0"/>
                <a:cs typeface="Helvetica" panose="020B0604020202020204" pitchFamily="34" charset="0"/>
                <a:sym typeface="Helvetica" panose="020B0604020202020204" pitchFamily="34" charset="0"/>
              </a:rPr>
              <a:t> - bases from above surface  the 6500’ AGL </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dirty="0" smtClean="0">
                <a:latin typeface="Helvetica" panose="020B0604020202020204" pitchFamily="34" charset="0"/>
                <a:cs typeface="Helvetica" panose="020B0604020202020204" pitchFamily="34" charset="0"/>
                <a:sym typeface="Helvetica" panose="020B0604020202020204" pitchFamily="34" charset="0"/>
              </a:rPr>
              <a:t>clouds of vertical development</a:t>
            </a:r>
            <a:r>
              <a:rPr lang="en-US" dirty="0" smtClean="0">
                <a:latin typeface="Helvetica" panose="020B0604020202020204" pitchFamily="34" charset="0"/>
                <a:cs typeface="Helvetica" panose="020B0604020202020204" pitchFamily="34" charset="0"/>
                <a:sym typeface="Helvetica" panose="020B0604020202020204" pitchFamily="34" charset="0"/>
              </a:rPr>
              <a:t> - bases generally at the levels of low clouds</a:t>
            </a:r>
            <a:endParaRPr lang="en-US" dirty="0" smtClean="0">
              <a:latin typeface="Helvetica" panose="020B0604020202020204" pitchFamily="34" charset="0"/>
              <a:sym typeface="Helvetica" panose="020B0604020202020204" pitchFamily="34" charset="0"/>
            </a:endParaRPr>
          </a:p>
        </p:txBody>
      </p:sp>
      <p:sp>
        <p:nvSpPr>
          <p:cNvPr id="2007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07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0275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0071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Cloud </a:t>
            </a:r>
            <a:r>
              <a:rPr lang="en-US" sz="4800" b="1" dirty="0" smtClean="0">
                <a:latin typeface="Helvetica Neue Medium" charset="0"/>
                <a:ea typeface="Helvetica Neue Medium" charset="0"/>
                <a:cs typeface="Helvetica Neue Medium" charset="0"/>
                <a:sym typeface="Helvetica Neue Medium" charset="0"/>
              </a:rPr>
              <a:t>by height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27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27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02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202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0" fill="hold" grpId="0" nodeType="clickEffect">
                                  <p:stCondLst>
                                    <p:cond delay="0"/>
                                  </p:stCondLst>
                                  <p:childTnLst>
                                    <p:set>
                                      <p:cBhvr>
                                        <p:cTn id="22" dur="1" fill="hold">
                                          <p:stCondLst>
                                            <p:cond delay="499"/>
                                          </p:stCondLst>
                                        </p:cTn>
                                        <p:tgtEl>
                                          <p:spTgt spid="2027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3" grpId="0" build="p" bldLvl="5"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3777"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high clouds are composed entirely of ice crystals </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are denoted using the prefix </a:t>
            </a:r>
            <a:r>
              <a:rPr lang="en-US" b="1" smtClean="0">
                <a:latin typeface="Helvetica" panose="020B0604020202020204" pitchFamily="34" charset="0"/>
                <a:cs typeface="Helvetica" panose="020B0604020202020204" pitchFamily="34" charset="0"/>
                <a:sym typeface="Helvetica" panose="020B0604020202020204" pitchFamily="34" charset="0"/>
              </a:rPr>
              <a:t>cirr-</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2017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17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17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Cloud </a:t>
            </a:r>
            <a:r>
              <a:rPr lang="en-US" sz="4800" b="1" dirty="0" smtClean="0">
                <a:latin typeface="Helvetica Neue Medium" charset="0"/>
                <a:ea typeface="Helvetica Neue Medium" charset="0"/>
                <a:cs typeface="Helvetica Neue Medium" charset="0"/>
                <a:sym typeface="Helvetica Neue Medium" charset="0"/>
              </a:rPr>
              <a:t>high clouds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377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37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7" grpId="0" build="p" bldLvl="5"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27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27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2756"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cirrus </a:t>
            </a:r>
            <a:r>
              <a:rPr lang="en-US" sz="4800">
                <a:solidFill>
                  <a:schemeClr val="tx1"/>
                </a:solidFill>
                <a:latin typeface="Helvetica Neue Medium" charset="0"/>
                <a:ea typeface="Helvetica Neue Medium" charset="0"/>
                <a:cs typeface="Helvetica Neue Medium" charset="0"/>
                <a:sym typeface="Helvetica Neue Medium" charset="0"/>
              </a:rPr>
              <a:t>ci</a:t>
            </a:r>
          </a:p>
        </p:txBody>
      </p:sp>
      <p:pic>
        <p:nvPicPr>
          <p:cNvPr id="20275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37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37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3780"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cirrocumulus </a:t>
            </a:r>
            <a:r>
              <a:rPr lang="en-US" sz="4800">
                <a:solidFill>
                  <a:schemeClr val="tx1"/>
                </a:solidFill>
                <a:latin typeface="Helvetica Neue Medium" charset="0"/>
                <a:ea typeface="Helvetica Neue Medium" charset="0"/>
                <a:cs typeface="Helvetica Neue Medium" charset="0"/>
                <a:sym typeface="Helvetica Neue Medium" charset="0"/>
              </a:rPr>
              <a:t>cc</a:t>
            </a:r>
          </a:p>
        </p:txBody>
      </p:sp>
      <p:pic>
        <p:nvPicPr>
          <p:cNvPr id="20378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813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48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48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4804"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cirrostratus </a:t>
            </a:r>
            <a:r>
              <a:rPr lang="en-US" sz="4800">
                <a:solidFill>
                  <a:schemeClr val="tx1"/>
                </a:solidFill>
                <a:latin typeface="Helvetica Neue Medium" charset="0"/>
                <a:ea typeface="Helvetica Neue Medium" charset="0"/>
                <a:cs typeface="Helvetica Neue Medium" charset="0"/>
                <a:sym typeface="Helvetica Neue Medium" charset="0"/>
              </a:rPr>
              <a:t>cs</a:t>
            </a:r>
          </a:p>
        </p:txBody>
      </p:sp>
      <p:pic>
        <p:nvPicPr>
          <p:cNvPr id="20480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7873"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middle clouds are composed of ice crystals or water droplets </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are denoted using the prefix </a:t>
            </a:r>
            <a:r>
              <a:rPr lang="en-US" b="1" smtClean="0">
                <a:latin typeface="Helvetica" panose="020B0604020202020204" pitchFamily="34" charset="0"/>
                <a:cs typeface="Helvetica" panose="020B0604020202020204" pitchFamily="34" charset="0"/>
                <a:sym typeface="Helvetica" panose="020B0604020202020204" pitchFamily="34" charset="0"/>
              </a:rPr>
              <a:t>alto-</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2058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58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58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Cloud </a:t>
            </a:r>
            <a:r>
              <a:rPr lang="en-US" sz="4800" b="1" dirty="0" smtClean="0">
                <a:latin typeface="Helvetica Neue Medium" charset="0"/>
                <a:ea typeface="Helvetica Neue Medium" charset="0"/>
                <a:cs typeface="Helvetica Neue Medium" charset="0"/>
                <a:sym typeface="Helvetica Neue Medium" charset="0"/>
              </a:rPr>
              <a:t>middle clouds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078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078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3" grpId="0" build="p" bldLvl="5"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pic>
        <p:nvPicPr>
          <p:cNvPr id="53249" name="Picture 1"/>
          <p:cNvPicPr>
            <a:picLocks noChangeArrowheads="1"/>
          </p:cNvPicPr>
          <p:nvPr/>
        </p:nvPicPr>
        <p:blipFill>
          <a:blip r:embed="rId2"/>
          <a:srcRect/>
          <a:stretch>
            <a:fillRect/>
          </a:stretch>
        </p:blipFill>
        <p:spPr bwMode="auto">
          <a:xfrm>
            <a:off x="3087688" y="3059113"/>
            <a:ext cx="6756400" cy="4965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12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12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12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temperature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53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68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68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6852"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altostratus </a:t>
            </a:r>
            <a:r>
              <a:rPr lang="en-US" sz="4800">
                <a:solidFill>
                  <a:schemeClr val="tx1"/>
                </a:solidFill>
                <a:latin typeface="Helvetica Neue Medium" charset="0"/>
                <a:ea typeface="Helvetica Neue Medium" charset="0"/>
                <a:cs typeface="Helvetica Neue Medium" charset="0"/>
                <a:sym typeface="Helvetica Neue Medium" charset="0"/>
              </a:rPr>
              <a:t>as</a:t>
            </a:r>
          </a:p>
        </p:txBody>
      </p:sp>
      <p:pic>
        <p:nvPicPr>
          <p:cNvPr id="20685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78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78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7876"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altocumulus </a:t>
            </a:r>
            <a:r>
              <a:rPr lang="en-US" sz="4800">
                <a:solidFill>
                  <a:schemeClr val="tx1"/>
                </a:solidFill>
                <a:latin typeface="Helvetica Neue Medium" charset="0"/>
                <a:ea typeface="Helvetica Neue Medium" charset="0"/>
                <a:cs typeface="Helvetica Neue Medium" charset="0"/>
                <a:sym typeface="Helvetica Neue Medium" charset="0"/>
              </a:rPr>
              <a:t>ac</a:t>
            </a:r>
          </a:p>
        </p:txBody>
      </p:sp>
      <p:pic>
        <p:nvPicPr>
          <p:cNvPr id="20787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088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88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8900"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altocumulus castellanus </a:t>
            </a:r>
            <a:r>
              <a:rPr lang="en-US" sz="4800">
                <a:solidFill>
                  <a:schemeClr val="tx1"/>
                </a:solidFill>
                <a:latin typeface="Helvetica Neue Medium" charset="0"/>
                <a:ea typeface="Helvetica Neue Medium" charset="0"/>
                <a:cs typeface="Helvetica Neue Medium" charset="0"/>
                <a:sym typeface="Helvetica Neue Medium" charset="0"/>
              </a:rPr>
              <a:t>acc</a:t>
            </a:r>
          </a:p>
        </p:txBody>
      </p:sp>
      <p:pic>
        <p:nvPicPr>
          <p:cNvPr id="20890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1969"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low clouds are composed of ice crystals or water droplets </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do not use one specific prefix</a:t>
            </a:r>
            <a:endParaRPr lang="en-US" smtClean="0">
              <a:latin typeface="Helvetica" panose="020B0604020202020204" pitchFamily="34" charset="0"/>
              <a:sym typeface="Helvetica" panose="020B0604020202020204" pitchFamily="34" charset="0"/>
            </a:endParaRPr>
          </a:p>
        </p:txBody>
      </p:sp>
      <p:sp>
        <p:nvSpPr>
          <p:cNvPr id="2099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099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099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Cloud </a:t>
            </a:r>
            <a:r>
              <a:rPr lang="en-US" sz="4800" b="1" dirty="0" smtClean="0">
                <a:latin typeface="Helvetica Neue Medium" charset="0"/>
                <a:ea typeface="Helvetica Neue Medium" charset="0"/>
                <a:cs typeface="Helvetica Neue Medium" charset="0"/>
                <a:sym typeface="Helvetica Neue Medium" charset="0"/>
              </a:rPr>
              <a:t>low clouds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119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119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69" grpId="0" build="p" bldLvl="5"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09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09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0948"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stratus </a:t>
            </a:r>
            <a:r>
              <a:rPr lang="en-US" sz="4800">
                <a:solidFill>
                  <a:schemeClr val="tx1"/>
                </a:solidFill>
                <a:latin typeface="Helvetica Neue Medium" charset="0"/>
                <a:ea typeface="Helvetica Neue Medium" charset="0"/>
                <a:cs typeface="Helvetica Neue Medium" charset="0"/>
                <a:sym typeface="Helvetica Neue Medium" charset="0"/>
              </a:rPr>
              <a:t>st</a:t>
            </a:r>
          </a:p>
        </p:txBody>
      </p:sp>
      <p:pic>
        <p:nvPicPr>
          <p:cNvPr id="21094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19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19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1972"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stratus fractus </a:t>
            </a:r>
            <a:r>
              <a:rPr lang="en-US" sz="4800">
                <a:solidFill>
                  <a:schemeClr val="tx1"/>
                </a:solidFill>
                <a:latin typeface="Helvetica Neue Medium" charset="0"/>
                <a:ea typeface="Helvetica Neue Medium" charset="0"/>
                <a:cs typeface="Helvetica Neue Medium" charset="0"/>
                <a:sym typeface="Helvetica Neue Medium" charset="0"/>
              </a:rPr>
              <a:t>sf</a:t>
            </a:r>
          </a:p>
        </p:txBody>
      </p:sp>
      <p:pic>
        <p:nvPicPr>
          <p:cNvPr id="21197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813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299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299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2996"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stratocumulus </a:t>
            </a:r>
            <a:r>
              <a:rPr lang="en-US" sz="4800">
                <a:solidFill>
                  <a:schemeClr val="tx1"/>
                </a:solidFill>
                <a:latin typeface="Helvetica Neue Medium" charset="0"/>
                <a:ea typeface="Helvetica Neue Medium" charset="0"/>
                <a:cs typeface="Helvetica Neue Medium" charset="0"/>
                <a:sym typeface="Helvetica Neue Medium" charset="0"/>
              </a:rPr>
              <a:t>sc</a:t>
            </a:r>
          </a:p>
        </p:txBody>
      </p:sp>
      <p:pic>
        <p:nvPicPr>
          <p:cNvPr id="21299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813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40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40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4020"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nimbostratus </a:t>
            </a:r>
            <a:r>
              <a:rPr lang="en-US" sz="4800">
                <a:solidFill>
                  <a:schemeClr val="tx1"/>
                </a:solidFill>
                <a:latin typeface="Helvetica Neue Medium" charset="0"/>
                <a:ea typeface="Helvetica Neue Medium" charset="0"/>
                <a:cs typeface="Helvetica Neue Medium" charset="0"/>
                <a:sym typeface="Helvetica Neue Medium" charset="0"/>
              </a:rPr>
              <a:t>ns</a:t>
            </a:r>
          </a:p>
        </p:txBody>
      </p:sp>
      <p:pic>
        <p:nvPicPr>
          <p:cNvPr id="21402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7089" name="Rectangle 1"/>
          <p:cNvSpPr>
            <a:spLocks noGrp="1" noChangeArrowheads="1"/>
          </p:cNvSpPr>
          <p:nvPr>
            <p:ph type="body" idx="1"/>
          </p:nvPr>
        </p:nvSpPr>
        <p:spPr bwMode="auto">
          <a:xfrm>
            <a:off x="965200" y="2806700"/>
            <a:ext cx="9779000" cy="604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vertically developed clouds are often composed of water in all of its states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due to extensive vertical height and thus differing temperature regions within the cloud</a:t>
            </a:r>
            <a:endParaRPr lang="en-US" smtClean="0">
              <a:latin typeface="Helvetica" panose="020B0604020202020204" pitchFamily="34" charset="0"/>
              <a:sym typeface="Helvetica" panose="020B0604020202020204" pitchFamily="34" charset="0"/>
            </a:endParaRPr>
          </a:p>
        </p:txBody>
      </p:sp>
      <p:sp>
        <p:nvSpPr>
          <p:cNvPr id="2150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50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5045" name="Rectangle 4"/>
          <p:cNvSpPr>
            <a:spLocks noGrp="1" noChangeArrowheads="1"/>
          </p:cNvSpPr>
          <p:nvPr>
            <p:ph type="title"/>
          </p:nvPr>
        </p:nvSpPr>
        <p:spPr bwMode="auto">
          <a:xfrm>
            <a:off x="558800" y="1536700"/>
            <a:ext cx="9256713"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Cloud</a:t>
            </a:r>
            <a:br>
              <a:rPr lang="en-US" sz="4800" dirty="0" smtClean="0"/>
            </a:br>
            <a:r>
              <a:rPr lang="en-US" sz="4800" dirty="0" smtClean="0"/>
              <a:t> </a:t>
            </a:r>
            <a:r>
              <a:rPr lang="en-US" sz="4800" b="1" dirty="0" smtClean="0">
                <a:latin typeface="Helvetica Neue Medium" charset="0"/>
                <a:ea typeface="Helvetica Neue Medium" charset="0"/>
                <a:cs typeface="Helvetica Neue Medium" charset="0"/>
                <a:sym typeface="Helvetica Neue Medium" charset="0"/>
              </a:rPr>
              <a:t>vertically developed clouds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170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1708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89" grpId="0" build="p" bldLvl="5"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60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60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6068"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cumulus </a:t>
            </a:r>
            <a:r>
              <a:rPr lang="en-US" sz="4800">
                <a:solidFill>
                  <a:schemeClr val="tx1"/>
                </a:solidFill>
                <a:latin typeface="Helvetica Neue Medium" charset="0"/>
                <a:ea typeface="Helvetica Neue Medium" charset="0"/>
                <a:cs typeface="Helvetica Neue Medium" charset="0"/>
                <a:sym typeface="Helvetica Neue Medium" charset="0"/>
              </a:rPr>
              <a:t>cu</a:t>
            </a:r>
          </a:p>
        </p:txBody>
      </p:sp>
      <p:pic>
        <p:nvPicPr>
          <p:cNvPr id="21606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4273" name="Rectangle 1"/>
          <p:cNvSpPr>
            <a:spLocks noGrp="1" noChangeArrowheads="1"/>
          </p:cNvSpPr>
          <p:nvPr>
            <p:ph type="body" idx="1"/>
          </p:nvPr>
        </p:nvSpPr>
        <p:spPr bwMode="auto">
          <a:xfrm>
            <a:off x="1435100" y="32385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for aeronautical engineering purposes, it is necessary to have a set of clearly defined standards to reference for aircraft design</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pilots must be able to understand and apply this set of standards</a:t>
            </a:r>
            <a:endParaRPr lang="en-US" smtClean="0"/>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integral in performance and altitude computations</a:t>
            </a:r>
            <a:endParaRPr lang="en-US" smtClean="0">
              <a:latin typeface="Helvetica" panose="020B0604020202020204" pitchFamily="34" charset="0"/>
              <a:sym typeface="Helvetica" panose="020B0604020202020204" pitchFamily="34" charset="0"/>
            </a:endParaRPr>
          </a:p>
        </p:txBody>
      </p:sp>
      <p:sp>
        <p:nvSpPr>
          <p:cNvPr id="522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22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22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standard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42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427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427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bldLvl="5"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70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70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7092"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towering cumulus </a:t>
            </a:r>
            <a:r>
              <a:rPr lang="en-US" sz="4800">
                <a:solidFill>
                  <a:schemeClr val="tx1"/>
                </a:solidFill>
                <a:latin typeface="Helvetica Neue Medium" charset="0"/>
                <a:ea typeface="Helvetica Neue Medium" charset="0"/>
                <a:cs typeface="Helvetica Neue Medium" charset="0"/>
                <a:sym typeface="Helvetica Neue Medium" charset="0"/>
              </a:rPr>
              <a:t>tcu</a:t>
            </a:r>
          </a:p>
        </p:txBody>
      </p:sp>
      <p:pic>
        <p:nvPicPr>
          <p:cNvPr id="21709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81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81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8116"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cumulonimbus </a:t>
            </a:r>
            <a:r>
              <a:rPr lang="en-US" sz="4800">
                <a:solidFill>
                  <a:schemeClr val="tx1"/>
                </a:solidFill>
                <a:latin typeface="Helvetica Neue Medium" charset="0"/>
                <a:ea typeface="Helvetica Neue Medium" charset="0"/>
                <a:cs typeface="Helvetica Neue Medium" charset="0"/>
                <a:sym typeface="Helvetica Neue Medium" charset="0"/>
              </a:rPr>
              <a:t>cb</a:t>
            </a:r>
          </a:p>
        </p:txBody>
      </p:sp>
      <p:pic>
        <p:nvPicPr>
          <p:cNvPr id="21811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191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191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19140"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cumulonimbus </a:t>
            </a:r>
            <a:r>
              <a:rPr lang="en-US" sz="4800">
                <a:solidFill>
                  <a:schemeClr val="tx1"/>
                </a:solidFill>
                <a:latin typeface="Helvetica Neue Medium" charset="0"/>
                <a:ea typeface="Helvetica Neue Medium" charset="0"/>
                <a:cs typeface="Helvetica Neue Medium" charset="0"/>
                <a:sym typeface="Helvetica Neue Medium" charset="0"/>
              </a:rPr>
              <a:t>cb</a:t>
            </a:r>
          </a:p>
        </p:txBody>
      </p:sp>
      <p:pic>
        <p:nvPicPr>
          <p:cNvPr id="21914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01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01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0164" name="Rectangle 3"/>
          <p:cNvSpPr>
            <a:spLocks/>
          </p:cNvSpPr>
          <p:nvPr/>
        </p:nvSpPr>
        <p:spPr bwMode="auto">
          <a:xfrm>
            <a:off x="558800" y="1536700"/>
            <a:ext cx="8877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a:solidFill>
                  <a:schemeClr val="tx1"/>
                </a:solidFill>
                <a:latin typeface="Helvetica Neue UltraLight" charset="0"/>
                <a:ea typeface="Helvetica Neue UltraLight" charset="0"/>
                <a:cs typeface="Helvetica Neue UltraLight" charset="0"/>
                <a:sym typeface="Helvetica Neue UltraLight" charset="0"/>
              </a:rPr>
              <a:t>cumulonimbus </a:t>
            </a:r>
            <a:r>
              <a:rPr lang="en-US" sz="4800">
                <a:solidFill>
                  <a:schemeClr val="tx1"/>
                </a:solidFill>
                <a:latin typeface="Helvetica Neue Medium" charset="0"/>
                <a:ea typeface="Helvetica Neue Medium" charset="0"/>
                <a:cs typeface="Helvetica Neue Medium" charset="0"/>
                <a:sym typeface="Helvetica Neue Medium" charset="0"/>
              </a:rPr>
              <a:t>cb</a:t>
            </a:r>
          </a:p>
        </p:txBody>
      </p:sp>
      <p:pic>
        <p:nvPicPr>
          <p:cNvPr id="22016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11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11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2118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1189"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precipitation</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4257"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precipitation formation is due to two main factors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both of these factors involve moisture in cloud becoming too massive to support aloft </a:t>
            </a:r>
            <a:endParaRPr lang="en-US" smtClean="0">
              <a:latin typeface="Helvetica" panose="020B0604020202020204" pitchFamily="34" charset="0"/>
              <a:sym typeface="Helvetica" panose="020B0604020202020204" pitchFamily="34" charset="0"/>
            </a:endParaRPr>
          </a:p>
        </p:txBody>
      </p:sp>
      <p:sp>
        <p:nvSpPr>
          <p:cNvPr id="2222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22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22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formation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42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42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7" grpId="0" build="p" bldLvl="5"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water droplets collide with each other in cloud, becoming more massive, termed </a:t>
            </a:r>
            <a:r>
              <a:rPr lang="en-US" b="1" smtClean="0">
                <a:latin typeface="Helvetica" panose="020B0604020202020204" pitchFamily="34" charset="0"/>
                <a:cs typeface="Helvetica" panose="020B0604020202020204" pitchFamily="34" charset="0"/>
                <a:sym typeface="Helvetica" panose="020B0604020202020204" pitchFamily="34" charset="0"/>
              </a:rPr>
              <a:t>coalescence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eventually they fall when the uplifting force in cloud is outweighed by their mass, and the droplets falling to the ground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coalescence is more prevalent in areas of cloud where the temperature is above freezing</a:t>
            </a:r>
            <a:endParaRPr lang="en-US" smtClean="0">
              <a:latin typeface="Helvetica" panose="020B0604020202020204" pitchFamily="34" charset="0"/>
              <a:sym typeface="Helvetica" panose="020B0604020202020204" pitchFamily="34" charset="0"/>
            </a:endParaRPr>
          </a:p>
        </p:txBody>
      </p:sp>
      <p:sp>
        <p:nvSpPr>
          <p:cNvPr id="2232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32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32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coalescence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52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528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252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1" grpId="0" build="p" bldLvl="5"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6305"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numerous forms of precipitation, once it has formed due to coalescence or sublimation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stratoform clouds yield continuous and light/moderate intensity precipitation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cumuloform clouds yield intermittent and intense precipitation</a:t>
            </a:r>
            <a:endParaRPr lang="en-US" smtClean="0">
              <a:latin typeface="Helvetica" panose="020B0604020202020204" pitchFamily="34" charset="0"/>
              <a:sym typeface="Helvetica" panose="020B0604020202020204" pitchFamily="34" charset="0"/>
            </a:endParaRPr>
          </a:p>
        </p:txBody>
      </p:sp>
      <p:sp>
        <p:nvSpPr>
          <p:cNvPr id="2242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42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2630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242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types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63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630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263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5" grpId="0" build="p" bldLvl="5"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732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dirty="0" smtClean="0">
                <a:latin typeface="Helvetica" panose="020B0604020202020204" pitchFamily="34" charset="0"/>
                <a:cs typeface="Helvetica" panose="020B0604020202020204" pitchFamily="34" charset="0"/>
                <a:sym typeface="Helvetica" panose="020B0604020202020204" pitchFamily="34" charset="0"/>
              </a:rPr>
              <a:t>rain </a:t>
            </a:r>
            <a:r>
              <a:rPr lang="en-US" dirty="0" smtClean="0">
                <a:latin typeface="Helvetica" panose="020B0604020202020204" pitchFamily="34" charset="0"/>
                <a:cs typeface="Helvetica" panose="020B0604020202020204" pitchFamily="34" charset="0"/>
                <a:sym typeface="Helvetica" panose="020B0604020202020204" pitchFamily="34" charset="0"/>
              </a:rPr>
              <a:t>is formed of large droplets</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dirty="0" smtClean="0">
                <a:latin typeface="Helvetica" panose="020B0604020202020204" pitchFamily="34" charset="0"/>
                <a:cs typeface="Helvetica" panose="020B0604020202020204" pitchFamily="34" charset="0"/>
                <a:sym typeface="Helvetica" panose="020B0604020202020204" pitchFamily="34" charset="0"/>
              </a:rPr>
              <a:t>freezing rain</a:t>
            </a:r>
            <a:r>
              <a:rPr lang="en-US" dirty="0" smtClean="0">
                <a:latin typeface="Helvetica" panose="020B0604020202020204" pitchFamily="34" charset="0"/>
                <a:cs typeface="Helvetica" panose="020B0604020202020204" pitchFamily="34" charset="0"/>
                <a:sym typeface="Helvetica" panose="020B0604020202020204" pitchFamily="34" charset="0"/>
              </a:rPr>
              <a:t> is composed of super cooled water droplets which instantaneously freeze upon impact</a:t>
            </a:r>
            <a:endParaRPr lang="en-US" dirty="0" smtClean="0">
              <a:latin typeface="Helvetica" panose="020B0604020202020204" pitchFamily="34" charset="0"/>
              <a:sym typeface="Helvetica" panose="020B0604020202020204" pitchFamily="34" charset="0"/>
            </a:endParaRPr>
          </a:p>
        </p:txBody>
      </p:sp>
      <p:sp>
        <p:nvSpPr>
          <p:cNvPr id="2252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52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52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rain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732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73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29" grpId="0" build="p" bldLvl="5"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835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water may exist as a liquid at temperatures as low as -42°C</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due to a lack of nuclei around which a crystal may form</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u="sng" dirty="0" err="1" smtClean="0">
                <a:latin typeface="Helvetica" panose="020B0604020202020204" pitchFamily="34" charset="0"/>
                <a:cs typeface="Helvetica" panose="020B0604020202020204" pitchFamily="34" charset="0"/>
                <a:sym typeface="Helvetica" panose="020B0604020202020204" pitchFamily="34" charset="0"/>
                <a:hlinkClick r:id="rId3"/>
              </a:rPr>
              <a:t>supercooled</a:t>
            </a:r>
            <a:r>
              <a:rPr lang="en-US" b="1" u="sng" dirty="0" smtClean="0">
                <a:latin typeface="Helvetica" panose="020B0604020202020204" pitchFamily="34" charset="0"/>
                <a:cs typeface="Helvetica" panose="020B0604020202020204" pitchFamily="34" charset="0"/>
                <a:sym typeface="Helvetica" panose="020B0604020202020204" pitchFamily="34" charset="0"/>
                <a:hlinkClick r:id="rId3"/>
              </a:rPr>
              <a:t> demonstration</a:t>
            </a:r>
            <a:endParaRPr lang="en-US" b="1" u="sng" dirty="0"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2263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63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63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super cooling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83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83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283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3" grpId="0" build="p" bldLvl="5"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5297" name="Rectangle 1"/>
          <p:cNvSpPr>
            <a:spLocks noGrp="1" noChangeArrowheads="1"/>
          </p:cNvSpPr>
          <p:nvPr>
            <p:ph type="body" idx="1"/>
          </p:nvPr>
        </p:nvSpPr>
        <p:spPr bwMode="auto">
          <a:xfrm>
            <a:off x="2400300" y="27813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air is a perfectly dry gas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mean sea level pressure of 29.92” Hg</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mean sea level temperature of 15°C</a:t>
            </a:r>
            <a:endParaRPr lang="en-US" smtClean="0"/>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rate of decrease of temperature with altitude is 1.98°C per 1000’</a:t>
            </a:r>
            <a:endParaRPr lang="en-US" smtClean="0">
              <a:latin typeface="Helvetica" panose="020B0604020202020204" pitchFamily="34" charset="0"/>
              <a:sym typeface="Helvetica" panose="020B0604020202020204" pitchFamily="34" charset="0"/>
            </a:endParaRPr>
          </a:p>
        </p:txBody>
      </p:sp>
      <p:sp>
        <p:nvSpPr>
          <p:cNvPr id="532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32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5530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325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ISA Properties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52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552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5529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5529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7" grpId="0" build="p" bldLvl="5"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937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drizzle</a:t>
            </a:r>
            <a:r>
              <a:rPr lang="en-US" smtClean="0">
                <a:latin typeface="Helvetica" panose="020B0604020202020204" pitchFamily="34" charset="0"/>
                <a:cs typeface="Helvetica" panose="020B0604020202020204" pitchFamily="34" charset="0"/>
                <a:sym typeface="Helvetica" panose="020B0604020202020204" pitchFamily="34" charset="0"/>
              </a:rPr>
              <a:t> are small droplets that appear suspended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freezing drizzle</a:t>
            </a:r>
            <a:r>
              <a:rPr lang="en-US" smtClean="0">
                <a:latin typeface="Helvetica" panose="020B0604020202020204" pitchFamily="34" charset="0"/>
                <a:cs typeface="Helvetica" panose="020B0604020202020204" pitchFamily="34" charset="0"/>
                <a:sym typeface="Helvetica" panose="020B0604020202020204" pitchFamily="34" charset="0"/>
              </a:rPr>
              <a:t> occurs when drizzle freezes on impact with cold objects</a:t>
            </a:r>
            <a:endParaRPr lang="en-US" smtClean="0">
              <a:latin typeface="Helvetica" panose="020B0604020202020204" pitchFamily="34" charset="0"/>
              <a:sym typeface="Helvetica" panose="020B0604020202020204" pitchFamily="34" charset="0"/>
            </a:endParaRPr>
          </a:p>
        </p:txBody>
      </p:sp>
      <p:sp>
        <p:nvSpPr>
          <p:cNvPr id="2273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73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73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drizzle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2937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29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7" grpId="0" build="p" bldLvl="5"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040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hail</a:t>
            </a:r>
            <a:r>
              <a:rPr lang="en-US" smtClean="0">
                <a:latin typeface="Helvetica" panose="020B0604020202020204" pitchFamily="34" charset="0"/>
                <a:cs typeface="Helvetica" panose="020B0604020202020204" pitchFamily="34" charset="0"/>
                <a:sym typeface="Helvetica" panose="020B0604020202020204" pitchFamily="34" charset="0"/>
              </a:rPr>
              <a:t> forms in cumulonimbus clouds as ice crystals collide with supercooled water droplets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large mass of hail stones requires an immense uplifting force in cloud for their creation, only present in well developed cumuloform cloud</a:t>
            </a:r>
            <a:endParaRPr lang="en-US" smtClean="0">
              <a:latin typeface="Helvetica" panose="020B0604020202020204" pitchFamily="34" charset="0"/>
              <a:sym typeface="Helvetica" panose="020B0604020202020204" pitchFamily="34" charset="0"/>
            </a:endParaRPr>
          </a:p>
        </p:txBody>
      </p:sp>
      <p:sp>
        <p:nvSpPr>
          <p:cNvPr id="2283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83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283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hail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040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04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1" grpId="0" build="p" bldLvl="5"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293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293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31427" name="Picture 3"/>
          <p:cNvPicPr>
            <a:picLocks noChangeArrowheads="1"/>
          </p:cNvPicPr>
          <p:nvPr/>
        </p:nvPicPr>
        <p:blipFill>
          <a:blip r:embed="rId2"/>
          <a:srcRect/>
          <a:stretch>
            <a:fillRect/>
          </a:stretch>
        </p:blipFill>
        <p:spPr bwMode="auto">
          <a:xfrm>
            <a:off x="817563" y="3111500"/>
            <a:ext cx="5283200" cy="43942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31428" name="Picture 4"/>
          <p:cNvPicPr>
            <a:picLocks noChangeArrowheads="1"/>
          </p:cNvPicPr>
          <p:nvPr/>
        </p:nvPicPr>
        <p:blipFill>
          <a:blip r:embed="rId3"/>
          <a:srcRect/>
          <a:stretch>
            <a:fillRect/>
          </a:stretch>
        </p:blipFill>
        <p:spPr bwMode="auto">
          <a:xfrm>
            <a:off x="6667500" y="3470275"/>
            <a:ext cx="5499100" cy="3683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2938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hail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244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snow is created through sublimation in cloud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its state at the surface is dependant on the ambient air temperature</a:t>
            </a:r>
            <a:endParaRPr lang="en-US" smtClean="0">
              <a:latin typeface="Helvetica" panose="020B0604020202020204" pitchFamily="34" charset="0"/>
              <a:sym typeface="Helvetica" panose="020B0604020202020204" pitchFamily="34" charset="0"/>
            </a:endParaRPr>
          </a:p>
        </p:txBody>
      </p:sp>
      <p:sp>
        <p:nvSpPr>
          <p:cNvPr id="2304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04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04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snow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244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24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49" grpId="0" build="p" bldLvl="5"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347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hail that does not acquire a hard outer coating of ice is termed a </a:t>
            </a:r>
            <a:r>
              <a:rPr lang="en-US" b="1" smtClean="0">
                <a:latin typeface="Helvetica" panose="020B0604020202020204" pitchFamily="34" charset="0"/>
                <a:cs typeface="Helvetica" panose="020B0604020202020204" pitchFamily="34" charset="0"/>
                <a:sym typeface="Helvetica" panose="020B0604020202020204" pitchFamily="34" charset="0"/>
              </a:rPr>
              <a:t>snow pellet</a:t>
            </a:r>
            <a:r>
              <a:rPr lang="en-US" smtClean="0">
                <a:latin typeface="Helvetica" panose="020B0604020202020204" pitchFamily="34" charset="0"/>
                <a:cs typeface="Helvetica" panose="020B0604020202020204" pitchFamily="34" charset="0"/>
                <a:sym typeface="Helvetica" panose="020B0604020202020204" pitchFamily="34" charset="0"/>
              </a:rPr>
              <a:t>, or soft hail</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occurs when the water region of the cloud is of limited depth</a:t>
            </a:r>
            <a:endParaRPr lang="en-US" smtClean="0">
              <a:latin typeface="Helvetica" panose="020B0604020202020204" pitchFamily="34" charset="0"/>
              <a:sym typeface="Helvetica" panose="020B0604020202020204" pitchFamily="34" charset="0"/>
            </a:endParaRPr>
          </a:p>
        </p:txBody>
      </p:sp>
      <p:sp>
        <p:nvSpPr>
          <p:cNvPr id="2314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14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14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snow pellets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34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34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3" grpId="0" build="p" bldLvl="5"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449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ice pellets</a:t>
            </a:r>
            <a:r>
              <a:rPr lang="en-US" smtClean="0">
                <a:latin typeface="Helvetica" panose="020B0604020202020204" pitchFamily="34" charset="0"/>
                <a:cs typeface="Helvetica" panose="020B0604020202020204" pitchFamily="34" charset="0"/>
                <a:sym typeface="Helvetica" panose="020B0604020202020204" pitchFamily="34" charset="0"/>
              </a:rPr>
              <a:t> are formed by rain drops freezing</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are hard and transparent, and rebound upon striking a surface</a:t>
            </a:r>
            <a:endParaRPr lang="en-US" smtClean="0">
              <a:latin typeface="Helvetica" panose="020B0604020202020204" pitchFamily="34" charset="0"/>
              <a:sym typeface="Helvetica" panose="020B0604020202020204" pitchFamily="34" charset="0"/>
            </a:endParaRPr>
          </a:p>
        </p:txBody>
      </p:sp>
      <p:sp>
        <p:nvSpPr>
          <p:cNvPr id="2324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24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24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Precipitation </a:t>
            </a:r>
            <a:r>
              <a:rPr lang="en-US" sz="4800" b="1" dirty="0" smtClean="0">
                <a:latin typeface="Helvetica Neue Medium" charset="0"/>
                <a:ea typeface="Helvetica Neue Medium" charset="0"/>
                <a:cs typeface="Helvetica Neue Medium" charset="0"/>
                <a:sym typeface="Helvetica Neue Medium" charset="0"/>
              </a:rPr>
              <a:t>ice pellets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44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449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7" grpId="0" build="p" bldLvl="5"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34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34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3347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347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fog</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6545"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fog</a:t>
            </a:r>
            <a:r>
              <a:rPr lang="en-US" smtClean="0">
                <a:latin typeface="Helvetica" panose="020B0604020202020204" pitchFamily="34" charset="0"/>
                <a:cs typeface="Helvetica" panose="020B0604020202020204" pitchFamily="34" charset="0"/>
                <a:sym typeface="Helvetica" panose="020B0604020202020204" pitchFamily="34" charset="0"/>
              </a:rPr>
              <a:t> is simply visible moisture in contact with the surface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fog formation is identical to cloud formation, however the atmospheric moisture generating the fog is localized and the fog low lying</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moisture laden air saturates forming fog in different ways</a:t>
            </a:r>
            <a:endParaRPr lang="en-US" smtClean="0">
              <a:latin typeface="Helvetica" panose="020B0604020202020204" pitchFamily="34" charset="0"/>
              <a:sym typeface="Helvetica" panose="020B0604020202020204" pitchFamily="34" charset="0"/>
            </a:endParaRPr>
          </a:p>
        </p:txBody>
      </p:sp>
      <p:sp>
        <p:nvSpPr>
          <p:cNvPr id="2344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45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450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formation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654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654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365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5" grpId="0" build="p" bldLvl="5"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756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ideal fog formation conditions, besides high humidity in the presence of condensation nuclei, include light surface winds or instability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if there is no lifting or mixing action in low lying air, dew or frost may form</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moisture laden air saturates forming fog in many different ways</a:t>
            </a:r>
            <a:endParaRPr lang="en-US" smtClean="0">
              <a:latin typeface="Helvetica" panose="020B0604020202020204" pitchFamily="34" charset="0"/>
              <a:sym typeface="Helvetica" panose="020B0604020202020204" pitchFamily="34" charset="0"/>
            </a:endParaRPr>
          </a:p>
        </p:txBody>
      </p:sp>
      <p:sp>
        <p:nvSpPr>
          <p:cNvPr id="2355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55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355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formation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75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3756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375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69" grpId="0" build="p" bldLvl="5"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8593" name="Rectangle 1"/>
          <p:cNvSpPr>
            <a:spLocks noGrp="1" noChangeArrowheads="1"/>
          </p:cNvSpPr>
          <p:nvPr>
            <p:ph type="body" idx="1"/>
          </p:nvPr>
        </p:nvSpPr>
        <p:spPr bwMode="auto">
          <a:xfrm>
            <a:off x="800100" y="3429000"/>
            <a:ext cx="3124200" cy="3797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3"/>
              </a:buBlip>
            </a:pPr>
            <a:r>
              <a:rPr lang="en-US" smtClean="0">
                <a:latin typeface="Helvetica" panose="020B0604020202020204" pitchFamily="34" charset="0"/>
                <a:cs typeface="Helvetica" panose="020B0604020202020204" pitchFamily="34" charset="0"/>
                <a:sym typeface="Helvetica" panose="020B0604020202020204" pitchFamily="34" charset="0"/>
              </a:rPr>
              <a:t>radiation fog forms on cold, clear nights in low areas such as valleys</a:t>
            </a:r>
            <a:endParaRPr lang="en-US" smtClean="0">
              <a:latin typeface="Helvetica" panose="020B0604020202020204" pitchFamily="34" charset="0"/>
              <a:sym typeface="Helvetica" panose="020B0604020202020204" pitchFamily="34" charset="0"/>
            </a:endParaRPr>
          </a:p>
        </p:txBody>
      </p:sp>
      <p:sp>
        <p:nvSpPr>
          <p:cNvPr id="2365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65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38596" name="Picture 4"/>
          <p:cNvPicPr>
            <a:picLocks noChangeArrowheads="1"/>
          </p:cNvPicPr>
          <p:nvPr/>
        </p:nvPicPr>
        <p:blipFill>
          <a:blip r:embed="rId4"/>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38597" name="Picture 5"/>
          <p:cNvPicPr>
            <a:picLocks noChangeArrowheads="1"/>
          </p:cNvPicPr>
          <p:nvPr/>
        </p:nvPicPr>
        <p:blipFill>
          <a:blip r:embed="rId5"/>
          <a:srcRect/>
          <a:stretch>
            <a:fillRect/>
          </a:stretch>
        </p:blipFill>
        <p:spPr bwMode="auto">
          <a:xfrm>
            <a:off x="4262438" y="3676650"/>
            <a:ext cx="6438900" cy="37973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36551"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radiation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85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3" grpId="0" build="p" bldLvl="5"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8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8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844" name="Rectangle 3"/>
          <p:cNvSpPr>
            <a:spLocks noGrp="1" noChangeArrowheads="1"/>
          </p:cNvSpPr>
          <p:nvPr>
            <p:ph type="title"/>
          </p:nvPr>
        </p:nvSpPr>
        <p:spPr bwMode="auto">
          <a:xfrm>
            <a:off x="546100" y="-1016000"/>
            <a:ext cx="10134600" cy="5397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dirty="0" smtClean="0"/>
              <a:t/>
            </a:r>
            <a:br>
              <a:rPr lang="en-US" sz="9600" dirty="0" smtClean="0"/>
            </a:br>
            <a:r>
              <a:rPr lang="en-US" sz="9600" dirty="0" smtClean="0"/>
              <a:t>hello </a:t>
            </a:r>
            <a:r>
              <a:rPr lang="en-US" sz="9600" smtClean="0">
                <a:latin typeface="Helvetica Neue Medium" charset="0"/>
                <a:ea typeface="Helvetica Neue Medium" charset="0"/>
                <a:cs typeface="Helvetica Neue Medium" charset="0"/>
                <a:sym typeface="Helvetica Neue Medium" charset="0"/>
              </a:rPr>
              <a:t>my </a:t>
            </a:r>
            <a:r>
              <a:rPr lang="en-US" sz="9600" smtClean="0"/>
              <a:t>name </a:t>
            </a:r>
            <a:r>
              <a:rPr lang="en-US" sz="9600" smtClean="0">
                <a:latin typeface="Helvetica Neue Medium" charset="0"/>
                <a:ea typeface="Helvetica Neue Medium" charset="0"/>
                <a:cs typeface="Helvetica Neue Medium" charset="0"/>
                <a:sym typeface="Helvetica Neue Medium" charset="0"/>
              </a:rPr>
              <a:t>is</a:t>
            </a:r>
            <a:r>
              <a:rPr lang="en-US" sz="9600" dirty="0" smtClean="0"/>
              <a:t/>
            </a:r>
            <a:br>
              <a:rPr lang="en-US" sz="9600" dirty="0" smtClean="0"/>
            </a:br>
            <a:endParaRPr lang="en-US" sz="9600" dirty="0" smtClean="0"/>
          </a:p>
        </p:txBody>
      </p:sp>
      <p:sp>
        <p:nvSpPr>
          <p:cNvPr id="35845" name="Rectangle 4"/>
          <p:cNvSpPr>
            <a:spLocks noGrp="1" noChangeArrowheads="1"/>
          </p:cNvSpPr>
          <p:nvPr>
            <p:ph type="body" idx="1"/>
          </p:nvPr>
        </p:nvSpPr>
        <p:spPr bwMode="auto">
          <a:xfrm>
            <a:off x="1435100" y="3238500"/>
            <a:ext cx="101346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ctr" anchorCtr="0" compatLnSpc="1">
            <a:prstTxWarp prst="textNoShape">
              <a:avLst/>
            </a:prstTxWarp>
          </a:bodyPr>
          <a:lstStyle/>
          <a:p>
            <a:pPr eaLnBrk="1" hangingPunct="1"/>
            <a:r>
              <a:rPr lang="en-US" sz="6400" dirty="0" smtClean="0">
                <a:latin typeface="Helvetica Neue UltraLight" charset="0"/>
                <a:sym typeface="Helvetica Neue UltraLight" charset="0"/>
              </a:rPr>
              <a:t>Sean Tyrrell</a:t>
            </a:r>
            <a:endParaRPr lang="en-US" sz="6400" dirty="0" smtClean="0"/>
          </a:p>
          <a:p>
            <a:pPr eaLnBrk="1" hangingPunct="1">
              <a:lnSpc>
                <a:spcPct val="50000"/>
              </a:lnSpc>
            </a:pPr>
            <a:r>
              <a:rPr lang="en-US" smtClean="0"/>
              <a:t>seantyrrell@flyvfc.com</a:t>
            </a:r>
            <a:endParaRPr lang="en-US" dirty="0" smtClean="0"/>
          </a:p>
          <a:p>
            <a:pPr eaLnBrk="1" hangingPunct="1">
              <a:lnSpc>
                <a:spcPct val="50000"/>
              </a:lnSpc>
            </a:pPr>
            <a:r>
              <a:rPr lang="en-US" dirty="0" smtClean="0"/>
              <a:t>250-882-4483</a:t>
            </a:r>
          </a:p>
        </p:txBody>
      </p:sp>
    </p:spTree>
  </p:cSld>
  <p:clrMapOvr>
    <a:masterClrMapping/>
  </p:clrMapOvr>
  <p:transition spd="slow">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6321" name="Rectangle 1"/>
          <p:cNvSpPr>
            <a:spLocks noGrp="1" noChangeArrowheads="1"/>
          </p:cNvSpPr>
          <p:nvPr>
            <p:ph type="body" idx="1"/>
          </p:nvPr>
        </p:nvSpPr>
        <p:spPr bwMode="auto">
          <a:xfrm>
            <a:off x="1460500" y="2578100"/>
            <a:ext cx="100711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z="4800" smtClean="0">
                <a:latin typeface="Helvetica" panose="020B0604020202020204" pitchFamily="34" charset="0"/>
                <a:cs typeface="Helvetica" panose="020B0604020202020204" pitchFamily="34" charset="0"/>
                <a:sym typeface="Helvetica" panose="020B0604020202020204" pitchFamily="34" charset="0"/>
              </a:rPr>
              <a:t>standard atmosphere only exists on paper</a:t>
            </a:r>
            <a:endParaRPr lang="en-US" sz="4800" smtClean="0">
              <a:latin typeface="Helvetica" panose="020B0604020202020204" pitchFamily="34" charset="0"/>
              <a:sym typeface="Helvetica" panose="020B0604020202020204" pitchFamily="34" charset="0"/>
            </a:endParaRPr>
          </a:p>
        </p:txBody>
      </p:sp>
      <p:sp>
        <p:nvSpPr>
          <p:cNvPr id="542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42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42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ISA Properties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63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1" grpId="0" build="p" bldLvl="5"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39617" name="Rectangle 1"/>
          <p:cNvSpPr>
            <a:spLocks noGrp="1" noChangeArrowheads="1"/>
          </p:cNvSpPr>
          <p:nvPr>
            <p:ph type="body" idx="1"/>
          </p:nvPr>
        </p:nvSpPr>
        <p:spPr bwMode="auto">
          <a:xfrm>
            <a:off x="698500" y="3594100"/>
            <a:ext cx="3975100" cy="3797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3"/>
              </a:buBlip>
            </a:pPr>
            <a:r>
              <a:rPr lang="en-US" smtClean="0">
                <a:latin typeface="Helvetica" panose="020B0604020202020204" pitchFamily="34" charset="0"/>
                <a:cs typeface="Helvetica" panose="020B0604020202020204" pitchFamily="34" charset="0"/>
                <a:sym typeface="Helvetica" panose="020B0604020202020204" pitchFamily="34" charset="0"/>
              </a:rPr>
              <a:t>advection fog forms in coastal areas as warm, moist air laden with salt (nuclei) is advectively cooled</a:t>
            </a:r>
            <a:endParaRPr lang="en-US" smtClean="0">
              <a:latin typeface="Helvetica" panose="020B0604020202020204" pitchFamily="34" charset="0"/>
              <a:sym typeface="Helvetica" panose="020B0604020202020204" pitchFamily="34" charset="0"/>
            </a:endParaRPr>
          </a:p>
        </p:txBody>
      </p:sp>
      <p:sp>
        <p:nvSpPr>
          <p:cNvPr id="2375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75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39620" name="Picture 4"/>
          <p:cNvPicPr>
            <a:picLocks noChangeArrowheads="1"/>
          </p:cNvPicPr>
          <p:nvPr/>
        </p:nvPicPr>
        <p:blipFill>
          <a:blip r:embed="rId4"/>
          <a:srcRect/>
          <a:stretch>
            <a:fillRect/>
          </a:stretch>
        </p:blipFill>
        <p:spPr bwMode="auto">
          <a:xfrm>
            <a:off x="5048250" y="3411538"/>
            <a:ext cx="6934200" cy="4445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3757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advection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96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7" grpId="0" build="p" bldLvl="5"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0641" name="Rectangle 1"/>
          <p:cNvSpPr>
            <a:spLocks noGrp="1" noChangeArrowheads="1"/>
          </p:cNvSpPr>
          <p:nvPr>
            <p:ph type="body" idx="1"/>
          </p:nvPr>
        </p:nvSpPr>
        <p:spPr bwMode="auto">
          <a:xfrm>
            <a:off x="774700" y="3378200"/>
            <a:ext cx="4000500" cy="3238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air adiabatically cools and saturates as it is forced up a slope</a:t>
            </a:r>
            <a:endParaRPr lang="en-US" smtClean="0">
              <a:latin typeface="Helvetica" panose="020B0604020202020204" pitchFamily="34" charset="0"/>
              <a:sym typeface="Helvetica" panose="020B0604020202020204" pitchFamily="34" charset="0"/>
            </a:endParaRPr>
          </a:p>
        </p:txBody>
      </p:sp>
      <p:sp>
        <p:nvSpPr>
          <p:cNvPr id="2385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85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0644" name="Picture 4"/>
          <p:cNvPicPr>
            <a:picLocks noChangeArrowheads="1"/>
          </p:cNvPicPr>
          <p:nvPr/>
        </p:nvPicPr>
        <p:blipFill>
          <a:blip r:embed="rId3"/>
          <a:srcRect/>
          <a:stretch>
            <a:fillRect/>
          </a:stretch>
        </p:blipFill>
        <p:spPr bwMode="auto">
          <a:xfrm>
            <a:off x="5272088" y="3409950"/>
            <a:ext cx="6540500" cy="4318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3859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upslope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06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1" grpId="0" build="p" bldLvl="5"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1665" name="Rectangle 1"/>
          <p:cNvSpPr>
            <a:spLocks noGrp="1" noChangeArrowheads="1"/>
          </p:cNvSpPr>
          <p:nvPr>
            <p:ph type="body" idx="1"/>
          </p:nvPr>
        </p:nvSpPr>
        <p:spPr bwMode="auto">
          <a:xfrm>
            <a:off x="889000" y="32258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3"/>
              </a:buBlip>
            </a:pPr>
            <a:r>
              <a:rPr lang="en-US" smtClean="0">
                <a:latin typeface="Helvetica" panose="020B0604020202020204" pitchFamily="34" charset="0"/>
                <a:cs typeface="Helvetica" panose="020B0604020202020204" pitchFamily="34" charset="0"/>
                <a:sym typeface="Helvetica" panose="020B0604020202020204" pitchFamily="34" charset="0"/>
              </a:rPr>
              <a:t>warm water evaporates into the colder air lying just above it, saturating the air</a:t>
            </a:r>
            <a:endParaRPr lang="en-US" smtClean="0">
              <a:latin typeface="Helvetica" panose="020B0604020202020204" pitchFamily="34" charset="0"/>
              <a:sym typeface="Helvetica" panose="020B0604020202020204" pitchFamily="34" charset="0"/>
            </a:endParaRPr>
          </a:p>
        </p:txBody>
      </p:sp>
      <p:sp>
        <p:nvSpPr>
          <p:cNvPr id="2396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396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1668" name="Picture 4"/>
          <p:cNvPicPr>
            <a:picLocks noChangeArrowheads="1"/>
          </p:cNvPicPr>
          <p:nvPr/>
        </p:nvPicPr>
        <p:blipFill>
          <a:blip r:embed="rId4"/>
          <a:srcRect/>
          <a:stretch>
            <a:fillRect/>
          </a:stretch>
        </p:blipFill>
        <p:spPr bwMode="auto">
          <a:xfrm>
            <a:off x="5314950" y="3333750"/>
            <a:ext cx="6565900" cy="4673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3962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steam</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16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5" grpId="0" build="p" bldLvl="5"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2689" name="Rectangle 1"/>
          <p:cNvSpPr>
            <a:spLocks noGrp="1" noChangeArrowheads="1"/>
          </p:cNvSpPr>
          <p:nvPr>
            <p:ph type="body" idx="1"/>
          </p:nvPr>
        </p:nvSpPr>
        <p:spPr bwMode="auto">
          <a:xfrm>
            <a:off x="889000" y="32258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3"/>
              </a:buBlip>
            </a:pPr>
            <a:r>
              <a:rPr lang="en-US" smtClean="0">
                <a:latin typeface="Helvetica" panose="020B0604020202020204" pitchFamily="34" charset="0"/>
                <a:cs typeface="Helvetica" panose="020B0604020202020204" pitchFamily="34" charset="0"/>
                <a:sym typeface="Helvetica" panose="020B0604020202020204" pitchFamily="34" charset="0"/>
              </a:rPr>
              <a:t>precipitation evaporates into air it is falling through, saturating it to its dewpoint</a:t>
            </a:r>
            <a:endParaRPr lang="en-US" smtClean="0">
              <a:latin typeface="Helvetica" panose="020B0604020202020204" pitchFamily="34" charset="0"/>
              <a:sym typeface="Helvetica" panose="020B0604020202020204" pitchFamily="34" charset="0"/>
            </a:endParaRPr>
          </a:p>
        </p:txBody>
      </p:sp>
      <p:sp>
        <p:nvSpPr>
          <p:cNvPr id="2406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06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2692" name="Picture 4"/>
          <p:cNvPicPr>
            <a:picLocks noChangeArrowheads="1"/>
          </p:cNvPicPr>
          <p:nvPr/>
        </p:nvPicPr>
        <p:blipFill>
          <a:blip r:embed="rId4"/>
          <a:srcRect/>
          <a:stretch>
            <a:fillRect/>
          </a:stretch>
        </p:blipFill>
        <p:spPr bwMode="auto">
          <a:xfrm>
            <a:off x="5454650" y="3240088"/>
            <a:ext cx="6489700" cy="4711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064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precipitation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26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89" grpId="0" build="p" bldLvl="5" autoUpdateAnimBg="0"/>
    </p:bldLst>
  </p:timing>
</p:sld>
</file>

<file path=ppt/slides/slide20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3713" name="Rectangle 1"/>
          <p:cNvSpPr>
            <a:spLocks noGrp="1" noChangeArrowheads="1"/>
          </p:cNvSpPr>
          <p:nvPr>
            <p:ph type="body" idx="1"/>
          </p:nvPr>
        </p:nvSpPr>
        <p:spPr bwMode="auto">
          <a:xfrm>
            <a:off x="990600" y="34290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3"/>
              </a:buBlip>
            </a:pPr>
            <a:r>
              <a:rPr lang="en-US" smtClean="0">
                <a:latin typeface="Helvetica" panose="020B0604020202020204" pitchFamily="34" charset="0"/>
                <a:cs typeface="Helvetica" panose="020B0604020202020204" pitchFamily="34" charset="0"/>
                <a:sym typeface="Helvetica" panose="020B0604020202020204" pitchFamily="34" charset="0"/>
              </a:rPr>
              <a:t>the droplets in extremely cold saturated air freeze in suspension</a:t>
            </a:r>
            <a:endParaRPr lang="en-US" smtClean="0">
              <a:latin typeface="Helvetica" panose="020B0604020202020204" pitchFamily="34" charset="0"/>
              <a:sym typeface="Helvetica" panose="020B0604020202020204" pitchFamily="34" charset="0"/>
            </a:endParaRPr>
          </a:p>
        </p:txBody>
      </p:sp>
      <p:sp>
        <p:nvSpPr>
          <p:cNvPr id="2416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16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3716" name="Picture 4"/>
          <p:cNvPicPr>
            <a:picLocks noChangeArrowheads="1"/>
          </p:cNvPicPr>
          <p:nvPr/>
        </p:nvPicPr>
        <p:blipFill>
          <a:blip r:embed="rId4"/>
          <a:srcRect/>
          <a:stretch>
            <a:fillRect/>
          </a:stretch>
        </p:blipFill>
        <p:spPr bwMode="auto">
          <a:xfrm>
            <a:off x="5168900" y="3460750"/>
            <a:ext cx="6705600" cy="4673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167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ice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37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3" grpId="0" build="p" bldLvl="5" autoUpdateAnimBg="0"/>
    </p:bldLst>
  </p:timing>
</p:sld>
</file>

<file path=ppt/slides/slide20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4737" name="Rectangle 1"/>
          <p:cNvSpPr>
            <a:spLocks noGrp="1" noChangeArrowheads="1"/>
          </p:cNvSpPr>
          <p:nvPr>
            <p:ph type="body" idx="1"/>
          </p:nvPr>
        </p:nvSpPr>
        <p:spPr bwMode="auto">
          <a:xfrm>
            <a:off x="990600" y="34290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hot exhaust gases saturate cold air extremely quickly, producing ice fog, in this case known as contrails </a:t>
            </a:r>
            <a:endParaRPr lang="en-US" smtClean="0">
              <a:latin typeface="Helvetica" panose="020B0604020202020204" pitchFamily="34" charset="0"/>
              <a:sym typeface="Helvetica" panose="020B0604020202020204" pitchFamily="34" charset="0"/>
            </a:endParaRPr>
          </a:p>
        </p:txBody>
      </p:sp>
      <p:sp>
        <p:nvSpPr>
          <p:cNvPr id="2426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26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4740" name="Picture 4"/>
          <p:cNvPicPr>
            <a:picLocks noChangeArrowheads="1"/>
          </p:cNvPicPr>
          <p:nvPr/>
        </p:nvPicPr>
        <p:blipFill>
          <a:blip r:embed="rId3"/>
          <a:srcRect/>
          <a:stretch>
            <a:fillRect/>
          </a:stretch>
        </p:blipFill>
        <p:spPr bwMode="auto">
          <a:xfrm>
            <a:off x="5562600" y="3219450"/>
            <a:ext cx="6286500" cy="4660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26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ice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47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7" grpId="0" build="p" bldLvl="5" autoUpdateAnimBg="0"/>
    </p:bldLst>
  </p:timing>
</p:sld>
</file>

<file path=ppt/slides/slide20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5761" name="Rectangle 1"/>
          <p:cNvSpPr>
            <a:spLocks noGrp="1" noChangeArrowheads="1"/>
          </p:cNvSpPr>
          <p:nvPr>
            <p:ph type="body" idx="1"/>
          </p:nvPr>
        </p:nvSpPr>
        <p:spPr bwMode="auto">
          <a:xfrm>
            <a:off x="1193800" y="3276600"/>
            <a:ext cx="36703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ellusive twin engined stork </a:t>
            </a:r>
            <a:endParaRPr lang="en-US" smtClean="0">
              <a:latin typeface="Helvetica" panose="020B0604020202020204" pitchFamily="34" charset="0"/>
              <a:sym typeface="Helvetica" panose="020B0604020202020204" pitchFamily="34" charset="0"/>
            </a:endParaRPr>
          </a:p>
        </p:txBody>
      </p:sp>
      <p:sp>
        <p:nvSpPr>
          <p:cNvPr id="2437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37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5764" name="Picture 4"/>
          <p:cNvPicPr>
            <a:picLocks noChangeArrowheads="1"/>
          </p:cNvPicPr>
          <p:nvPr/>
        </p:nvPicPr>
        <p:blipFill>
          <a:blip r:embed="rId3"/>
          <a:srcRect/>
          <a:stretch>
            <a:fillRect/>
          </a:stretch>
        </p:blipFill>
        <p:spPr bwMode="auto">
          <a:xfrm>
            <a:off x="5524500" y="3571875"/>
            <a:ext cx="6553200" cy="4102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37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Fog </a:t>
            </a:r>
            <a:r>
              <a:rPr lang="en-US" sz="4800" b="1" dirty="0" smtClean="0">
                <a:latin typeface="Helvetica Neue Medium" charset="0"/>
                <a:ea typeface="Helvetica Neue Medium" charset="0"/>
                <a:cs typeface="Helvetica Neue Medium" charset="0"/>
                <a:sym typeface="Helvetica Neue Medium" charset="0"/>
              </a:rPr>
              <a:t>ice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57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1" grpId="0" build="p" bldLvl="5" autoUpdateAnimBg="0"/>
    </p:bldLst>
  </p:timing>
</p:sld>
</file>

<file path=ppt/slides/slide20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47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47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474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81300"/>
            <a:ext cx="12217400"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44741"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icing</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780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supercooled water droplet impact by an aircraft wing at temperatures below freezing will cause icing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quantity of supercooled droplets is dependent on the liquid water content of the cloud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clouds formed to due convection, lee wave turbulence, and orographic lift contain the largest size of water droplets due to their powerful lift</a:t>
            </a:r>
            <a:endParaRPr lang="en-US" smtClean="0">
              <a:latin typeface="Helvetica" panose="020B0604020202020204" pitchFamily="34" charset="0"/>
              <a:sym typeface="Helvetica" panose="020B0604020202020204" pitchFamily="34" charset="0"/>
            </a:endParaRPr>
          </a:p>
        </p:txBody>
      </p:sp>
      <p:sp>
        <p:nvSpPr>
          <p:cNvPr id="2457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57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4576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super cooled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780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4780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478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09" grpId="0" build="p" bldLvl="5" autoUpdateAnimBg="0"/>
    </p:bldLst>
  </p:timing>
</p:sld>
</file>

<file path=ppt/slides/slide20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883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rime ice</a:t>
            </a:r>
            <a:r>
              <a:rPr lang="en-US" smtClean="0">
                <a:latin typeface="Helvetica" panose="020B0604020202020204" pitchFamily="34" charset="0"/>
                <a:cs typeface="Helvetica" panose="020B0604020202020204" pitchFamily="34" charset="0"/>
                <a:sym typeface="Helvetica" panose="020B0604020202020204" pitchFamily="34" charset="0"/>
              </a:rPr>
              <a:t> is milky-white, opaque, and is formed by almost instantaneous freezing of small water droplets at temperatures well below freezing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tends to form only on the leading edges of airfoils, and builds forward into the airstream</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because it is not very adhesive, it is relatively easy to remove with de-icing equipment </a:t>
            </a:r>
            <a:endParaRPr lang="en-US" smtClean="0">
              <a:latin typeface="Helvetica" panose="020B0604020202020204" pitchFamily="34" charset="0"/>
              <a:sym typeface="Helvetica" panose="020B0604020202020204" pitchFamily="34" charset="0"/>
            </a:endParaRPr>
          </a:p>
        </p:txBody>
      </p:sp>
      <p:sp>
        <p:nvSpPr>
          <p:cNvPr id="2467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67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883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67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rime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883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4883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488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3" grpId="0" build="p" bldLvl="5"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7345" name="Rectangle 1"/>
          <p:cNvSpPr>
            <a:spLocks noGrp="1" noChangeArrowheads="1"/>
          </p:cNvSpPr>
          <p:nvPr>
            <p:ph type="body" idx="1"/>
          </p:nvPr>
        </p:nvSpPr>
        <p:spPr bwMode="auto">
          <a:xfrm>
            <a:off x="1460500" y="2184400"/>
            <a:ext cx="10071100" cy="2095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pressure </a:t>
            </a:r>
            <a:r>
              <a:rPr lang="en-US" smtClean="0">
                <a:latin typeface="Helvetica" panose="020B0604020202020204" pitchFamily="34" charset="0"/>
                <a:cs typeface="Helvetica" panose="020B0604020202020204" pitchFamily="34" charset="0"/>
                <a:sym typeface="Helvetica" panose="020B0604020202020204" pitchFamily="34" charset="0"/>
              </a:rPr>
              <a:t>is the atmosphere exerting a force on the surface of the earth</a:t>
            </a:r>
            <a:endParaRPr lang="en-US" smtClean="0">
              <a:latin typeface="Helvetica" panose="020B0604020202020204" pitchFamily="34" charset="0"/>
              <a:sym typeface="Helvetica" panose="020B0604020202020204" pitchFamily="34" charset="0"/>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200" y="8407400"/>
            <a:ext cx="3683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73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900" y="6375400"/>
            <a:ext cx="3479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348" name="Rectangle 4"/>
          <p:cNvSpPr>
            <a:spLocks/>
          </p:cNvSpPr>
          <p:nvPr/>
        </p:nvSpPr>
        <p:spPr bwMode="auto">
          <a:xfrm>
            <a:off x="2413000" y="4495800"/>
            <a:ext cx="635000" cy="4356100"/>
          </a:xfrm>
          <a:prstGeom prst="rect">
            <a:avLst/>
          </a:prstGeom>
          <a:solidFill>
            <a:srgbClr val="FFFFFF"/>
          </a:solidFill>
          <a:ln w="508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57349" name="Rectangle 5"/>
          <p:cNvSpPr>
            <a:spLocks/>
          </p:cNvSpPr>
          <p:nvPr/>
        </p:nvSpPr>
        <p:spPr bwMode="auto">
          <a:xfrm>
            <a:off x="6997700" y="4495800"/>
            <a:ext cx="635000" cy="2336800"/>
          </a:xfrm>
          <a:prstGeom prst="rect">
            <a:avLst/>
          </a:prstGeom>
          <a:solidFill>
            <a:srgbClr val="FFFFFF"/>
          </a:solidFill>
          <a:ln w="50800" cap="flat">
            <a:solidFill>
              <a:srgbClr val="FFFEFD"/>
            </a:solidFill>
            <a:prstDash val="solid"/>
            <a:miter lim="800000"/>
            <a:headEnd type="none" w="med" len="med"/>
            <a:tailEnd type="none" w="med" len="med"/>
          </a:ln>
          <a:effectLst>
            <a:outerShdw blurRad="165100" dist="76199" dir="2700000" algn="ctr" rotWithShape="0">
              <a:schemeClr val="bg2">
                <a:alpha val="64999"/>
              </a:schemeClr>
            </a:outerShdw>
          </a:effectLst>
        </p:spPr>
        <p:txBody>
          <a:bodyPr lIns="0" tIns="0" rIns="0" bIns="0"/>
          <a:lstStyle/>
          <a:p>
            <a:pPr eaLnBrk="1" hangingPunct="1">
              <a:lnSpc>
                <a:spcPct val="120000"/>
              </a:lnSpc>
              <a:spcBef>
                <a:spcPts val="2800"/>
              </a:spcBef>
              <a:defRPr/>
            </a:pPr>
            <a:endParaRPr lang="en-CA"/>
          </a:p>
        </p:txBody>
      </p:sp>
      <p:sp>
        <p:nvSpPr>
          <p:cNvPr id="55303" name="AutoShape 6"/>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5304" name="AutoShape 7"/>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5305"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pressure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734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7348"/>
                                        </p:tgtEl>
                                        <p:attrNameLst>
                                          <p:attrName>style.visibility</p:attrName>
                                        </p:attrNameLst>
                                      </p:cBhvr>
                                      <p:to>
                                        <p:strVal val="visible"/>
                                      </p:to>
                                    </p:set>
                                    <p:animEffect transition="in" filter="wipe(up)">
                                      <p:cBhvr>
                                        <p:cTn id="11" dur="500"/>
                                        <p:tgtEl>
                                          <p:spTgt spid="57348"/>
                                        </p:tgtEl>
                                      </p:cBhvr>
                                    </p:animEffect>
                                  </p:childTnLst>
                                </p:cTn>
                              </p:par>
                            </p:childTnLst>
                          </p:cTn>
                        </p:par>
                        <p:par>
                          <p:cTn id="12" fill="hold" nodeType="afterGroup">
                            <p:stCondLst>
                              <p:cond delay="500"/>
                            </p:stCondLst>
                            <p:childTnLst>
                              <p:par>
                                <p:cTn id="13" presetID="22" presetClass="entr" presetSubtype="1" fill="hold" nodeType="afterEffect">
                                  <p:stCondLst>
                                    <p:cond delay="0"/>
                                  </p:stCondLst>
                                  <p:childTnLst>
                                    <p:set>
                                      <p:cBhvr>
                                        <p:cTn id="14" dur="1" fill="hold">
                                          <p:stCondLst>
                                            <p:cond delay="0"/>
                                          </p:stCondLst>
                                        </p:cTn>
                                        <p:tgtEl>
                                          <p:spTgt spid="57346"/>
                                        </p:tgtEl>
                                        <p:attrNameLst>
                                          <p:attrName>style.visibility</p:attrName>
                                        </p:attrNameLst>
                                      </p:cBhvr>
                                      <p:to>
                                        <p:strVal val="visible"/>
                                      </p:to>
                                    </p:set>
                                    <p:animEffect transition="in" filter="wipe(up)">
                                      <p:cBhvr>
                                        <p:cTn id="15" dur="500"/>
                                        <p:tgtEl>
                                          <p:spTgt spid="573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7349"/>
                                        </p:tgtEl>
                                        <p:attrNameLst>
                                          <p:attrName>style.visibility</p:attrName>
                                        </p:attrNameLst>
                                      </p:cBhvr>
                                      <p:to>
                                        <p:strVal val="visible"/>
                                      </p:to>
                                    </p:set>
                                    <p:animEffect transition="in" filter="wipe(up)">
                                      <p:cBhvr>
                                        <p:cTn id="20" dur="500"/>
                                        <p:tgtEl>
                                          <p:spTgt spid="57349"/>
                                        </p:tgtEl>
                                      </p:cBhvr>
                                    </p:animEffect>
                                  </p:childTnLst>
                                </p:cTn>
                              </p:par>
                            </p:childTnLst>
                          </p:cTn>
                        </p:par>
                        <p:par>
                          <p:cTn id="21" fill="hold" nodeType="afterGroup">
                            <p:stCondLst>
                              <p:cond delay="500"/>
                            </p:stCondLst>
                            <p:childTnLst>
                              <p:par>
                                <p:cTn id="22" presetID="22" presetClass="entr" presetSubtype="1" fill="hold" nodeType="afterEffect">
                                  <p:stCondLst>
                                    <p:cond delay="0"/>
                                  </p:stCondLst>
                                  <p:childTnLst>
                                    <p:set>
                                      <p:cBhvr>
                                        <p:cTn id="23" dur="1" fill="hold">
                                          <p:stCondLst>
                                            <p:cond delay="0"/>
                                          </p:stCondLst>
                                        </p:cTn>
                                        <p:tgtEl>
                                          <p:spTgt spid="57347"/>
                                        </p:tgtEl>
                                        <p:attrNameLst>
                                          <p:attrName>style.visibility</p:attrName>
                                        </p:attrNameLst>
                                      </p:cBhvr>
                                      <p:to>
                                        <p:strVal val="visible"/>
                                      </p:to>
                                    </p:set>
                                    <p:animEffect transition="in" filter="wipe(up)">
                                      <p:cBhvr>
                                        <p:cTn id="24" dur="500"/>
                                        <p:tgtEl>
                                          <p:spTgt spid="57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5" grpId="0" build="p" bldLvl="5" autoUpdateAnimBg="0"/>
      <p:bldP spid="57348" grpId="0" animBg="1"/>
      <p:bldP spid="57349" grpId="0" animBg="1"/>
    </p:bld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4985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clear ice</a:t>
            </a:r>
            <a:r>
              <a:rPr lang="en-US" smtClean="0">
                <a:latin typeface="Helvetica" panose="020B0604020202020204" pitchFamily="34" charset="0"/>
                <a:cs typeface="Helvetica" panose="020B0604020202020204" pitchFamily="34" charset="0"/>
                <a:sym typeface="Helvetica" panose="020B0604020202020204" pitchFamily="34" charset="0"/>
              </a:rPr>
              <a:t> may vary from a transparent appearance to a very rough, opaque texture created from by a slow freezing process of large water droplets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free droplet that didn’t freeze on initial impact moves aft and continues to freeze at temperatures not far below freezing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may spread from the leading edges of the aircraft to cover it entirely in severe cases</a:t>
            </a:r>
            <a:endParaRPr lang="en-US" smtClean="0">
              <a:latin typeface="Helvetica" panose="020B0604020202020204" pitchFamily="34" charset="0"/>
              <a:sym typeface="Helvetica" panose="020B0604020202020204" pitchFamily="34" charset="0"/>
            </a:endParaRPr>
          </a:p>
        </p:txBody>
      </p:sp>
      <p:sp>
        <p:nvSpPr>
          <p:cNvPr id="2478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78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4986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781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clear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498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4985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498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7" grpId="0" build="p" bldLvl="5"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088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because of its irregular freezing process it may create unique shapes the protrude from the aircraft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tougher to remove with de-icing equipment than rime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clear icing is a greater hazard than rime icing </a:t>
            </a:r>
            <a:endParaRPr lang="en-US" smtClean="0">
              <a:latin typeface="Helvetica" panose="020B0604020202020204" pitchFamily="34" charset="0"/>
              <a:sym typeface="Helvetica" panose="020B0604020202020204" pitchFamily="34" charset="0"/>
            </a:endParaRPr>
          </a:p>
        </p:txBody>
      </p:sp>
      <p:sp>
        <p:nvSpPr>
          <p:cNvPr id="2488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88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50884"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883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clear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08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088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508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1" grpId="0" build="p" bldLvl="5"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1905"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mixed icing is a combination of rime and clear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frequently the cloud temperature and range of droplet sizes are such that conditions are conducive to mixed ice formation </a:t>
            </a:r>
            <a:endParaRPr lang="en-US" smtClean="0">
              <a:latin typeface="Helvetica" panose="020B0604020202020204" pitchFamily="34" charset="0"/>
              <a:sym typeface="Helvetica" panose="020B0604020202020204" pitchFamily="34" charset="0"/>
            </a:endParaRPr>
          </a:p>
        </p:txBody>
      </p:sp>
      <p:sp>
        <p:nvSpPr>
          <p:cNvPr id="2498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498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5190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498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mixed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19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19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5" grpId="0" build="p" bldLvl="5"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08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08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52931" name="Picture 3"/>
          <p:cNvPicPr>
            <a:picLocks noChangeArrowheads="1"/>
          </p:cNvPicPr>
          <p:nvPr/>
        </p:nvPicPr>
        <p:blipFill>
          <a:blip r:embed="rId2"/>
          <a:srcRect/>
          <a:stretch>
            <a:fillRect/>
          </a:stretch>
        </p:blipFill>
        <p:spPr bwMode="auto">
          <a:xfrm>
            <a:off x="1676400" y="3911600"/>
            <a:ext cx="9639300" cy="3594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508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types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395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warm air will present a greater quantity of water droplets than cold air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larger droplets begin to spontaneously freeze to crystals around -10°C</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colder temperatures are required to freeze smaller droplets</a:t>
            </a:r>
            <a:endParaRPr lang="en-US" smtClean="0">
              <a:latin typeface="Helvetica" panose="020B0604020202020204" pitchFamily="34" charset="0"/>
              <a:sym typeface="Helvetica" panose="020B0604020202020204" pitchFamily="34" charset="0"/>
            </a:endParaRPr>
          </a:p>
        </p:txBody>
      </p:sp>
      <p:sp>
        <p:nvSpPr>
          <p:cNvPr id="2519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19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19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temperature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39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39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539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3" grpId="0" build="p" bldLvl="5" autoUpdateAnimBg="0"/>
    </p:bld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497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rate of freezing markedly increases at temperatures just below -15°C</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larger droplets begin to spontaneously freeze to crystals around -10°C</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by -40°C virtually all droplets will have frozen, therefore the chances of aircraft icing below -40°C are lower</a:t>
            </a:r>
            <a:endParaRPr lang="en-US" smtClean="0">
              <a:latin typeface="Helvetica" panose="020B0604020202020204" pitchFamily="34" charset="0"/>
              <a:sym typeface="Helvetica" panose="020B0604020202020204" pitchFamily="34" charset="0"/>
            </a:endParaRPr>
          </a:p>
        </p:txBody>
      </p:sp>
      <p:sp>
        <p:nvSpPr>
          <p:cNvPr id="2529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29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29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temperature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497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497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549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7" grpId="0" build="p" bldLvl="5"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600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trace icing</a:t>
            </a:r>
            <a:r>
              <a:rPr lang="en-US" smtClean="0">
                <a:latin typeface="Helvetica" panose="020B0604020202020204" pitchFamily="34" charset="0"/>
                <a:cs typeface="Helvetica" panose="020B0604020202020204" pitchFamily="34" charset="0"/>
                <a:sym typeface="Helvetica" panose="020B0604020202020204" pitchFamily="34" charset="0"/>
              </a:rPr>
              <a:t> accumulates at a rate only slightly greater than it sublimates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not hazardous, even without anti/de-ice equipment, unless encountered for over an hour</a:t>
            </a:r>
            <a:endParaRPr lang="en-US" smtClean="0">
              <a:latin typeface="Helvetica" panose="020B0604020202020204" pitchFamily="34" charset="0"/>
              <a:sym typeface="Helvetica" panose="020B0604020202020204" pitchFamily="34" charset="0"/>
            </a:endParaRPr>
          </a:p>
        </p:txBody>
      </p:sp>
      <p:sp>
        <p:nvSpPr>
          <p:cNvPr id="2539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39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39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intensity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600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60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1" grpId="0" build="p" bldLvl="5"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7025"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light icing</a:t>
            </a:r>
            <a:r>
              <a:rPr lang="en-US" smtClean="0">
                <a:latin typeface="Helvetica" panose="020B0604020202020204" pitchFamily="34" charset="0"/>
                <a:cs typeface="Helvetica" panose="020B0604020202020204" pitchFamily="34" charset="0"/>
                <a:sym typeface="Helvetica" panose="020B0604020202020204" pitchFamily="34" charset="0"/>
              </a:rPr>
              <a:t> may pose a problem if encountered for more than an hour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does not pose a problem if anti/de-ice equipment is installed and used</a:t>
            </a:r>
            <a:endParaRPr lang="en-US" smtClean="0">
              <a:latin typeface="Helvetica" panose="020B0604020202020204" pitchFamily="34" charset="0"/>
              <a:sym typeface="Helvetica" panose="020B0604020202020204" pitchFamily="34" charset="0"/>
            </a:endParaRPr>
          </a:p>
        </p:txBody>
      </p:sp>
      <p:sp>
        <p:nvSpPr>
          <p:cNvPr id="2549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49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49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intensity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70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70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5" grpId="0" build="p" bldLvl="5" autoUpdateAnimBg="0"/>
    </p:bld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804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moderate icing</a:t>
            </a:r>
            <a:r>
              <a:rPr lang="en-US" smtClean="0">
                <a:latin typeface="Helvetica" panose="020B0604020202020204" pitchFamily="34" charset="0"/>
                <a:cs typeface="Helvetica" panose="020B0604020202020204" pitchFamily="34" charset="0"/>
                <a:sym typeface="Helvetica" panose="020B0604020202020204" pitchFamily="34" charset="0"/>
              </a:rPr>
              <a:t> creates potentially hazardous situations, even if encountered for a short period of time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use of anti-de-ice equipment, or a diversion, is necessary</a:t>
            </a:r>
            <a:endParaRPr lang="en-US" smtClean="0">
              <a:latin typeface="Helvetica" panose="020B0604020202020204" pitchFamily="34" charset="0"/>
              <a:sym typeface="Helvetica" panose="020B0604020202020204" pitchFamily="34" charset="0"/>
            </a:endParaRPr>
          </a:p>
        </p:txBody>
      </p:sp>
      <p:sp>
        <p:nvSpPr>
          <p:cNvPr id="2560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60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60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intensity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804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80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49" grpId="0" build="p" bldLvl="5" autoUpdateAnimBg="0"/>
    </p:bld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5907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severe icing</a:t>
            </a:r>
            <a:r>
              <a:rPr lang="en-US" smtClean="0">
                <a:latin typeface="Helvetica" panose="020B0604020202020204" pitchFamily="34" charset="0"/>
                <a:cs typeface="Helvetica" panose="020B0604020202020204" pitchFamily="34" charset="0"/>
                <a:sym typeface="Helvetica" panose="020B0604020202020204" pitchFamily="34" charset="0"/>
              </a:rPr>
              <a:t> accumulates at a rate such that anti/de-ice equipment does not decrease the hazard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immediate diversion is the one and only option</a:t>
            </a:r>
            <a:endParaRPr lang="en-US" smtClean="0">
              <a:latin typeface="Helvetica" panose="020B0604020202020204" pitchFamily="34" charset="0"/>
              <a:sym typeface="Helvetica" panose="020B0604020202020204" pitchFamily="34" charset="0"/>
            </a:endParaRPr>
          </a:p>
        </p:txBody>
      </p:sp>
      <p:sp>
        <p:nvSpPr>
          <p:cNvPr id="2570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70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70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intensity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5907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590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3" grpId="0" build="p" bldLvl="5"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pic>
        <p:nvPicPr>
          <p:cNvPr id="58369" name="Picture 1"/>
          <p:cNvPicPr>
            <a:picLocks noChangeAspect="1" noChangeArrowheads="1"/>
          </p:cNvPicPr>
          <p:nvPr/>
        </p:nvPicPr>
        <p:blipFill>
          <a:blip r:embed="rId2"/>
          <a:srcRect/>
          <a:stretch>
            <a:fillRect/>
          </a:stretch>
        </p:blipFill>
        <p:spPr bwMode="auto">
          <a:xfrm>
            <a:off x="3754438" y="3327400"/>
            <a:ext cx="3255962" cy="55372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8370" name="Rectangle 2"/>
          <p:cNvSpPr>
            <a:spLocks/>
          </p:cNvSpPr>
          <p:nvPr/>
        </p:nvSpPr>
        <p:spPr bwMode="auto">
          <a:xfrm>
            <a:off x="5143500" y="4191000"/>
            <a:ext cx="571500" cy="3898900"/>
          </a:xfrm>
          <a:prstGeom prst="rect">
            <a:avLst/>
          </a:prstGeom>
          <a:solidFill>
            <a:srgbClr val="CDCDCD"/>
          </a:solidFill>
          <a:ln>
            <a:noFill/>
          </a:ln>
          <a:extLst>
            <a:ext uri="{91240B29-F687-4F45-9708-019B960494DF}">
              <a14:hiddenLine xmlns:a14="http://schemas.microsoft.com/office/drawing/2010/main" w="76200">
                <a:solidFill>
                  <a:srgbClr val="FFFEFD"/>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8371" name="Line 3"/>
          <p:cNvSpPr>
            <a:spLocks noChangeShapeType="1"/>
          </p:cNvSpPr>
          <p:nvPr/>
        </p:nvSpPr>
        <p:spPr bwMode="auto">
          <a:xfrm rot="10800000" flipH="1">
            <a:off x="4457700" y="5700713"/>
            <a:ext cx="0" cy="1654175"/>
          </a:xfrm>
          <a:prstGeom prst="line">
            <a:avLst/>
          </a:prstGeom>
          <a:noFill/>
          <a:ln w="762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8372" name="Line 4"/>
          <p:cNvSpPr>
            <a:spLocks noChangeShapeType="1"/>
          </p:cNvSpPr>
          <p:nvPr/>
        </p:nvSpPr>
        <p:spPr bwMode="auto">
          <a:xfrm rot="10800000" flipH="1">
            <a:off x="6400800" y="5700713"/>
            <a:ext cx="0" cy="1654175"/>
          </a:xfrm>
          <a:prstGeom prst="line">
            <a:avLst/>
          </a:prstGeom>
          <a:noFill/>
          <a:ln w="762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grpSp>
        <p:nvGrpSpPr>
          <p:cNvPr id="58375" name="Group 7"/>
          <p:cNvGrpSpPr>
            <a:grpSpLocks/>
          </p:cNvGrpSpPr>
          <p:nvPr/>
        </p:nvGrpSpPr>
        <p:grpSpPr bwMode="auto">
          <a:xfrm>
            <a:off x="5802313" y="3835400"/>
            <a:ext cx="3430587" cy="622300"/>
            <a:chOff x="0" y="0"/>
            <a:chExt cx="2160" cy="392"/>
          </a:xfrm>
        </p:grpSpPr>
        <p:sp>
          <p:nvSpPr>
            <p:cNvPr id="56330" name="Rectangle 5"/>
            <p:cNvSpPr>
              <a:spLocks/>
            </p:cNvSpPr>
            <p:nvPr/>
          </p:nvSpPr>
          <p:spPr bwMode="auto">
            <a:xfrm>
              <a:off x="752" y="0"/>
              <a:ext cx="140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3600">
                  <a:solidFill>
                    <a:schemeClr val="tx1"/>
                  </a:solidFill>
                  <a:latin typeface="Helvetica Neue Medium" charset="0"/>
                  <a:ea typeface="Helvetica Neue Medium" charset="0"/>
                  <a:cs typeface="Helvetica Neue Medium" charset="0"/>
                  <a:sym typeface="Helvetica Neue Medium" charset="0"/>
                </a:rPr>
                <a:t>29.92” Hg</a:t>
              </a:r>
            </a:p>
          </p:txBody>
        </p:sp>
        <p:sp>
          <p:nvSpPr>
            <p:cNvPr id="56331" name="Line 6"/>
            <p:cNvSpPr>
              <a:spLocks noChangeShapeType="1"/>
            </p:cNvSpPr>
            <p:nvPr/>
          </p:nvSpPr>
          <p:spPr bwMode="auto">
            <a:xfrm>
              <a:off x="0" y="231"/>
              <a:ext cx="680" cy="0"/>
            </a:xfrm>
            <a:prstGeom prst="line">
              <a:avLst/>
            </a:prstGeom>
            <a:noFill/>
            <a:ln w="25400">
              <a:solidFill>
                <a:schemeClr val="tx1"/>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CA"/>
            </a:p>
          </p:txBody>
        </p:sp>
      </p:grpSp>
      <p:sp>
        <p:nvSpPr>
          <p:cNvPr id="56327" name="AutoShape 8"/>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6328" name="AutoShape 9"/>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6329" name="Rectangle 10"/>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barometer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Effect transition="in" filter="wipe(up)">
                                      <p:cBhvr>
                                        <p:cTn id="7" dur="500"/>
                                        <p:tgtEl>
                                          <p:spTgt spid="58371"/>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8372"/>
                                        </p:tgtEl>
                                        <p:attrNameLst>
                                          <p:attrName>style.visibility</p:attrName>
                                        </p:attrNameLst>
                                      </p:cBhvr>
                                      <p:to>
                                        <p:strVal val="visible"/>
                                      </p:to>
                                    </p:set>
                                    <p:animEffect transition="in" filter="wipe(up)">
                                      <p:cBhvr>
                                        <p:cTn id="11" dur="500"/>
                                        <p:tgtEl>
                                          <p:spTgt spid="58372"/>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8370"/>
                                        </p:tgtEl>
                                        <p:attrNameLst>
                                          <p:attrName>style.visibility</p:attrName>
                                        </p:attrNameLst>
                                      </p:cBhvr>
                                      <p:to>
                                        <p:strVal val="visible"/>
                                      </p:to>
                                    </p:set>
                                    <p:animEffect transition="in" filter="wipe(down)">
                                      <p:cBhvr>
                                        <p:cTn id="15" dur="500"/>
                                        <p:tgtEl>
                                          <p:spTgt spid="58370"/>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58375"/>
                                        </p:tgtEl>
                                        <p:attrNameLst>
                                          <p:attrName>style.visibility</p:attrName>
                                        </p:attrNameLst>
                                      </p:cBhvr>
                                      <p:to>
                                        <p:strVal val="visible"/>
                                      </p:to>
                                    </p:set>
                                    <p:animEffect transition="in" filter="wipe(down)">
                                      <p:cBhvr>
                                        <p:cTn id="19" dur="500"/>
                                        <p:tgtEl>
                                          <p:spTgt spid="5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animBg="1"/>
      <p:bldP spid="58371" grpId="0" animBg="1"/>
      <p:bldP spid="58372" grpId="0" animBg="1"/>
    </p:bldLst>
  </p:timing>
</p:sld>
</file>

<file path=ppt/slides/slide22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009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these terms of intensity are subjective to each individual aircraft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whether the icing intensity is light for one aircraft and medium for another depends on the qualitative effect on flight characteristics, and should be determined on a case by case basis</a:t>
            </a:r>
            <a:endParaRPr lang="en-US" smtClean="0">
              <a:latin typeface="Helvetica" panose="020B0604020202020204" pitchFamily="34" charset="0"/>
              <a:sym typeface="Helvetica" panose="020B0604020202020204" pitchFamily="34" charset="0"/>
            </a:endParaRPr>
          </a:p>
        </p:txBody>
      </p:sp>
      <p:sp>
        <p:nvSpPr>
          <p:cNvPr id="2580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80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80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intensity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00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009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7" grpId="0" build="p" bldLvl="5" autoUpdateAnimBg="0"/>
    </p:bldLst>
  </p:timing>
</p:sld>
</file>

<file path=ppt/slides/slide22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1121"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when a super cooled droplet freezes, latent heat of fusion is released which warms the remaining droplet to 0°C</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droplet continues to freeze, but more slowly</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fraction of droplet that initially freezes greater with colder temperatures</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after initial impact, rate of freezing depends on temperature of aircraft skin and air temperature</a:t>
            </a:r>
            <a:endParaRPr lang="en-US" dirty="0" smtClean="0">
              <a:latin typeface="Helvetica" panose="020B0604020202020204" pitchFamily="34" charset="0"/>
              <a:sym typeface="Helvetica" panose="020B0604020202020204" pitchFamily="34" charset="0"/>
            </a:endParaRPr>
          </a:p>
        </p:txBody>
      </p:sp>
      <p:sp>
        <p:nvSpPr>
          <p:cNvPr id="2590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590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590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freezing process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112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112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112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2611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1" grpId="0" build="p" bldLvl="5" autoUpdateAnimBg="0"/>
    </p:bldLst>
  </p:timing>
</p:sld>
</file>

<file path=ppt/slides/slide2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00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00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2147" name="Picture 3"/>
          <p:cNvPicPr>
            <a:picLocks noChangeArrowheads="1"/>
          </p:cNvPicPr>
          <p:nvPr/>
        </p:nvPicPr>
        <p:blipFill>
          <a:blip r:embed="rId2"/>
          <a:srcRect/>
          <a:stretch>
            <a:fillRect/>
          </a:stretch>
        </p:blipFill>
        <p:spPr bwMode="auto">
          <a:xfrm>
            <a:off x="1884363" y="3676650"/>
            <a:ext cx="9207500" cy="3975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6010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freezing process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316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icing in clear air is possible, meaning you DO NOT have to be in cloud to accumulate ice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ice accumulation in clear air is known as hoar frost</a:t>
            </a:r>
            <a:endParaRPr lang="en-US" smtClean="0">
              <a:latin typeface="Helvetica" panose="020B0604020202020204" pitchFamily="34" charset="0"/>
              <a:sym typeface="Helvetica" panose="020B0604020202020204" pitchFamily="34" charset="0"/>
            </a:endParaRPr>
          </a:p>
        </p:txBody>
      </p:sp>
      <p:sp>
        <p:nvSpPr>
          <p:cNvPr id="2611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11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611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in clear air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31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31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69" grpId="0" build="p" bldLvl="5"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4193"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dirty="0" smtClean="0">
                <a:latin typeface="Helvetica" panose="020B0604020202020204" pitchFamily="34" charset="0"/>
                <a:cs typeface="Helvetica" panose="020B0604020202020204" pitchFamily="34" charset="0"/>
                <a:sym typeface="Helvetica" panose="020B0604020202020204" pitchFamily="34" charset="0"/>
              </a:rPr>
              <a:t>hoar frost</a:t>
            </a:r>
            <a:r>
              <a:rPr lang="en-US" dirty="0" smtClean="0">
                <a:latin typeface="Helvetica" panose="020B0604020202020204" pitchFamily="34" charset="0"/>
                <a:cs typeface="Helvetica" panose="020B0604020202020204" pitchFamily="34" charset="0"/>
                <a:sym typeface="Helvetica" panose="020B0604020202020204" pitchFamily="34" charset="0"/>
              </a:rPr>
              <a:t> is a crystalline, feathery-white frost that may cover an entire aircraft</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similar to the frost that forms on a car roof on cold, clear nights</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forms due to deposition as warm, moist air comes in contact with a sufficiently cold surface</a:t>
            </a:r>
            <a:endParaRPr lang="en-US" dirty="0" smtClean="0">
              <a:latin typeface="Helvetica" panose="020B0604020202020204" pitchFamily="34" charset="0"/>
              <a:sym typeface="Helvetica" panose="020B0604020202020204" pitchFamily="34" charset="0"/>
            </a:endParaRPr>
          </a:p>
        </p:txBody>
      </p:sp>
      <p:sp>
        <p:nvSpPr>
          <p:cNvPr id="2621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21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621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hoar frost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41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419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41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3" grpId="0" build="p" bldLvl="5"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5217"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parked aircraft are susceptible to hoar frost formation, especially on their upper surfaces as they radiately cool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hoar frost may also form on aircraft in flight that have been cold-soaked by flying at temperatures below freezing and then descend into warm, moist air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frequently the frost forms in the vicinity of integral fuel tanks as the cold fuel warms slower than the rest of the aircraft</a:t>
            </a:r>
            <a:endParaRPr lang="en-US" smtClean="0">
              <a:latin typeface="Helvetica" panose="020B0604020202020204" pitchFamily="34" charset="0"/>
              <a:sym typeface="Helvetica" panose="020B0604020202020204" pitchFamily="34" charset="0"/>
            </a:endParaRPr>
          </a:p>
        </p:txBody>
      </p:sp>
      <p:sp>
        <p:nvSpPr>
          <p:cNvPr id="2631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31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6317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hoar frost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52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52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52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7" grpId="0" build="p" bldLvl="5"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624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collection efficiency is the fraction of liquid water which collects as ice on an aircraft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efficiency varies directly with droplet size, aircraft speed and inversely with the geometric size of the collecting surface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thin, fast wing travelling through an area containing large supercooled water droplets will be most efficient in ice collection</a:t>
            </a:r>
            <a:endParaRPr lang="en-US" smtClean="0">
              <a:latin typeface="Helvetica" panose="020B0604020202020204" pitchFamily="34" charset="0"/>
              <a:sym typeface="Helvetica" panose="020B0604020202020204" pitchFamily="34" charset="0"/>
            </a:endParaRPr>
          </a:p>
        </p:txBody>
      </p:sp>
      <p:sp>
        <p:nvSpPr>
          <p:cNvPr id="2641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41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419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419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collection efficiency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62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62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62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1" grpId="0" build="p" bldLvl="5" autoUpdateAnimBg="0"/>
    </p:bldLst>
  </p:timing>
</p:sld>
</file>

<file path=ppt/slides/slide2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52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52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7267" name="Picture 3"/>
          <p:cNvPicPr>
            <a:picLocks noChangeArrowheads="1"/>
          </p:cNvPicPr>
          <p:nvPr/>
        </p:nvPicPr>
        <p:blipFill>
          <a:blip r:embed="rId2"/>
          <a:srcRect/>
          <a:stretch>
            <a:fillRect/>
          </a:stretch>
        </p:blipFill>
        <p:spPr bwMode="auto">
          <a:xfrm>
            <a:off x="1333500" y="3829050"/>
            <a:ext cx="10337800" cy="3517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652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collection efficiency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8289" name="Rectangle 1"/>
          <p:cNvSpPr>
            <a:spLocks noGrp="1" noChangeArrowheads="1"/>
          </p:cNvSpPr>
          <p:nvPr>
            <p:ph type="body" idx="1"/>
          </p:nvPr>
        </p:nvSpPr>
        <p:spPr bwMode="auto">
          <a:xfrm>
            <a:off x="1054100" y="28321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against the law to take-off with any ice accumulation on an aircraft’s critical surfaces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CAR 602.11</a:t>
            </a:r>
            <a:r>
              <a:rPr lang="en-US" smtClean="0">
                <a:latin typeface="Helvetica" panose="020B0604020202020204" pitchFamily="34" charset="0"/>
                <a:cs typeface="Helvetica" panose="020B0604020202020204" pitchFamily="34" charset="0"/>
                <a:sym typeface="Helvetica" panose="020B0604020202020204" pitchFamily="34" charset="0"/>
              </a:rPr>
              <a:t> (2): </a:t>
            </a:r>
            <a:r>
              <a:rPr lang="en-US" i="1" smtClean="0">
                <a:latin typeface="Helvetica" panose="020B0604020202020204" pitchFamily="34" charset="0"/>
                <a:cs typeface="Helvetica" panose="020B0604020202020204" pitchFamily="34" charset="0"/>
                <a:sym typeface="Helvetica" panose="020B0604020202020204" pitchFamily="34" charset="0"/>
              </a:rPr>
              <a:t>no person shall conduct or attempt to conduct a take-off in an aircraft that has frost, ice or snow adhering to any of its critical surfaces</a:t>
            </a: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critical surfaces</a:t>
            </a:r>
            <a:r>
              <a:rPr lang="en-US" smtClean="0">
                <a:latin typeface="Helvetica" panose="020B0604020202020204" pitchFamily="34" charset="0"/>
                <a:cs typeface="Helvetica" panose="020B0604020202020204" pitchFamily="34" charset="0"/>
                <a:sym typeface="Helvetica" panose="020B0604020202020204" pitchFamily="34" charset="0"/>
              </a:rPr>
              <a:t> means the wings, control surfaces, rotors, propellers, horizontal stabilizers, vertical stabilizers or any other stabilizing surface of the aircraft</a:t>
            </a:r>
            <a:endParaRPr lang="en-US" smtClean="0">
              <a:latin typeface="Helvetica" panose="020B0604020202020204" pitchFamily="34" charset="0"/>
              <a:sym typeface="Helvetica" panose="020B0604020202020204" pitchFamily="34" charset="0"/>
            </a:endParaRPr>
          </a:p>
        </p:txBody>
      </p:sp>
      <p:sp>
        <p:nvSpPr>
          <p:cNvPr id="2662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62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624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24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law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82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82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82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89" grpId="0" build="p" bldLvl="5" autoUpdateAnimBg="0"/>
    </p:bldLst>
  </p:timing>
</p:sld>
</file>

<file path=ppt/slides/slide22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9313"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must be understood that every effect of aircraft icing has the potential to be extremely hazardous to flight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cumulative effect of aircraft icing is an increased stalling speed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the greatest danger of aircraft icing</a:t>
            </a:r>
            <a:endParaRPr lang="en-US" smtClean="0">
              <a:latin typeface="Helvetica" panose="020B0604020202020204" pitchFamily="34" charset="0"/>
              <a:sym typeface="Helvetica" panose="020B0604020202020204" pitchFamily="34" charset="0"/>
            </a:endParaRPr>
          </a:p>
        </p:txBody>
      </p:sp>
      <p:sp>
        <p:nvSpPr>
          <p:cNvPr id="2672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72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726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727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effect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931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693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693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3" grpId="0" build="p" bldLvl="5"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59393" name="Rectangle 1"/>
          <p:cNvSpPr>
            <a:spLocks/>
          </p:cNvSpPr>
          <p:nvPr/>
        </p:nvSpPr>
        <p:spPr bwMode="auto">
          <a:xfrm>
            <a:off x="5969000" y="7150100"/>
            <a:ext cx="51943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1” Hg change correlates to a 1000’ change in altitude</a:t>
            </a:r>
          </a:p>
        </p:txBody>
      </p:sp>
      <p:sp>
        <p:nvSpPr>
          <p:cNvPr id="59394" name="Rectangle 2"/>
          <p:cNvSpPr>
            <a:spLocks noGrp="1" noChangeArrowheads="1"/>
          </p:cNvSpPr>
          <p:nvPr>
            <p:ph type="body" idx="1"/>
          </p:nvPr>
        </p:nvSpPr>
        <p:spPr bwMode="auto">
          <a:xfrm>
            <a:off x="2400300" y="1892300"/>
            <a:ext cx="8204200" cy="275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station pressure is the atmospheric pressure at the elevation of the observing station</a:t>
            </a:r>
            <a:endParaRPr lang="en-US" smtClean="0">
              <a:latin typeface="Helvetica" panose="020B0604020202020204" pitchFamily="34" charset="0"/>
              <a:sym typeface="Helvetica" panose="020B0604020202020204" pitchFamily="34" charset="0"/>
            </a:endParaRPr>
          </a:p>
        </p:txBody>
      </p:sp>
      <p:pic>
        <p:nvPicPr>
          <p:cNvPr id="59395" name="Picture 3"/>
          <p:cNvPicPr>
            <a:picLocks noChangeAspect="1" noChangeArrowheads="1"/>
          </p:cNvPicPr>
          <p:nvPr/>
        </p:nvPicPr>
        <p:blipFill>
          <a:blip r:embed="rId3"/>
          <a:srcRect/>
          <a:stretch>
            <a:fillRect/>
          </a:stretch>
        </p:blipFill>
        <p:spPr bwMode="auto">
          <a:xfrm>
            <a:off x="4405313" y="5692775"/>
            <a:ext cx="1182687" cy="2009775"/>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9396" name="Rectangle 4"/>
          <p:cNvSpPr>
            <a:spLocks/>
          </p:cNvSpPr>
          <p:nvPr/>
        </p:nvSpPr>
        <p:spPr bwMode="auto">
          <a:xfrm>
            <a:off x="4910138" y="6005513"/>
            <a:ext cx="206375" cy="1416050"/>
          </a:xfrm>
          <a:prstGeom prst="rect">
            <a:avLst/>
          </a:prstGeom>
          <a:solidFill>
            <a:srgbClr val="CDCDCD"/>
          </a:solidFill>
          <a:ln>
            <a:noFill/>
          </a:ln>
          <a:extLst>
            <a:ext uri="{91240B29-F687-4F45-9708-019B960494DF}">
              <a14:hiddenLine xmlns:a14="http://schemas.microsoft.com/office/drawing/2010/main" w="76200">
                <a:solidFill>
                  <a:srgbClr val="FFFEFD"/>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9397" name="Rectangle 5"/>
          <p:cNvSpPr>
            <a:spLocks/>
          </p:cNvSpPr>
          <p:nvPr/>
        </p:nvSpPr>
        <p:spPr bwMode="auto">
          <a:xfrm flipH="1">
            <a:off x="4813300" y="4432300"/>
            <a:ext cx="368300" cy="1155700"/>
          </a:xfrm>
          <a:prstGeom prst="rect">
            <a:avLst/>
          </a:prstGeom>
          <a:solidFill>
            <a:srgbClr val="FFFFFF"/>
          </a:solidFill>
          <a:ln w="50800">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9398" name="Line 6"/>
          <p:cNvSpPr>
            <a:spLocks noChangeShapeType="1"/>
          </p:cNvSpPr>
          <p:nvPr/>
        </p:nvSpPr>
        <p:spPr bwMode="auto">
          <a:xfrm>
            <a:off x="3983038" y="7823200"/>
            <a:ext cx="2036762" cy="0"/>
          </a:xfrm>
          <a:prstGeom prst="line">
            <a:avLst/>
          </a:prstGeom>
          <a:noFill/>
          <a:ln w="127000">
            <a:solidFill>
              <a:srgbClr val="66390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9399" name="Line 7"/>
          <p:cNvSpPr>
            <a:spLocks noChangeShapeType="1"/>
          </p:cNvSpPr>
          <p:nvPr/>
        </p:nvSpPr>
        <p:spPr bwMode="auto">
          <a:xfrm>
            <a:off x="5243513" y="6018213"/>
            <a:ext cx="1512887" cy="0"/>
          </a:xfrm>
          <a:prstGeom prst="line">
            <a:avLst/>
          </a:prstGeom>
          <a:noFill/>
          <a:ln w="25400">
            <a:solidFill>
              <a:schemeClr val="tx1"/>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9400" name="Rectangle 8"/>
          <p:cNvSpPr>
            <a:spLocks/>
          </p:cNvSpPr>
          <p:nvPr/>
        </p:nvSpPr>
        <p:spPr bwMode="auto">
          <a:xfrm>
            <a:off x="6858000" y="5588000"/>
            <a:ext cx="3632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3600">
                <a:solidFill>
                  <a:schemeClr val="tx1"/>
                </a:solidFill>
                <a:latin typeface="Helvetica Neue Medium" charset="0"/>
                <a:ea typeface="Helvetica Neue Medium" charset="0"/>
                <a:cs typeface="Helvetica Neue Medium" charset="0"/>
                <a:sym typeface="Helvetica Neue Medium" charset="0"/>
              </a:rPr>
              <a:t>station pressure</a:t>
            </a:r>
          </a:p>
        </p:txBody>
      </p:sp>
      <p:sp>
        <p:nvSpPr>
          <p:cNvPr id="59401" name="Line 9"/>
          <p:cNvSpPr>
            <a:spLocks noChangeShapeType="1"/>
          </p:cNvSpPr>
          <p:nvPr/>
        </p:nvSpPr>
        <p:spPr bwMode="auto">
          <a:xfrm rot="10800000" flipH="1">
            <a:off x="4660900" y="6259513"/>
            <a:ext cx="0" cy="917575"/>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9402" name="Line 10"/>
          <p:cNvSpPr>
            <a:spLocks noChangeShapeType="1"/>
          </p:cNvSpPr>
          <p:nvPr/>
        </p:nvSpPr>
        <p:spPr bwMode="auto">
          <a:xfrm rot="10800000" flipH="1">
            <a:off x="5359400" y="6259513"/>
            <a:ext cx="0" cy="917575"/>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9403" name="Line 11"/>
          <p:cNvSpPr>
            <a:spLocks noChangeShapeType="1"/>
          </p:cNvSpPr>
          <p:nvPr/>
        </p:nvSpPr>
        <p:spPr bwMode="auto">
          <a:xfrm rot="10800000" flipH="1">
            <a:off x="6032500" y="9218613"/>
            <a:ext cx="4635500" cy="1587"/>
          </a:xfrm>
          <a:prstGeom prst="line">
            <a:avLst/>
          </a:prstGeom>
          <a:noFill/>
          <a:ln w="127000">
            <a:solidFill>
              <a:srgbClr val="00008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57357" name="AutoShape 1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7358" name="AutoShape 1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7359" name="Rectangle 1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station pressure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93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nodeType="clickEffect">
                                  <p:stCondLst>
                                    <p:cond delay="0"/>
                                  </p:stCondLst>
                                  <p:childTnLst>
                                    <p:set>
                                      <p:cBhvr>
                                        <p:cTn id="10" dur="1" fill="hold">
                                          <p:stCondLst>
                                            <p:cond delay="499"/>
                                          </p:stCondLst>
                                        </p:cTn>
                                        <p:tgtEl>
                                          <p:spTgt spid="59395"/>
                                        </p:tgtEl>
                                        <p:attrNameLst>
                                          <p:attrName>style.visibility</p:attrName>
                                        </p:attrNameLst>
                                      </p:cBhvr>
                                      <p:to>
                                        <p:strVal val="visible"/>
                                      </p:to>
                                    </p:set>
                                  </p:childTnLst>
                                </p:cTn>
                              </p:par>
                            </p:childTnLst>
                          </p:cTn>
                        </p:par>
                        <p:par>
                          <p:cTn id="11" fill="hold" nodeType="afterGroup">
                            <p:stCondLst>
                              <p:cond delay="500"/>
                            </p:stCondLst>
                            <p:childTnLst>
                              <p:par>
                                <p:cTn id="12" presetID="0" presetClass="entr" presetSubtype="0" fill="hold" grpId="0" nodeType="afterEffect">
                                  <p:stCondLst>
                                    <p:cond delay="0"/>
                                  </p:stCondLst>
                                  <p:childTnLst>
                                    <p:set>
                                      <p:cBhvr>
                                        <p:cTn id="13" dur="1" fill="hold">
                                          <p:stCondLst>
                                            <p:cond delay="499"/>
                                          </p:stCondLst>
                                        </p:cTn>
                                        <p:tgtEl>
                                          <p:spTgt spid="59398"/>
                                        </p:tgtEl>
                                        <p:attrNameLst>
                                          <p:attrName>style.visibility</p:attrName>
                                        </p:attrNameLst>
                                      </p:cBhvr>
                                      <p:to>
                                        <p:strVal val="visible"/>
                                      </p:to>
                                    </p:set>
                                  </p:childTnLst>
                                </p:cTn>
                              </p:par>
                            </p:childTnLst>
                          </p:cTn>
                        </p:par>
                        <p:par>
                          <p:cTn id="14" fill="hold" nodeType="afterGroup">
                            <p:stCondLst>
                              <p:cond delay="1000"/>
                            </p:stCondLst>
                            <p:childTnLst>
                              <p:par>
                                <p:cTn id="15" presetID="0" presetClass="entr" presetSubtype="0" fill="hold" grpId="0" nodeType="afterEffect">
                                  <p:stCondLst>
                                    <p:cond delay="0"/>
                                  </p:stCondLst>
                                  <p:childTnLst>
                                    <p:set>
                                      <p:cBhvr>
                                        <p:cTn id="16" dur="1" fill="hold">
                                          <p:stCondLst>
                                            <p:cond delay="499"/>
                                          </p:stCondLst>
                                        </p:cTn>
                                        <p:tgtEl>
                                          <p:spTgt spid="5940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59397"/>
                                        </p:tgtEl>
                                        <p:attrNameLst>
                                          <p:attrName>style.visibility</p:attrName>
                                        </p:attrNameLst>
                                      </p:cBhvr>
                                      <p:to>
                                        <p:strVal val="visible"/>
                                      </p:to>
                                    </p:set>
                                    <p:animEffect transition="in" filter="wipe(up)">
                                      <p:cBhvr>
                                        <p:cTn id="21" dur="500"/>
                                        <p:tgtEl>
                                          <p:spTgt spid="59397"/>
                                        </p:tgtEl>
                                      </p:cBhvr>
                                    </p:animEffect>
                                  </p:childTnLst>
                                </p:cTn>
                              </p:par>
                            </p:childTnLst>
                          </p:cTn>
                        </p:par>
                        <p:par>
                          <p:cTn id="22" fill="hold" nodeType="afterGroup">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59401"/>
                                        </p:tgtEl>
                                        <p:attrNameLst>
                                          <p:attrName>style.visibility</p:attrName>
                                        </p:attrNameLst>
                                      </p:cBhvr>
                                      <p:to>
                                        <p:strVal val="visible"/>
                                      </p:to>
                                    </p:set>
                                    <p:animEffect transition="in" filter="wipe(up)">
                                      <p:cBhvr>
                                        <p:cTn id="25" dur="500"/>
                                        <p:tgtEl>
                                          <p:spTgt spid="59401"/>
                                        </p:tgtEl>
                                      </p:cBhvr>
                                    </p:animEffect>
                                  </p:childTnLst>
                                </p:cTn>
                              </p:par>
                            </p:childTnLst>
                          </p:cTn>
                        </p:par>
                        <p:par>
                          <p:cTn id="26" fill="hold" nodeType="afterGroup">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59402"/>
                                        </p:tgtEl>
                                        <p:attrNameLst>
                                          <p:attrName>style.visibility</p:attrName>
                                        </p:attrNameLst>
                                      </p:cBhvr>
                                      <p:to>
                                        <p:strVal val="visible"/>
                                      </p:to>
                                    </p:set>
                                    <p:animEffect transition="in" filter="wipe(up)">
                                      <p:cBhvr>
                                        <p:cTn id="29" dur="500"/>
                                        <p:tgtEl>
                                          <p:spTgt spid="59402"/>
                                        </p:tgtEl>
                                      </p:cBhvr>
                                    </p:animEffect>
                                  </p:childTnLst>
                                </p:cTn>
                              </p:par>
                            </p:childTnLst>
                          </p:cTn>
                        </p:par>
                        <p:par>
                          <p:cTn id="30" fill="hold" nodeType="afterGroup">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59396"/>
                                        </p:tgtEl>
                                        <p:attrNameLst>
                                          <p:attrName>style.visibility</p:attrName>
                                        </p:attrNameLst>
                                      </p:cBhvr>
                                      <p:to>
                                        <p:strVal val="visible"/>
                                      </p:to>
                                    </p:set>
                                    <p:animEffect transition="in" filter="wipe(down)">
                                      <p:cBhvr>
                                        <p:cTn id="33" dur="500"/>
                                        <p:tgtEl>
                                          <p:spTgt spid="59396"/>
                                        </p:tgtEl>
                                      </p:cBhvr>
                                    </p:animEffect>
                                  </p:childTnLst>
                                </p:cTn>
                              </p:par>
                            </p:childTnLst>
                          </p:cTn>
                        </p:par>
                        <p:par>
                          <p:cTn id="34" fill="hold" nodeType="afterGroup">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59400"/>
                                        </p:tgtEl>
                                        <p:attrNameLst>
                                          <p:attrName>style.visibility</p:attrName>
                                        </p:attrNameLst>
                                      </p:cBhvr>
                                      <p:to>
                                        <p:strVal val="visible"/>
                                      </p:to>
                                    </p:set>
                                    <p:animEffect transition="in" filter="wipe(down)">
                                      <p:cBhvr>
                                        <p:cTn id="37" dur="500"/>
                                        <p:tgtEl>
                                          <p:spTgt spid="59400"/>
                                        </p:tgtEl>
                                      </p:cBhvr>
                                    </p:animEffect>
                                  </p:childTnLst>
                                </p:cTn>
                              </p:par>
                            </p:childTnLst>
                          </p:cTn>
                        </p:par>
                        <p:par>
                          <p:cTn id="38" fill="hold" nodeType="afterGroup">
                            <p:stCondLst>
                              <p:cond delay="2500"/>
                            </p:stCondLst>
                            <p:childTnLst>
                              <p:par>
                                <p:cTn id="39" presetID="22" presetClass="entr" presetSubtype="4" fill="hold" grpId="0" nodeType="afterEffect">
                                  <p:stCondLst>
                                    <p:cond delay="0"/>
                                  </p:stCondLst>
                                  <p:childTnLst>
                                    <p:set>
                                      <p:cBhvr>
                                        <p:cTn id="40" dur="1" fill="hold">
                                          <p:stCondLst>
                                            <p:cond delay="0"/>
                                          </p:stCondLst>
                                        </p:cTn>
                                        <p:tgtEl>
                                          <p:spTgt spid="59399"/>
                                        </p:tgtEl>
                                        <p:attrNameLst>
                                          <p:attrName>style.visibility</p:attrName>
                                        </p:attrNameLst>
                                      </p:cBhvr>
                                      <p:to>
                                        <p:strVal val="visible"/>
                                      </p:to>
                                    </p:set>
                                    <p:animEffect transition="in" filter="wipe(down)">
                                      <p:cBhvr>
                                        <p:cTn id="41" dur="500"/>
                                        <p:tgtEl>
                                          <p:spTgt spid="5939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9393">
                                            <p:txEl>
                                              <p:pRg st="0" end="0"/>
                                            </p:txEl>
                                          </p:spTgt>
                                        </p:tgtEl>
                                        <p:attrNameLst>
                                          <p:attrName>style.visibility</p:attrName>
                                        </p:attrNameLst>
                                      </p:cBhvr>
                                      <p:to>
                                        <p:strVal val="visible"/>
                                      </p:to>
                                    </p:set>
                                    <p:animEffect transition="in" filter="wipe(down)">
                                      <p:cBhvr>
                                        <p:cTn id="46" dur="500"/>
                                        <p:tgtEl>
                                          <p:spTgt spid="593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3" grpId="0" build="p" autoUpdateAnimBg="0"/>
      <p:bldP spid="59394" grpId="0" build="p" bldLvl="5" autoUpdateAnimBg="0"/>
      <p:bldP spid="59396" grpId="0" animBg="1"/>
      <p:bldP spid="59397" grpId="0" animBg="1"/>
      <p:bldP spid="59398" grpId="0" animBg="1"/>
      <p:bldP spid="59399" grpId="0" animBg="1"/>
      <p:bldP spid="59400" grpId="0" autoUpdateAnimBg="0"/>
      <p:bldP spid="59401" grpId="0" animBg="1"/>
      <p:bldP spid="59402" grpId="0" animBg="1"/>
      <p:bldP spid="59403"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82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82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0339" name="Picture 3"/>
          <p:cNvPicPr>
            <a:picLocks noChangeArrowheads="1"/>
          </p:cNvPicPr>
          <p:nvPr/>
        </p:nvPicPr>
        <p:blipFill>
          <a:blip r:embed="rId2"/>
          <a:srcRect/>
          <a:stretch>
            <a:fillRect/>
          </a:stretch>
        </p:blipFill>
        <p:spPr bwMode="auto">
          <a:xfrm>
            <a:off x="1370013" y="3759200"/>
            <a:ext cx="10248900" cy="3695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0340" name="Rectangle 4"/>
          <p:cNvSpPr>
            <a:spLocks/>
          </p:cNvSpPr>
          <p:nvPr/>
        </p:nvSpPr>
        <p:spPr bwMode="auto">
          <a:xfrm>
            <a:off x="7327900" y="6210300"/>
            <a:ext cx="2133600" cy="673100"/>
          </a:xfrm>
          <a:prstGeom prst="rect">
            <a:avLst/>
          </a:prstGeom>
          <a:noFill/>
          <a:ln w="1016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682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Icing </a:t>
            </a:r>
            <a:r>
              <a:rPr lang="en-US" sz="4800" b="1" dirty="0" smtClean="0">
                <a:latin typeface="Helvetica Neue Medium" charset="0"/>
                <a:ea typeface="Helvetica Neue Medium" charset="0"/>
                <a:cs typeface="Helvetica Neue Medium" charset="0"/>
                <a:sym typeface="Helvetica Neue Medium" charset="0"/>
              </a:rPr>
              <a:t>effect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70340"/>
                                        </p:tgtEl>
                                        <p:attrNameLst>
                                          <p:attrName>style.visibility</p:attrName>
                                        </p:attrNameLst>
                                      </p:cBhvr>
                                      <p:to>
                                        <p:strVal val="visible"/>
                                      </p:to>
                                    </p:set>
                                    <p:anim calcmode="lin" valueType="num">
                                      <p:cBhvr>
                                        <p:cTn id="7" dur="500" fill="hold"/>
                                        <p:tgtEl>
                                          <p:spTgt spid="270340"/>
                                        </p:tgtEl>
                                        <p:attrNameLst>
                                          <p:attrName>ppt_w</p:attrName>
                                        </p:attrNameLst>
                                      </p:cBhvr>
                                      <p:tavLst>
                                        <p:tav tm="0">
                                          <p:val>
                                            <p:fltVal val="0"/>
                                          </p:val>
                                        </p:tav>
                                        <p:tav tm="100000">
                                          <p:val>
                                            <p:strVal val="#ppt_w"/>
                                          </p:val>
                                        </p:tav>
                                      </p:tavLst>
                                    </p:anim>
                                    <p:anim calcmode="lin" valueType="num">
                                      <p:cBhvr>
                                        <p:cTn id="8" dur="500" fill="hold"/>
                                        <p:tgtEl>
                                          <p:spTgt spid="2703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0"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693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693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6931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931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mountainwave</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03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03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72387"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moves in relation to a mountain or mountain ridge which in may create a series of disturbances</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is initially forced up, followed by a sharp drop downwind of the peak</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further downwind the air movement may continue as a series of wave-like oscillations termed 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mountain wave</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27034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03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disturbances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723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723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72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13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13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73411"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intensity of the possible oscillations is dependant on the height of the mountain, and how sharply the terrain drops off on the leeward side</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greater the height and the sharper the drop-off, the greater the oscillation</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wave length downwind averages 6 miles, with an amplitude up to 3000’</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7136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disturbances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73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73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73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23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23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4435" name="Picture 3"/>
          <p:cNvPicPr>
            <a:picLocks noChangeArrowheads="1"/>
          </p:cNvPicPr>
          <p:nvPr/>
        </p:nvPicPr>
        <p:blipFill>
          <a:blip r:embed="rId2"/>
          <a:srcRect/>
          <a:stretch>
            <a:fillRect/>
          </a:stretch>
        </p:blipFill>
        <p:spPr bwMode="auto">
          <a:xfrm>
            <a:off x="3263900" y="3624263"/>
            <a:ext cx="6464300" cy="4064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238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dimensions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34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34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75459" name="Rectangle 3"/>
          <p:cNvSpPr>
            <a:spLocks/>
          </p:cNvSpPr>
          <p:nvPr/>
        </p:nvSpPr>
        <p:spPr bwMode="auto">
          <a:xfrm>
            <a:off x="1282700" y="37084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conditions are favourable, tell-tale clouds will form in certain parts of the wave</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these should be used as warning signs of the inherent dangers of mountain waves</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734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clouds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75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75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autoUpdateAnimBg="0"/>
    </p:bldLst>
  </p:timing>
</p:sld>
</file>

<file path=ppt/slides/slide2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44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44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6483" name="Picture 3"/>
          <p:cNvPicPr>
            <a:picLocks noChangeArrowheads="1"/>
          </p:cNvPicPr>
          <p:nvPr/>
        </p:nvPicPr>
        <p:blipFill>
          <a:blip r:embed="rId2"/>
          <a:srcRect/>
          <a:stretch>
            <a:fillRect/>
          </a:stretch>
        </p:blipFill>
        <p:spPr bwMode="auto">
          <a:xfrm>
            <a:off x="3187700" y="3373438"/>
            <a:ext cx="6616700" cy="4737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44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cap cloud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54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54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7507" name="Picture 3"/>
          <p:cNvPicPr>
            <a:picLocks noChangeArrowheads="1"/>
          </p:cNvPicPr>
          <p:nvPr/>
        </p:nvPicPr>
        <p:blipFill>
          <a:blip r:embed="rId2"/>
          <a:srcRect/>
          <a:stretch>
            <a:fillRect/>
          </a:stretch>
        </p:blipFill>
        <p:spPr bwMode="auto">
          <a:xfrm>
            <a:off x="3273425" y="3365500"/>
            <a:ext cx="6464300" cy="4838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546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cap cloud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64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64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8531" name="Picture 3"/>
          <p:cNvPicPr>
            <a:picLocks noChangeArrowheads="1"/>
          </p:cNvPicPr>
          <p:nvPr/>
        </p:nvPicPr>
        <p:blipFill>
          <a:blip r:embed="rId2"/>
          <a:srcRect/>
          <a:stretch>
            <a:fillRect/>
          </a:stretch>
        </p:blipFill>
        <p:spPr bwMode="auto">
          <a:xfrm>
            <a:off x="3365500" y="3403600"/>
            <a:ext cx="6273800" cy="4673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64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roll cloud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75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75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79555" name="Picture 3"/>
          <p:cNvPicPr>
            <a:picLocks noChangeArrowheads="1"/>
          </p:cNvPicPr>
          <p:nvPr/>
        </p:nvPicPr>
        <p:blipFill>
          <a:blip r:embed="rId2"/>
          <a:srcRect/>
          <a:stretch>
            <a:fillRect/>
          </a:stretch>
        </p:blipFill>
        <p:spPr bwMode="auto">
          <a:xfrm>
            <a:off x="2851150" y="3321050"/>
            <a:ext cx="7302500" cy="45085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75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br>
              <a:rPr lang="en-US" sz="4800" dirty="0" smtClean="0"/>
            </a:b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lenticular cloud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0417" name="Rectangle 1"/>
          <p:cNvSpPr>
            <a:spLocks noGrp="1" noChangeArrowheads="1"/>
          </p:cNvSpPr>
          <p:nvPr>
            <p:ph type="body" idx="1"/>
          </p:nvPr>
        </p:nvSpPr>
        <p:spPr bwMode="auto">
          <a:xfrm>
            <a:off x="2400300" y="25654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station pressure</a:t>
            </a:r>
            <a:r>
              <a:rPr lang="en-US" smtClean="0">
                <a:latin typeface="Helvetica" panose="020B0604020202020204" pitchFamily="34" charset="0"/>
                <a:cs typeface="Helvetica" panose="020B0604020202020204" pitchFamily="34" charset="0"/>
                <a:sym typeface="Helvetica" panose="020B0604020202020204" pitchFamily="34" charset="0"/>
              </a:rPr>
              <a:t> is simply the weight of the one square inch column of air “weighing down” on the station barometer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station pressure IS NOT the altimeter setting</a:t>
            </a:r>
            <a:endParaRPr lang="en-US" smtClean="0">
              <a:latin typeface="Helvetica" panose="020B0604020202020204" pitchFamily="34" charset="0"/>
              <a:sym typeface="Helvetica" panose="020B0604020202020204" pitchFamily="34" charset="0"/>
            </a:endParaRPr>
          </a:p>
        </p:txBody>
      </p:sp>
      <p:sp>
        <p:nvSpPr>
          <p:cNvPr id="583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83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837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station pressure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041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04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7" grpId="0" build="p" bldLvl="5" autoUpdateAnimBg="0"/>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85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85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0579" name="Picture 3"/>
          <p:cNvPicPr>
            <a:picLocks noChangeArrowheads="1"/>
          </p:cNvPicPr>
          <p:nvPr/>
        </p:nvPicPr>
        <p:blipFill>
          <a:blip r:embed="rId2"/>
          <a:srcRect/>
          <a:stretch>
            <a:fillRect/>
          </a:stretch>
        </p:blipFill>
        <p:spPr bwMode="auto">
          <a:xfrm>
            <a:off x="2743200" y="3581400"/>
            <a:ext cx="7518400" cy="3937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785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a:t>
            </a:r>
            <a:br>
              <a:rPr lang="en-US" sz="4800" dirty="0" smtClean="0"/>
            </a:b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lenticular cloud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795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795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1603" name="Rectangle 3"/>
          <p:cNvSpPr>
            <a:spLocks/>
          </p:cNvSpPr>
          <p:nvPr/>
        </p:nvSpPr>
        <p:spPr bwMode="auto">
          <a:xfrm>
            <a:off x="1612900" y="18161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windshear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turbulence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convective currents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altimeter error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icing</a:t>
            </a:r>
          </a:p>
        </p:txBody>
      </p:sp>
      <p:sp>
        <p:nvSpPr>
          <p:cNvPr id="2795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dangers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816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816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8160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28160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2816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autoUpdateAnimBg="0"/>
    </p:bldLst>
  </p:timing>
</p:sld>
</file>

<file path=ppt/slides/slide2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05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05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2627" name="Picture 3"/>
          <p:cNvPicPr>
            <a:picLocks noChangeArrowheads="1"/>
          </p:cNvPicPr>
          <p:nvPr/>
        </p:nvPicPr>
        <p:blipFill>
          <a:blip r:embed="rId2"/>
          <a:srcRect/>
          <a:stretch>
            <a:fillRect/>
          </a:stretch>
        </p:blipFill>
        <p:spPr bwMode="auto">
          <a:xfrm>
            <a:off x="3292475" y="3117850"/>
            <a:ext cx="6426200" cy="45085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805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Mountain </a:t>
            </a:r>
            <a:r>
              <a:rPr lang="en-US" sz="4800" b="1" dirty="0" smtClean="0"/>
              <a:t>wave </a:t>
            </a:r>
            <a:r>
              <a:rPr lang="en-US" sz="4800" b="1" dirty="0" smtClean="0">
                <a:latin typeface="Helvetica Neue Medium" charset="0"/>
                <a:ea typeface="Helvetica Neue Medium" charset="0"/>
                <a:cs typeface="Helvetica Neue Medium" charset="0"/>
                <a:sym typeface="Helvetica Neue Medium" charset="0"/>
              </a:rPr>
              <a:t>dangers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16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16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160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1605"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thunderstorm</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4673"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thunderstorm formation depends on air characteristics</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warm air with a high moisture content, instability, a steep lapse rate and a convective lifting agent will promote thunderstorm formation</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the latent heat of vaporization in the lower region of the cloud, and of fusion in the upper region of the cloud accelerate the initial updraft and grow the cumulonimbus</a:t>
            </a:r>
            <a:endParaRPr lang="en-US" dirty="0" smtClean="0">
              <a:latin typeface="Helvetica" panose="020B0604020202020204" pitchFamily="34" charset="0"/>
              <a:sym typeface="Helvetica" panose="020B0604020202020204" pitchFamily="34" charset="0"/>
            </a:endParaRPr>
          </a:p>
        </p:txBody>
      </p:sp>
      <p:sp>
        <p:nvSpPr>
          <p:cNvPr id="2826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26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262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263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formation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846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846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2846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3" grpId="0" build="p" bldLvl="5" autoUpdateAnimBg="0"/>
    </p:bldLst>
  </p:timing>
</p:sld>
</file>

<file path=ppt/slides/slide24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5697"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thunderstorm stages are identified by the shape of the cloud, the direction of air movement within the cloud, and the occurrence of precipitation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three main stages of the thunderstorm</a:t>
            </a:r>
            <a:endParaRPr lang="en-US" smtClean="0">
              <a:latin typeface="Helvetica" panose="020B0604020202020204" pitchFamily="34" charset="0"/>
              <a:sym typeface="Helvetica" panose="020B0604020202020204" pitchFamily="34" charset="0"/>
            </a:endParaRPr>
          </a:p>
        </p:txBody>
      </p:sp>
      <p:sp>
        <p:nvSpPr>
          <p:cNvPr id="2836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36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36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stages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856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2856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7" grpId="0" build="p" bldLvl="5" autoUpdateAnimBg="0"/>
    </p:bldLst>
  </p:timing>
</p:sld>
</file>

<file path=ppt/slides/slide2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46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46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467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724" name="Rectangle 4"/>
          <p:cNvSpPr>
            <a:spLocks/>
          </p:cNvSpPr>
          <p:nvPr/>
        </p:nvSpPr>
        <p:spPr bwMode="auto">
          <a:xfrm>
            <a:off x="1193800" y="20193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3"/>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first stage is the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cumulus stage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when numerous small convective clouds merge and rapidly grow into a very large cell</a:t>
            </a: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only updrafts exist in the cumulus stage, are greatest in the upper levels and may reach 3000’ per minute</a:t>
            </a: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ice crystals and then rain form as cell builds past the freezing level, with drops eventually falling in cloud as they grow more massive</a:t>
            </a: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cumulus stage lasts about 20 minutes</a:t>
            </a:r>
          </a:p>
        </p:txBody>
      </p:sp>
      <p:sp>
        <p:nvSpPr>
          <p:cNvPr id="28467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cumulus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8672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8672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8672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2867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4" grpId="0" build="p" autoUpdateAnimBg="0"/>
    </p:bldLst>
  </p:timing>
</p:sld>
</file>

<file path=ppt/slides/slide2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56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56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7747" name="Picture 3"/>
          <p:cNvPicPr>
            <a:picLocks noChangeArrowheads="1"/>
          </p:cNvPicPr>
          <p:nvPr/>
        </p:nvPicPr>
        <p:blipFill>
          <a:blip r:embed="rId2"/>
          <a:srcRect/>
          <a:stretch>
            <a:fillRect/>
          </a:stretch>
        </p:blipFill>
        <p:spPr bwMode="auto">
          <a:xfrm>
            <a:off x="2305050" y="3460750"/>
            <a:ext cx="8394700" cy="4533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87748" name="Rectangle 4"/>
          <p:cNvSpPr>
            <a:spLocks/>
          </p:cNvSpPr>
          <p:nvPr/>
        </p:nvSpPr>
        <p:spPr bwMode="auto">
          <a:xfrm>
            <a:off x="3213100" y="5600700"/>
            <a:ext cx="2336800" cy="2298700"/>
          </a:xfrm>
          <a:prstGeom prst="rect">
            <a:avLst/>
          </a:prstGeom>
          <a:noFill/>
          <a:ln w="1016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570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cumulus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7748"/>
                                        </p:tgtEl>
                                        <p:attrNameLst>
                                          <p:attrName>style.visibility</p:attrName>
                                        </p:attrNameLst>
                                      </p:cBhvr>
                                      <p:to>
                                        <p:strVal val="visible"/>
                                      </p:to>
                                    </p:set>
                                    <p:anim calcmode="lin" valueType="num">
                                      <p:cBhvr>
                                        <p:cTn id="7" dur="500" fill="hold"/>
                                        <p:tgtEl>
                                          <p:spTgt spid="287748"/>
                                        </p:tgtEl>
                                        <p:attrNameLst>
                                          <p:attrName>ppt_w</p:attrName>
                                        </p:attrNameLst>
                                      </p:cBhvr>
                                      <p:tavLst>
                                        <p:tav tm="0">
                                          <p:val>
                                            <p:fltVal val="0"/>
                                          </p:val>
                                        </p:tav>
                                        <p:tav tm="100000">
                                          <p:val>
                                            <p:strVal val="#ppt_w"/>
                                          </p:val>
                                        </p:tav>
                                      </p:tavLst>
                                    </p:anim>
                                    <p:anim calcmode="lin" valueType="num">
                                      <p:cBhvr>
                                        <p:cTn id="8" dur="500" fill="hold"/>
                                        <p:tgtEl>
                                          <p:spTgt spid="2877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8"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8769" name="Rectangle 1"/>
          <p:cNvSpPr>
            <a:spLocks/>
          </p:cNvSpPr>
          <p:nvPr/>
        </p:nvSpPr>
        <p:spPr bwMode="auto">
          <a:xfrm>
            <a:off x="1193800" y="20193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mature stage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marked by precipitation at earth’s surface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cloud continues to grow, with updrafts reaching 6000’ per minute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strong winds in the tropopause carry the cloud ahead of the storm, creating a characteristic anvil shape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867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67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672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7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mature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8876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8876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8876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69" grpId="0" build="p" autoUpdateAnimBg="0"/>
    </p:bldLst>
  </p:timing>
</p:sld>
</file>

<file path=ppt/slides/slide2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877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77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89795" name="Picture 3"/>
          <p:cNvPicPr>
            <a:picLocks noChangeArrowheads="1"/>
          </p:cNvPicPr>
          <p:nvPr/>
        </p:nvPicPr>
        <p:blipFill>
          <a:blip r:embed="rId2"/>
          <a:srcRect/>
          <a:stretch>
            <a:fillRect/>
          </a:stretch>
        </p:blipFill>
        <p:spPr bwMode="auto">
          <a:xfrm>
            <a:off x="2717800" y="3111500"/>
            <a:ext cx="7569200" cy="5016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877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anvil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1441" name="Rectangle 1"/>
          <p:cNvSpPr>
            <a:spLocks noGrp="1" noChangeArrowheads="1"/>
          </p:cNvSpPr>
          <p:nvPr>
            <p:ph type="body" idx="1"/>
          </p:nvPr>
        </p:nvSpPr>
        <p:spPr bwMode="auto">
          <a:xfrm>
            <a:off x="2400300" y="25654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density</a:t>
            </a:r>
            <a:r>
              <a:rPr lang="en-US" smtClean="0">
                <a:latin typeface="Helvetica" panose="020B0604020202020204" pitchFamily="34" charset="0"/>
                <a:cs typeface="Helvetica" panose="020B0604020202020204" pitchFamily="34" charset="0"/>
                <a:sym typeface="Helvetica" panose="020B0604020202020204" pitchFamily="34" charset="0"/>
              </a:rPr>
              <a:t> is the ratio of the mass of an object in relation to the volume it occupies</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atmospheric density decreases with altitude, increased temperature and increased humidity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positively or negatively affects aircraft performance</a:t>
            </a:r>
            <a:endParaRPr lang="en-US" smtClean="0">
              <a:latin typeface="Helvetica" panose="020B0604020202020204" pitchFamily="34" charset="0"/>
              <a:sym typeface="Helvetica" panose="020B0604020202020204" pitchFamily="34" charset="0"/>
            </a:endParaRPr>
          </a:p>
        </p:txBody>
      </p:sp>
      <p:sp>
        <p:nvSpPr>
          <p:cNvPr id="593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593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593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density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14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14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14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1" grpId="0" build="p" bldLvl="5" autoUpdateAnimBg="0"/>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0817" name="Rectangle 1"/>
          <p:cNvSpPr>
            <a:spLocks/>
          </p:cNvSpPr>
          <p:nvPr/>
        </p:nvSpPr>
        <p:spPr bwMode="auto">
          <a:xfrm>
            <a:off x="1181100" y="23876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precipitation drags air in the cloud down with it, and evaporation cools the air strengthening the downdraft mid-cloud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gust front</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created when this air pours out of the cloud and reaches the surface, spreading out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gust front is marked by gusty surface winds, a sharp drop in temperature and abrupt rise in pressure </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887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87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877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mature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081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081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08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7" grpId="0" build="p" autoUpdateAnimBg="0"/>
    </p:bldLst>
  </p:timing>
</p:sld>
</file>

<file path=ppt/slides/slide2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1841" name="Rectangle 1"/>
          <p:cNvSpPr>
            <a:spLocks/>
          </p:cNvSpPr>
          <p:nvPr/>
        </p:nvSpPr>
        <p:spPr bwMode="auto">
          <a:xfrm>
            <a:off x="1193800" y="23749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ahead of the gust front, air rises up and over the incoming cold down-flowing air, flowing into the storm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as the gust front passes wind veers violently, sometimes up to 180°</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downdraft may originate short-lived but extremely violent winds known as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microbursts</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897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897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897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mature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18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18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18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1" grpId="0" build="p" autoUpdateAnimBg="0"/>
    </p:bldLst>
  </p:timing>
</p:sld>
</file>

<file path=ppt/slides/slide25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08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08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92867" name="Picture 3"/>
          <p:cNvPicPr>
            <a:picLocks noChangeArrowheads="1"/>
          </p:cNvPicPr>
          <p:nvPr/>
        </p:nvPicPr>
        <p:blipFill>
          <a:blip r:embed="rId2"/>
          <a:srcRect/>
          <a:stretch>
            <a:fillRect/>
          </a:stretch>
        </p:blipFill>
        <p:spPr bwMode="auto">
          <a:xfrm>
            <a:off x="2139950" y="3384550"/>
            <a:ext cx="8724900" cy="4343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908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mature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3889" name="Rectangle 1"/>
          <p:cNvSpPr>
            <a:spLocks/>
          </p:cNvSpPr>
          <p:nvPr/>
        </p:nvSpPr>
        <p:spPr bwMode="auto">
          <a:xfrm>
            <a:off x="1193800" y="23749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hail</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is most likely during the mature stage</a:t>
            </a:r>
          </a:p>
          <a:p>
            <a:pPr eaLnBrk="1" hangingPunct="1">
              <a:lnSpc>
                <a:spcPct val="120000"/>
              </a:lnSpc>
              <a:spcBef>
                <a:spcPts val="2800"/>
              </a:spcBef>
              <a:buSzPct val="62000"/>
              <a:buFontTx/>
              <a:buBlip>
                <a:blip r:embed="rId2"/>
              </a:buBlip>
            </a:pPr>
            <a:r>
              <a:rPr lang="en-US" dirty="0" smtClean="0">
                <a:solidFill>
                  <a:schemeClr val="tx1"/>
                </a:solidFill>
                <a:latin typeface="Helvetica" panose="020B0604020202020204" pitchFamily="34" charset="0"/>
                <a:cs typeface="Helvetica" panose="020B0604020202020204" pitchFamily="34" charset="0"/>
                <a:sym typeface="Helvetica" panose="020B0604020202020204" pitchFamily="34" charset="0"/>
              </a:rPr>
              <a:t>Super cooled </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droplets begin to freeze, and other drops coalesce on them as they are cycled through the cloud, growing is size</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small hail may be carried up and ejected laterally from the cloud</a:t>
            </a:r>
          </a:p>
          <a:p>
            <a:pPr eaLnBrk="1" hangingPunct="1">
              <a:lnSpc>
                <a:spcPct val="120000"/>
              </a:lnSpc>
              <a:spcBef>
                <a:spcPts val="2800"/>
              </a:spcBef>
            </a:pPr>
            <a:endParaRPr lang="en-US" dirty="0">
              <a:solidFill>
                <a:schemeClr val="tx1"/>
              </a:solidFill>
              <a:ea typeface="Helvetica Neue" charset="0"/>
              <a:cs typeface="Helvetica Neue" charset="0"/>
            </a:endParaRPr>
          </a:p>
        </p:txBody>
      </p:sp>
      <p:sp>
        <p:nvSpPr>
          <p:cNvPr id="2918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18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18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mature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388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388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38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89" grpId="0" build="p"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4913" name="Rectangle 1"/>
          <p:cNvSpPr>
            <a:spLocks/>
          </p:cNvSpPr>
          <p:nvPr/>
        </p:nvSpPr>
        <p:spPr bwMode="auto">
          <a:xfrm>
            <a:off x="1193800" y="23749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lightning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a discharge from negative to positive within cloud, from cloud to ground or rarely from ground to cloud</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thunder</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the resultant noise as lightning heats the air so that it expands more rapidly than the speed of sound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distance in miles to the lightning strike is estimated by counting seconds between lightning and thunder and dividing the number by five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928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28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286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mature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491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49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49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3" grpId="0" build="p" autoUpdateAnimBg="0"/>
    </p:bldLst>
  </p:timing>
</p:sld>
</file>

<file path=ppt/slides/slide2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5937" name="Rectangle 1"/>
          <p:cNvSpPr>
            <a:spLocks/>
          </p:cNvSpPr>
          <p:nvPr/>
        </p:nvSpPr>
        <p:spPr bwMode="auto">
          <a:xfrm>
            <a:off x="1193800" y="23749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mature stage is the most violent stage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precipitation is most intense near the end of this stage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lasts for about 20-30 minutes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its end is marked by the updraft weakening and downdraft encompassing the entire cell</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938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38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389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mature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593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593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593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2959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7" grpId="0" build="p" autoUpdateAnimBg="0"/>
    </p:bldLst>
  </p:timing>
</p:sld>
</file>

<file path=ppt/slides/slide2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49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49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96963" name="Picture 3"/>
          <p:cNvPicPr>
            <a:picLocks noChangeArrowheads="1"/>
          </p:cNvPicPr>
          <p:nvPr/>
        </p:nvPicPr>
        <p:blipFill>
          <a:blip r:embed="rId2"/>
          <a:srcRect/>
          <a:stretch>
            <a:fillRect/>
          </a:stretch>
        </p:blipFill>
        <p:spPr bwMode="auto">
          <a:xfrm>
            <a:off x="2305050" y="3460750"/>
            <a:ext cx="8394700" cy="4533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96964" name="Rectangle 4"/>
          <p:cNvSpPr>
            <a:spLocks/>
          </p:cNvSpPr>
          <p:nvPr/>
        </p:nvSpPr>
        <p:spPr bwMode="auto">
          <a:xfrm>
            <a:off x="5473700" y="3695700"/>
            <a:ext cx="2552700" cy="4318000"/>
          </a:xfrm>
          <a:prstGeom prst="rect">
            <a:avLst/>
          </a:prstGeom>
          <a:noFill/>
          <a:ln w="1016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49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mature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6964"/>
                                        </p:tgtEl>
                                        <p:attrNameLst>
                                          <p:attrName>style.visibility</p:attrName>
                                        </p:attrNameLst>
                                      </p:cBhvr>
                                      <p:to>
                                        <p:strVal val="visible"/>
                                      </p:to>
                                    </p:set>
                                    <p:anim calcmode="lin" valueType="num">
                                      <p:cBhvr>
                                        <p:cTn id="7" dur="500" fill="hold"/>
                                        <p:tgtEl>
                                          <p:spTgt spid="296964"/>
                                        </p:tgtEl>
                                        <p:attrNameLst>
                                          <p:attrName>ppt_w</p:attrName>
                                        </p:attrNameLst>
                                      </p:cBhvr>
                                      <p:tavLst>
                                        <p:tav tm="0">
                                          <p:val>
                                            <p:fltVal val="0"/>
                                          </p:val>
                                        </p:tav>
                                        <p:tav tm="100000">
                                          <p:val>
                                            <p:strVal val="#ppt_w"/>
                                          </p:val>
                                        </p:tav>
                                      </p:tavLst>
                                    </p:anim>
                                    <p:anim calcmode="lin" valueType="num">
                                      <p:cBhvr>
                                        <p:cTn id="8" dur="500" fill="hold"/>
                                        <p:tgtEl>
                                          <p:spTgt spid="2969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4"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7985" name="Rectangle 1"/>
          <p:cNvSpPr>
            <a:spLocks/>
          </p:cNvSpPr>
          <p:nvPr/>
        </p:nvSpPr>
        <p:spPr bwMode="auto">
          <a:xfrm>
            <a:off x="1206500" y="20066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entire cell is a downdraft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mechanisms which generate precipitation, lightning, turbulence do not exist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longest yet least hazardous stage</a:t>
            </a:r>
          </a:p>
        </p:txBody>
      </p:sp>
      <p:sp>
        <p:nvSpPr>
          <p:cNvPr id="2959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59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594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dissipating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2979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2979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2979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5" grpId="0" build="p" autoUpdateAnimBg="0"/>
    </p:bldLst>
  </p:timing>
</p:sld>
</file>

<file path=ppt/slides/slide2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2969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69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299011" name="Picture 3"/>
          <p:cNvPicPr>
            <a:picLocks noChangeArrowheads="1"/>
          </p:cNvPicPr>
          <p:nvPr/>
        </p:nvPicPr>
        <p:blipFill>
          <a:blip r:embed="rId2"/>
          <a:srcRect/>
          <a:stretch>
            <a:fillRect/>
          </a:stretch>
        </p:blipFill>
        <p:spPr bwMode="auto">
          <a:xfrm>
            <a:off x="2305050" y="3460750"/>
            <a:ext cx="8394700" cy="4533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99012" name="Rectangle 4"/>
          <p:cNvSpPr>
            <a:spLocks/>
          </p:cNvSpPr>
          <p:nvPr/>
        </p:nvSpPr>
        <p:spPr bwMode="auto">
          <a:xfrm>
            <a:off x="8140700" y="3670300"/>
            <a:ext cx="2552700" cy="4343400"/>
          </a:xfrm>
          <a:prstGeom prst="rect">
            <a:avLst/>
          </a:prstGeom>
          <a:noFill/>
          <a:ln w="1016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69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mature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9012"/>
                                        </p:tgtEl>
                                        <p:attrNameLst>
                                          <p:attrName>style.visibility</p:attrName>
                                        </p:attrNameLst>
                                      </p:cBhvr>
                                      <p:to>
                                        <p:strVal val="visible"/>
                                      </p:to>
                                    </p:set>
                                    <p:anim calcmode="lin" valueType="num">
                                      <p:cBhvr>
                                        <p:cTn id="7" dur="500" fill="hold"/>
                                        <p:tgtEl>
                                          <p:spTgt spid="299012"/>
                                        </p:tgtEl>
                                        <p:attrNameLst>
                                          <p:attrName>ppt_w</p:attrName>
                                        </p:attrNameLst>
                                      </p:cBhvr>
                                      <p:tavLst>
                                        <p:tav tm="0">
                                          <p:val>
                                            <p:fltVal val="0"/>
                                          </p:val>
                                        </p:tav>
                                        <p:tav tm="100000">
                                          <p:val>
                                            <p:strVal val="#ppt_w"/>
                                          </p:val>
                                        </p:tav>
                                      </p:tavLst>
                                    </p:anim>
                                    <p:anim calcmode="lin" valueType="num">
                                      <p:cBhvr>
                                        <p:cTn id="8" dur="500" fill="hold"/>
                                        <p:tgtEl>
                                          <p:spTgt spid="2990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0033" name="Rectangle 1"/>
          <p:cNvSpPr>
            <a:spLocks/>
          </p:cNvSpPr>
          <p:nvPr/>
        </p:nvSpPr>
        <p:spPr bwMode="auto">
          <a:xfrm>
            <a:off x="1244600" y="3416300"/>
            <a:ext cx="34417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thunderstorm usually consists of two or more cells in different stages of their life cycles</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2979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79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0036" name="Picture 4"/>
          <p:cNvPicPr>
            <a:picLocks noChangeArrowheads="1"/>
          </p:cNvPicPr>
          <p:nvPr/>
        </p:nvPicPr>
        <p:blipFill>
          <a:blip r:embed="rId3"/>
          <a:srcRect/>
          <a:stretch>
            <a:fillRect/>
          </a:stretch>
        </p:blipFill>
        <p:spPr bwMode="auto">
          <a:xfrm>
            <a:off x="5854700" y="3194050"/>
            <a:ext cx="5118100" cy="5130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979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cells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000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3"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2465" name="Rectangle 1"/>
          <p:cNvSpPr>
            <a:spLocks noGrp="1" noChangeArrowheads="1"/>
          </p:cNvSpPr>
          <p:nvPr>
            <p:ph type="body" idx="1"/>
          </p:nvPr>
        </p:nvSpPr>
        <p:spPr bwMode="auto">
          <a:xfrm>
            <a:off x="7797800" y="3975100"/>
            <a:ext cx="4394200" cy="353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parcel of air rises because it is of a lesser density than the air surrounding it</a:t>
            </a:r>
            <a:endParaRPr lang="en-US" smtClean="0">
              <a:latin typeface="Helvetica" panose="020B0604020202020204" pitchFamily="34" charset="0"/>
              <a:sym typeface="Helvetica" panose="020B0604020202020204" pitchFamily="34" charset="0"/>
            </a:endParaRPr>
          </a:p>
        </p:txBody>
      </p:sp>
      <p:pic>
        <p:nvPicPr>
          <p:cNvPr id="60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75" y="3530600"/>
            <a:ext cx="18669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467" name="Oval 3"/>
          <p:cNvSpPr>
            <a:spLocks/>
          </p:cNvSpPr>
          <p:nvPr/>
        </p:nvSpPr>
        <p:spPr bwMode="auto">
          <a:xfrm>
            <a:off x="4743450" y="7607300"/>
            <a:ext cx="1435100" cy="1435100"/>
          </a:xfrm>
          <a:prstGeom prst="ellipse">
            <a:avLst/>
          </a:prstGeom>
          <a:noFill/>
          <a:ln w="50800" cap="flat">
            <a:solidFill>
              <a:srgbClr val="FFFEFD"/>
            </a:solidFill>
            <a:prstDash val="solid"/>
            <a:miter lim="800000"/>
            <a:headEnd type="none" w="med" len="med"/>
            <a:tailEnd type="none" w="med" len="med"/>
          </a:ln>
          <a:effectLst>
            <a:outerShdw blurRad="177800" dist="126999" dir="5400000" algn="ctr" rotWithShape="0">
              <a:schemeClr val="bg2">
                <a:alpha val="64999"/>
              </a:schemeClr>
            </a:outerShdw>
          </a:effectLst>
          <a:extLst>
            <a:ext uri="{909E8E84-426E-40DD-AFC4-6F175D3DCCD1}">
              <a14:hiddenFill xmlns:a14="http://schemas.microsoft.com/office/drawing/2010/main">
                <a:solidFill>
                  <a:srgbClr val="FFFFFF"/>
                </a:solidFill>
              </a14:hiddenFill>
            </a:ext>
          </a:extLst>
        </p:spPr>
        <p:txBody>
          <a:bodyPr lIns="0" tIns="0" rIns="0" bIns="0" anchor="ctr"/>
          <a:lstStyle>
            <a:lvl1pPr>
              <a:spcBef>
                <a:spcPct val="0"/>
              </a:spcBef>
              <a:defRPr sz="1200">
                <a:solidFill>
                  <a:schemeClr val="tx1"/>
                </a:solidFill>
                <a:latin typeface="Helvetica Neue" charset="0"/>
              </a:defRPr>
            </a:lvl1pPr>
            <a:lvl2pPr>
              <a:spcBef>
                <a:spcPct val="0"/>
              </a:spcBef>
              <a:defRPr sz="1200">
                <a:solidFill>
                  <a:schemeClr val="tx1"/>
                </a:solidFill>
                <a:latin typeface="Helvetica Neue" charset="0"/>
              </a:defRPr>
            </a:lvl2pPr>
            <a:lvl3pPr>
              <a:spcBef>
                <a:spcPct val="0"/>
              </a:spcBef>
              <a:defRPr sz="1200">
                <a:solidFill>
                  <a:schemeClr val="tx1"/>
                </a:solidFill>
                <a:latin typeface="Helvetica Neue" charset="0"/>
              </a:defRPr>
            </a:lvl3pPr>
            <a:lvl4pPr>
              <a:spcBef>
                <a:spcPct val="0"/>
              </a:spcBef>
              <a:defRPr sz="1200">
                <a:solidFill>
                  <a:schemeClr val="tx1"/>
                </a:solidFill>
                <a:latin typeface="Helvetica Neue" charset="0"/>
              </a:defRPr>
            </a:lvl4pPr>
            <a:lvl5pPr>
              <a:spcBef>
                <a:spcPct val="0"/>
              </a:spcBef>
              <a:defRPr sz="1200">
                <a:solidFill>
                  <a:schemeClr val="tx1"/>
                </a:solidFill>
                <a:latin typeface="Helvetica Neue" charset="0"/>
              </a:defRPr>
            </a:lvl5pPr>
            <a:lvl6pPr fontAlgn="base">
              <a:spcBef>
                <a:spcPct val="0"/>
              </a:spcBef>
              <a:spcAft>
                <a:spcPct val="0"/>
              </a:spcAft>
              <a:defRPr sz="1200">
                <a:solidFill>
                  <a:schemeClr val="tx1"/>
                </a:solidFill>
                <a:latin typeface="Helvetica Neue" charset="0"/>
              </a:defRPr>
            </a:lvl6pPr>
            <a:lvl7pPr fontAlgn="base">
              <a:spcBef>
                <a:spcPct val="0"/>
              </a:spcBef>
              <a:spcAft>
                <a:spcPct val="0"/>
              </a:spcAft>
              <a:defRPr sz="1200">
                <a:solidFill>
                  <a:schemeClr val="tx1"/>
                </a:solidFill>
                <a:latin typeface="Helvetica Neue" charset="0"/>
              </a:defRPr>
            </a:lvl7pPr>
            <a:lvl8pPr fontAlgn="base">
              <a:spcBef>
                <a:spcPct val="0"/>
              </a:spcBef>
              <a:spcAft>
                <a:spcPct val="0"/>
              </a:spcAft>
              <a:defRPr sz="1200">
                <a:solidFill>
                  <a:schemeClr val="tx1"/>
                </a:solidFill>
                <a:latin typeface="Helvetica Neue" charset="0"/>
              </a:defRPr>
            </a:lvl8pPr>
            <a:lvl9pPr fontAlgn="base">
              <a:spcBef>
                <a:spcPct val="0"/>
              </a:spcBef>
              <a:spcAft>
                <a:spcPct val="0"/>
              </a:spcAft>
              <a:defRPr sz="1200">
                <a:solidFill>
                  <a:schemeClr val="tx1"/>
                </a:solidFill>
                <a:latin typeface="Helvetica Neue" charset="0"/>
              </a:defRPr>
            </a:lvl9pPr>
          </a:lstStyle>
          <a:p>
            <a:pPr algn="ctr" eaLnBrk="1" hangingPunct="1">
              <a:defRPr/>
            </a:pPr>
            <a:r>
              <a:rPr lang="en-US" sz="1800" smtClean="0">
                <a:latin typeface="Helvetica Neue Light" charset="0"/>
                <a:ea typeface="Helvetica Neue Light" charset="0"/>
                <a:cs typeface="Helvetica Neue Light" charset="0"/>
                <a:sym typeface="Helvetica Neue Light" charset="0"/>
              </a:rPr>
              <a:t>less dense</a:t>
            </a:r>
          </a:p>
        </p:txBody>
      </p:sp>
      <p:sp>
        <p:nvSpPr>
          <p:cNvPr id="60421" name="AutoShape 4"/>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0422" name="AutoShape 5"/>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042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density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2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 grpId="0" autoUpdateAnimBg="0"/>
    </p:bldLst>
  </p:timing>
</p:sld>
</file>

<file path=ppt/slides/slide26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1057" name="Rectangle 1"/>
          <p:cNvSpPr>
            <a:spLocks/>
          </p:cNvSpPr>
          <p:nvPr/>
        </p:nvSpPr>
        <p:spPr bwMode="auto">
          <a:xfrm>
            <a:off x="1346200" y="2133600"/>
            <a:ext cx="9779000"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thunderstorms are classified based on the lifting action that triggers instability</a:t>
            </a:r>
          </a:p>
        </p:txBody>
      </p:sp>
      <p:sp>
        <p:nvSpPr>
          <p:cNvPr id="2990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2990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2990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classification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010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7" grpId="0" build="p" autoUpdateAnimBg="0"/>
    </p:bldLst>
  </p:timing>
</p:sld>
</file>

<file path=ppt/slides/slide26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00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00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2083" name="Picture 3"/>
          <p:cNvPicPr>
            <a:picLocks noChangeArrowheads="1"/>
          </p:cNvPicPr>
          <p:nvPr/>
        </p:nvPicPr>
        <p:blipFill>
          <a:blip r:embed="rId2"/>
          <a:srcRect/>
          <a:stretch>
            <a:fillRect/>
          </a:stretch>
        </p:blipFill>
        <p:spPr bwMode="auto">
          <a:xfrm>
            <a:off x="1814513" y="3562350"/>
            <a:ext cx="9359900" cy="4533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00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warm front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10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10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3107" name="Picture 3"/>
          <p:cNvPicPr>
            <a:picLocks noChangeArrowheads="1"/>
          </p:cNvPicPr>
          <p:nvPr/>
        </p:nvPicPr>
        <p:blipFill>
          <a:blip r:embed="rId2"/>
          <a:srcRect/>
          <a:stretch>
            <a:fillRect/>
          </a:stretch>
        </p:blipFill>
        <p:spPr bwMode="auto">
          <a:xfrm>
            <a:off x="1382713" y="3657600"/>
            <a:ext cx="10223500" cy="3924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106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cold front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20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20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4131" name="Picture 3"/>
          <p:cNvPicPr>
            <a:picLocks noChangeArrowheads="1"/>
          </p:cNvPicPr>
          <p:nvPr/>
        </p:nvPicPr>
        <p:blipFill>
          <a:blip r:embed="rId2"/>
          <a:srcRect/>
          <a:stretch>
            <a:fillRect/>
          </a:stretch>
        </p:blipFill>
        <p:spPr bwMode="auto">
          <a:xfrm>
            <a:off x="2679700" y="3244850"/>
            <a:ext cx="7632700" cy="4914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208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convective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31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31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5155" name="Picture 3"/>
          <p:cNvPicPr>
            <a:picLocks noChangeArrowheads="1"/>
          </p:cNvPicPr>
          <p:nvPr/>
        </p:nvPicPr>
        <p:blipFill>
          <a:blip r:embed="rId2"/>
          <a:srcRect/>
          <a:stretch>
            <a:fillRect/>
          </a:stretch>
        </p:blipFill>
        <p:spPr bwMode="auto">
          <a:xfrm>
            <a:off x="2063750" y="3422650"/>
            <a:ext cx="8877300" cy="4559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31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orographic</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41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41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6179" name="Picture 3"/>
          <p:cNvPicPr>
            <a:picLocks noChangeArrowheads="1"/>
          </p:cNvPicPr>
          <p:nvPr/>
        </p:nvPicPr>
        <p:blipFill>
          <a:blip r:embed="rId2"/>
          <a:srcRect/>
          <a:stretch>
            <a:fillRect/>
          </a:stretch>
        </p:blipFill>
        <p:spPr bwMode="auto">
          <a:xfrm>
            <a:off x="2544763" y="3276600"/>
            <a:ext cx="7683500" cy="4953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41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Thunderstorm </a:t>
            </a:r>
            <a:r>
              <a:rPr lang="en-US" sz="4800" b="1" dirty="0" smtClean="0">
                <a:latin typeface="Helvetica Neue Medium" charset="0"/>
                <a:ea typeface="Helvetica Neue Medium" charset="0"/>
                <a:cs typeface="Helvetica Neue Medium" charset="0"/>
                <a:sym typeface="Helvetica Neue Medium" charset="0"/>
              </a:rPr>
              <a:t>hazards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51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51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515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8194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515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airmass</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8225"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an </a:t>
            </a:r>
            <a:r>
              <a:rPr lang="en-US" b="1" dirty="0" smtClean="0">
                <a:latin typeface="Helvetica" panose="020B0604020202020204" pitchFamily="34" charset="0"/>
                <a:cs typeface="Helvetica" panose="020B0604020202020204" pitchFamily="34" charset="0"/>
                <a:sym typeface="Helvetica" panose="020B0604020202020204" pitchFamily="34" charset="0"/>
              </a:rPr>
              <a:t>air mass</a:t>
            </a:r>
            <a:r>
              <a:rPr lang="en-US" dirty="0" smtClean="0">
                <a:latin typeface="Helvetica" panose="020B0604020202020204" pitchFamily="34" charset="0"/>
                <a:cs typeface="Helvetica" panose="020B0604020202020204" pitchFamily="34" charset="0"/>
                <a:sym typeface="Helvetica" panose="020B0604020202020204" pitchFamily="34" charset="0"/>
              </a:rPr>
              <a:t> is a large body of air, 1000 or more miles across</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across the horizontal, an air mass has acquired fairly uniform properties of temperature and moisture</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topped by the </a:t>
            </a:r>
            <a:r>
              <a:rPr lang="en-US" dirty="0" err="1" smtClean="0">
                <a:latin typeface="Helvetica" panose="020B0604020202020204" pitchFamily="34" charset="0"/>
                <a:cs typeface="Helvetica" panose="020B0604020202020204" pitchFamily="34" charset="0"/>
                <a:sym typeface="Helvetica" panose="020B0604020202020204" pitchFamily="34" charset="0"/>
              </a:rPr>
              <a:t>tropopause</a:t>
            </a:r>
            <a:endParaRPr lang="en-US" dirty="0" smtClean="0">
              <a:latin typeface="Helvetica" panose="020B0604020202020204" pitchFamily="34" charset="0"/>
              <a:sym typeface="Helvetica" panose="020B0604020202020204" pitchFamily="34" charset="0"/>
            </a:endParaRPr>
          </a:p>
        </p:txBody>
      </p:sp>
      <p:sp>
        <p:nvSpPr>
          <p:cNvPr id="3061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61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618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618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defined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0822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082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082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5" grpId="0" build="p" bldLvl="5" autoUpdateAnimBg="0"/>
    </p:bldLst>
  </p:timing>
</p:sld>
</file>

<file path=ppt/slides/slide26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09249"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the air mass characterizes the type of weather seen within it</a:t>
            </a:r>
            <a:endParaRPr lang="en-US"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they are classified based on their two defining properties</a:t>
            </a:r>
            <a:endParaRPr lang="en-US" dirty="0" smtClean="0">
              <a:latin typeface="Helvetica" panose="020B0604020202020204" pitchFamily="34" charset="0"/>
              <a:sym typeface="Helvetica" panose="020B0604020202020204" pitchFamily="34" charset="0"/>
            </a:endParaRPr>
          </a:p>
        </p:txBody>
      </p:sp>
      <p:sp>
        <p:nvSpPr>
          <p:cNvPr id="3072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72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072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characteristics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0924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092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49" grpId="0" build="p" bldLvl="5" autoUpdateAnimBg="0"/>
    </p:bldLst>
  </p:timing>
</p:sld>
</file>

<file path=ppt/slides/slide26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0273"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three relatively dry air masses: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arctic - </a:t>
            </a:r>
            <a:r>
              <a:rPr lang="en-US" b="1" smtClean="0">
                <a:latin typeface="Helvetica" panose="020B0604020202020204" pitchFamily="34" charset="0"/>
                <a:cs typeface="Helvetica" panose="020B0604020202020204" pitchFamily="34" charset="0"/>
                <a:sym typeface="Helvetica" panose="020B0604020202020204" pitchFamily="34" charset="0"/>
              </a:rPr>
              <a:t>cA</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polar - </a:t>
            </a:r>
            <a:r>
              <a:rPr lang="en-US" b="1" smtClean="0">
                <a:latin typeface="Helvetica" panose="020B0604020202020204" pitchFamily="34" charset="0"/>
                <a:cs typeface="Helvetica" panose="020B0604020202020204" pitchFamily="34" charset="0"/>
                <a:sym typeface="Helvetica" panose="020B0604020202020204" pitchFamily="34" charset="0"/>
              </a:rPr>
              <a:t>cP</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tropic - </a:t>
            </a:r>
            <a:r>
              <a:rPr lang="en-US" b="1" smtClean="0">
                <a:latin typeface="Helvetica" panose="020B0604020202020204" pitchFamily="34" charset="0"/>
                <a:cs typeface="Helvetica" panose="020B0604020202020204" pitchFamily="34" charset="0"/>
                <a:sym typeface="Helvetica" panose="020B0604020202020204" pitchFamily="34" charset="0"/>
              </a:rPr>
              <a:t>cT</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3082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82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822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823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classification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02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02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1027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3102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3" grpId="0" build="p" bldLvl="5"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3489" name="Rectangle 1"/>
          <p:cNvSpPr>
            <a:spLocks noGrp="1" noChangeArrowheads="1"/>
          </p:cNvSpPr>
          <p:nvPr>
            <p:ph type="body" idx="1"/>
          </p:nvPr>
        </p:nvSpPr>
        <p:spPr bwMode="auto">
          <a:xfrm>
            <a:off x="2400300" y="25654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atmospheric</a:t>
            </a:r>
            <a:r>
              <a:rPr lang="en-US" i="1" smtClean="0">
                <a:latin typeface="Helvetica" panose="020B0604020202020204" pitchFamily="34" charset="0"/>
                <a:cs typeface="Helvetica" panose="020B0604020202020204" pitchFamily="34" charset="0"/>
                <a:sym typeface="Helvetica" panose="020B0604020202020204" pitchFamily="34" charset="0"/>
              </a:rPr>
              <a:t> </a:t>
            </a:r>
            <a:r>
              <a:rPr lang="en-US" smtClean="0">
                <a:latin typeface="Helvetica" panose="020B0604020202020204" pitchFamily="34" charset="0"/>
                <a:cs typeface="Helvetica" panose="020B0604020202020204" pitchFamily="34" charset="0"/>
                <a:sym typeface="Helvetica" panose="020B0604020202020204" pitchFamily="34" charset="0"/>
              </a:rPr>
              <a:t>pressure and density are directly correlated</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lower pressure equals lower density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pressure and therefore density decreases with an increase in altitude</a:t>
            </a:r>
            <a:endParaRPr lang="en-US" smtClean="0">
              <a:latin typeface="Helvetica" panose="020B0604020202020204" pitchFamily="34" charset="0"/>
              <a:sym typeface="Helvetica" panose="020B0604020202020204" pitchFamily="34" charset="0"/>
            </a:endParaRPr>
          </a:p>
        </p:txBody>
      </p:sp>
      <p:sp>
        <p:nvSpPr>
          <p:cNvPr id="614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14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14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relationships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348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348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34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9" grpId="0" build="p" bldLvl="5" autoUpdateAnimBg="0"/>
    </p:bldLst>
  </p:timing>
</p:sld>
</file>

<file path=ppt/slides/slide27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1297" name="Rectangle 1"/>
          <p:cNvSpPr>
            <a:spLocks noGrp="1" noChangeArrowheads="1"/>
          </p:cNvSpPr>
          <p:nvPr>
            <p:ph type="body" idx="1"/>
          </p:nvPr>
        </p:nvSpPr>
        <p:spPr bwMode="auto">
          <a:xfrm>
            <a:off x="1193800" y="24765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three relatively moist air masses: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maritime arctic - </a:t>
            </a:r>
            <a:r>
              <a:rPr lang="en-US" b="1" smtClean="0">
                <a:latin typeface="Helvetica" panose="020B0604020202020204" pitchFamily="34" charset="0"/>
                <a:cs typeface="Helvetica" panose="020B0604020202020204" pitchFamily="34" charset="0"/>
                <a:sym typeface="Helvetica" panose="020B0604020202020204" pitchFamily="34" charset="0"/>
              </a:rPr>
              <a:t>mA</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maritime polar - </a:t>
            </a:r>
            <a:r>
              <a:rPr lang="en-US" b="1" smtClean="0">
                <a:latin typeface="Helvetica" panose="020B0604020202020204" pitchFamily="34" charset="0"/>
                <a:cs typeface="Helvetica" panose="020B0604020202020204" pitchFamily="34" charset="0"/>
                <a:sym typeface="Helvetica" panose="020B0604020202020204" pitchFamily="34" charset="0"/>
              </a:rPr>
              <a:t>mP</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maritime tropic - </a:t>
            </a:r>
            <a:r>
              <a:rPr lang="en-US" b="1" smtClean="0">
                <a:latin typeface="Helvetica" panose="020B0604020202020204" pitchFamily="34" charset="0"/>
                <a:cs typeface="Helvetica" panose="020B0604020202020204" pitchFamily="34" charset="0"/>
                <a:sym typeface="Helvetica" panose="020B0604020202020204" pitchFamily="34" charset="0"/>
              </a:rPr>
              <a:t>mT</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3092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092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0925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925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classification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12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12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1129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31129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7" grpId="0" build="p" bldLvl="5" autoUpdateAnimBg="0"/>
    </p:bldLst>
  </p:timing>
</p:sld>
</file>

<file path=ppt/slides/slide27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2321"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arctic is the coldest driest air mass, has a very low tropopause and is very stable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maritime tropic is very warm and moist, has a high tropopause, and is very unstable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continental tropic has the highest tropopause, is very unstable and its source region is very small in North America</a:t>
            </a:r>
            <a:endParaRPr lang="en-US" smtClean="0">
              <a:latin typeface="Helvetica" panose="020B0604020202020204" pitchFamily="34" charset="0"/>
              <a:sym typeface="Helvetica" panose="020B0604020202020204" pitchFamily="34" charset="0"/>
            </a:endParaRPr>
          </a:p>
        </p:txBody>
      </p:sp>
      <p:sp>
        <p:nvSpPr>
          <p:cNvPr id="3102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02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027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027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classification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232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232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123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1" grpId="0" build="p" bldLvl="5" autoUpdateAnimBg="0"/>
    </p:bldLst>
  </p:timing>
</p:sld>
</file>

<file path=ppt/slides/slide2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12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12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11300"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structure</a:t>
            </a:r>
            <a:endParaRPr lang="en-US" sz="4800" b="1" dirty="0" smtClean="0">
              <a:latin typeface="Helvetica Neue Medium" charset="0"/>
              <a:sym typeface="Helvetica Neue Medium" charset="0"/>
            </a:endParaRPr>
          </a:p>
        </p:txBody>
      </p:sp>
      <p:pic>
        <p:nvPicPr>
          <p:cNvPr id="313348" name="Picture 4"/>
          <p:cNvPicPr>
            <a:picLocks noChangeArrowheads="1"/>
          </p:cNvPicPr>
          <p:nvPr/>
        </p:nvPicPr>
        <p:blipFill>
          <a:blip r:embed="rId2"/>
          <a:srcRect/>
          <a:stretch>
            <a:fillRect/>
          </a:stretch>
        </p:blipFill>
        <p:spPr bwMode="auto">
          <a:xfrm>
            <a:off x="5734050" y="3521075"/>
            <a:ext cx="5549900" cy="4673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13349" name="Rectangle 5"/>
          <p:cNvSpPr>
            <a:spLocks/>
          </p:cNvSpPr>
          <p:nvPr/>
        </p:nvSpPr>
        <p:spPr bwMode="auto">
          <a:xfrm>
            <a:off x="685800" y="4305300"/>
            <a:ext cx="49276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3"/>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3"/>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warmer the air mass, the higher and colder its tropopause</a:t>
            </a: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133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9" grpId="0" build="p" autoUpdateAnimBg="0"/>
    </p:bldLst>
  </p:timing>
</p:sld>
</file>

<file path=ppt/slides/slide27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4369"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if an air mass remains over a particular region for an extended period of time it will acquire the properties of that region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these regions are termed </a:t>
            </a:r>
            <a:r>
              <a:rPr lang="en-US" b="1" smtClean="0">
                <a:latin typeface="Helvetica" panose="020B0604020202020204" pitchFamily="34" charset="0"/>
                <a:cs typeface="Helvetica" panose="020B0604020202020204" pitchFamily="34" charset="0"/>
                <a:sym typeface="Helvetica" panose="020B0604020202020204" pitchFamily="34" charset="0"/>
              </a:rPr>
              <a:t>source regions</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3123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23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232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23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source regions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436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43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69" grpId="0" build="p" bldLvl="5" autoUpdateAnimBg="0"/>
    </p:bldLst>
  </p:timing>
</p:sld>
</file>

<file path=ppt/slides/slide27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5393"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if an air mass moves out of its source region, it may modify to become a new air mass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degree of modification depends on the speed at which the mass is moving, and the moisture content and temperature difference between the mass and the new source region</a:t>
            </a:r>
            <a:endParaRPr lang="en-US" smtClean="0">
              <a:latin typeface="Helvetica" panose="020B0604020202020204" pitchFamily="34" charset="0"/>
              <a:sym typeface="Helvetica" panose="020B0604020202020204" pitchFamily="34" charset="0"/>
            </a:endParaRPr>
          </a:p>
        </p:txBody>
      </p:sp>
      <p:sp>
        <p:nvSpPr>
          <p:cNvPr id="3133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33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334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335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modification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539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153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3" grpId="0" build="p" bldLvl="5" autoUpdateAnimBg="0"/>
    </p:bldLst>
  </p:timing>
</p:sld>
</file>

<file path=ppt/slides/slide27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6417" name="Rectangle 1"/>
          <p:cNvSpPr>
            <a:spLocks noGrp="1" noChangeArrowheads="1"/>
          </p:cNvSpPr>
          <p:nvPr>
            <p:ph type="body" idx="1"/>
          </p:nvPr>
        </p:nvSpPr>
        <p:spPr bwMode="auto">
          <a:xfrm>
            <a:off x="1143000" y="2209800"/>
            <a:ext cx="9779000" cy="186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air mass warmed from below will develop convection and instability in its lower levels, which may be carried aloft</a:t>
            </a:r>
            <a:endParaRPr lang="en-US" smtClean="0">
              <a:latin typeface="Helvetica" panose="020B0604020202020204" pitchFamily="34" charset="0"/>
              <a:sym typeface="Helvetica" panose="020B0604020202020204" pitchFamily="34" charset="0"/>
            </a:endParaRPr>
          </a:p>
        </p:txBody>
      </p:sp>
      <p:sp>
        <p:nvSpPr>
          <p:cNvPr id="3143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43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6420" name="Picture 4"/>
          <p:cNvPicPr>
            <a:picLocks noChangeArrowheads="1"/>
          </p:cNvPicPr>
          <p:nvPr/>
        </p:nvPicPr>
        <p:blipFill>
          <a:blip r:embed="rId3"/>
          <a:srcRect/>
          <a:stretch>
            <a:fillRect/>
          </a:stretch>
        </p:blipFill>
        <p:spPr bwMode="auto">
          <a:xfrm>
            <a:off x="3730625" y="4381500"/>
            <a:ext cx="5524500" cy="4013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1437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warming from below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64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7" grpId="0" build="p" bldLvl="5" autoUpdateAnimBg="0"/>
    </p:bldLst>
  </p:timing>
</p:sld>
</file>

<file path=ppt/slides/slide27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7441" name="Rectangle 1"/>
          <p:cNvSpPr>
            <a:spLocks noGrp="1" noChangeArrowheads="1"/>
          </p:cNvSpPr>
          <p:nvPr>
            <p:ph type="body" idx="1"/>
          </p:nvPr>
        </p:nvSpPr>
        <p:spPr bwMode="auto">
          <a:xfrm>
            <a:off x="1358900" y="2146300"/>
            <a:ext cx="9779000" cy="2552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dirty="0"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dirty="0" smtClean="0">
                <a:latin typeface="Helvetica" panose="020B0604020202020204" pitchFamily="34" charset="0"/>
                <a:cs typeface="Helvetica" panose="020B0604020202020204" pitchFamily="34" charset="0"/>
                <a:sym typeface="Helvetica" panose="020B0604020202020204" pitchFamily="34" charset="0"/>
              </a:rPr>
              <a:t>an air mass cooled from below will develop stability in its lower levels, and modification is confined to the first few thousand feet</a:t>
            </a:r>
            <a:endParaRPr lang="en-US" dirty="0" smtClean="0">
              <a:latin typeface="Helvetica" panose="020B0604020202020204" pitchFamily="34" charset="0"/>
              <a:sym typeface="Helvetica" panose="020B0604020202020204" pitchFamily="34" charset="0"/>
            </a:endParaRPr>
          </a:p>
        </p:txBody>
      </p:sp>
      <p:sp>
        <p:nvSpPr>
          <p:cNvPr id="3153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53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7444" name="Picture 4"/>
          <p:cNvPicPr>
            <a:picLocks noChangeArrowheads="1"/>
          </p:cNvPicPr>
          <p:nvPr/>
        </p:nvPicPr>
        <p:blipFill>
          <a:blip r:embed="rId3"/>
          <a:srcRect/>
          <a:stretch>
            <a:fillRect/>
          </a:stretch>
        </p:blipFill>
        <p:spPr bwMode="auto">
          <a:xfrm>
            <a:off x="1676400" y="5073650"/>
            <a:ext cx="9639300" cy="2641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1539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cooling from below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174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1" grpId="0" build="p" bldLvl="5" autoUpdateAnimBg="0"/>
    </p:bldLst>
  </p:timing>
</p:sld>
</file>

<file path=ppt/slides/slide27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64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64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8467" name="Picture 3"/>
          <p:cNvPicPr>
            <a:picLocks noChangeArrowheads="1"/>
          </p:cNvPicPr>
          <p:nvPr/>
        </p:nvPicPr>
        <p:blipFill>
          <a:blip r:embed="rId2"/>
          <a:srcRect/>
          <a:stretch>
            <a:fillRect/>
          </a:stretch>
        </p:blipFill>
        <p:spPr bwMode="auto">
          <a:xfrm>
            <a:off x="2076450" y="3219450"/>
            <a:ext cx="8877300" cy="4648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164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Air mass </a:t>
            </a:r>
            <a:r>
              <a:rPr lang="en-US" sz="4800" b="1" dirty="0" smtClean="0">
                <a:latin typeface="Helvetica Neue Medium" charset="0"/>
                <a:ea typeface="Helvetica Neue Medium" charset="0"/>
                <a:cs typeface="Helvetica Neue Medium" charset="0"/>
                <a:sym typeface="Helvetica Neue Medium" charset="0"/>
              </a:rPr>
              <a:t>source regions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174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74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744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7445"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fronts</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0513"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cold, dense air does not readily mix with warm, less dense air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along the border of two air masses, there is a relatively short transition zone of temperature change within 50-100 miles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a </a:t>
            </a:r>
            <a:r>
              <a:rPr lang="en-US" b="1" smtClean="0">
                <a:latin typeface="Helvetica" panose="020B0604020202020204" pitchFamily="34" charset="0"/>
                <a:cs typeface="Helvetica" panose="020B0604020202020204" pitchFamily="34" charset="0"/>
                <a:sym typeface="Helvetica" panose="020B0604020202020204" pitchFamily="34" charset="0"/>
              </a:rPr>
              <a:t>front</a:t>
            </a:r>
            <a:r>
              <a:rPr lang="en-US" smtClean="0">
                <a:latin typeface="Helvetica" panose="020B0604020202020204" pitchFamily="34" charset="0"/>
                <a:cs typeface="Helvetica" panose="020B0604020202020204" pitchFamily="34" charset="0"/>
                <a:sym typeface="Helvetica" panose="020B0604020202020204" pitchFamily="34" charset="0"/>
              </a:rPr>
              <a:t>, or </a:t>
            </a:r>
            <a:r>
              <a:rPr lang="en-US" b="1" smtClean="0">
                <a:latin typeface="Helvetica" panose="020B0604020202020204" pitchFamily="34" charset="0"/>
                <a:cs typeface="Helvetica" panose="020B0604020202020204" pitchFamily="34" charset="0"/>
                <a:sym typeface="Helvetica" panose="020B0604020202020204" pitchFamily="34" charset="0"/>
              </a:rPr>
              <a:t>frontal system</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p:txBody>
      </p:sp>
      <p:sp>
        <p:nvSpPr>
          <p:cNvPr id="3184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84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846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847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defined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051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05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205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3" grpId="0" build="p" bldLvl="5"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24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24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6"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2840038"/>
            <a:ext cx="120523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468" name="Rectangle 3"/>
          <p:cNvSpPr>
            <a:spLocks noGrp="1" noChangeArrowheads="1"/>
          </p:cNvSpPr>
          <p:nvPr>
            <p:ph type="title"/>
          </p:nvPr>
        </p:nvSpPr>
        <p:spPr bwMode="auto">
          <a:xfrm>
            <a:off x="482600" y="254000"/>
            <a:ext cx="10388600" cy="2717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lnSpc>
                <a:spcPct val="50000"/>
              </a:lnSpc>
            </a:pPr>
            <a:r>
              <a:rPr lang="en-US" sz="4800" dirty="0" smtClean="0"/>
              <a:t>  </a:t>
            </a:r>
            <a:br>
              <a:rPr lang="en-US" sz="4800" dirty="0" smtClean="0"/>
            </a:br>
            <a:r>
              <a:rPr lang="en-US" sz="4800" dirty="0" smtClean="0"/>
              <a:t/>
            </a:r>
            <a:br>
              <a:rPr lang="en-US" sz="4800" dirty="0" smtClean="0"/>
            </a:br>
            <a:r>
              <a:rPr lang="en-US" sz="9600" dirty="0" smtClean="0">
                <a:latin typeface="Helvetica Neue Medium" charset="0"/>
                <a:ea typeface="Helvetica Neue Medium" charset="0"/>
                <a:cs typeface="Helvetica Neue Medium" charset="0"/>
                <a:sym typeface="Helvetica Neue Medium" charset="0"/>
              </a:rPr>
              <a:t>altimetry</a:t>
            </a:r>
            <a:endParaRPr lang="en-US" sz="9600"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1537"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fronts are named based on the colder air mass involved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means it is the relative movement of cold air with relation to the warm air that describes a front</a:t>
            </a:r>
            <a:endParaRPr lang="en-US" smtClean="0">
              <a:latin typeface="Helvetica" panose="020B0604020202020204" pitchFamily="34" charset="0"/>
              <a:sym typeface="Helvetica" panose="020B0604020202020204" pitchFamily="34" charset="0"/>
            </a:endParaRPr>
          </a:p>
        </p:txBody>
      </p:sp>
      <p:sp>
        <p:nvSpPr>
          <p:cNvPr id="3194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194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1949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94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nomenclature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153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15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7" grpId="0" build="p" bldLvl="5" autoUpdateAnimBg="0"/>
    </p:bldLst>
  </p:timing>
</p:sld>
</file>

<file path=ppt/slides/slide28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05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05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2563" name="Picture 3"/>
          <p:cNvPicPr>
            <a:picLocks noChangeArrowheads="1"/>
          </p:cNvPicPr>
          <p:nvPr/>
        </p:nvPicPr>
        <p:blipFill>
          <a:blip r:embed="rId2"/>
          <a:srcRect/>
          <a:stretch>
            <a:fillRect/>
          </a:stretch>
        </p:blipFill>
        <p:spPr bwMode="auto">
          <a:xfrm>
            <a:off x="2854325" y="3409950"/>
            <a:ext cx="7277100" cy="4660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051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frontal systems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3585" name="Rectangle 1"/>
          <p:cNvSpPr>
            <a:spLocks noGrp="1" noChangeArrowheads="1"/>
          </p:cNvSpPr>
          <p:nvPr>
            <p:ph type="body" idx="1"/>
          </p:nvPr>
        </p:nvSpPr>
        <p:spPr bwMode="auto">
          <a:xfrm>
            <a:off x="1193800" y="16891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advancing edge of a cold air mass is termed a </a:t>
            </a:r>
            <a:r>
              <a:rPr lang="en-US" b="1" smtClean="0">
                <a:latin typeface="Helvetica" panose="020B0604020202020204" pitchFamily="34" charset="0"/>
                <a:cs typeface="Helvetica" panose="020B0604020202020204" pitchFamily="34" charset="0"/>
                <a:sym typeface="Helvetica" panose="020B0604020202020204" pitchFamily="34" charset="0"/>
              </a:rPr>
              <a:t>cold front </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cold air advances towards, and eventually will catch up with, the warm air</a:t>
            </a:r>
            <a:endParaRPr lang="en-US" smtClean="0">
              <a:latin typeface="Helvetica" panose="020B0604020202020204" pitchFamily="34" charset="0"/>
              <a:sym typeface="Helvetica" panose="020B0604020202020204" pitchFamily="34" charset="0"/>
            </a:endParaRPr>
          </a:p>
        </p:txBody>
      </p:sp>
      <p:sp>
        <p:nvSpPr>
          <p:cNvPr id="3215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15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154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3589" name="Picture 5"/>
          <p:cNvPicPr>
            <a:picLocks noChangeAspect="1" noChangeArrowheads="1"/>
          </p:cNvPicPr>
          <p:nvPr/>
        </p:nvPicPr>
        <p:blipFill>
          <a:blip r:embed="rId4"/>
          <a:srcRect/>
          <a:stretch>
            <a:fillRect/>
          </a:stretch>
        </p:blipFill>
        <p:spPr bwMode="auto">
          <a:xfrm>
            <a:off x="2203450" y="7248525"/>
            <a:ext cx="7747000" cy="1055688"/>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154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cold</a:t>
            </a:r>
            <a:endParaRPr lang="en-US" sz="4800" b="1" dirty="0" smtClean="0">
              <a:latin typeface="Helvetica Neue Medium" charset="0"/>
              <a:sym typeface="Helvetica Neue Medium" charset="0"/>
            </a:endParaRPr>
          </a:p>
        </p:txBody>
      </p:sp>
      <p:pic>
        <p:nvPicPr>
          <p:cNvPr id="321544"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26200" y="4800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35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35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nodeType="clickEffect">
                                  <p:stCondLst>
                                    <p:cond delay="0"/>
                                  </p:stCondLst>
                                  <p:childTnLst>
                                    <p:set>
                                      <p:cBhvr>
                                        <p:cTn id="14" dur="1" fill="hold">
                                          <p:stCondLst>
                                            <p:cond delay="499"/>
                                          </p:stCondLst>
                                        </p:cTn>
                                        <p:tgtEl>
                                          <p:spTgt spid="323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5" grpId="0" build="p" bldLvl="5" autoUpdateAnimBg="0"/>
    </p:bldLst>
  </p:timing>
</p:sld>
</file>

<file path=ppt/slides/slide28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4609" name="Rectangle 1"/>
          <p:cNvSpPr>
            <a:spLocks noGrp="1" noChangeArrowheads="1"/>
          </p:cNvSpPr>
          <p:nvPr>
            <p:ph type="body" idx="1"/>
          </p:nvPr>
        </p:nvSpPr>
        <p:spPr bwMode="auto">
          <a:xfrm>
            <a:off x="1193800" y="16637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retreating edge of a cold air mass is termed a </a:t>
            </a:r>
            <a:r>
              <a:rPr lang="en-US" b="1" smtClean="0">
                <a:latin typeface="Helvetica" panose="020B0604020202020204" pitchFamily="34" charset="0"/>
                <a:cs typeface="Helvetica" panose="020B0604020202020204" pitchFamily="34" charset="0"/>
                <a:sym typeface="Helvetica" panose="020B0604020202020204" pitchFamily="34" charset="0"/>
              </a:rPr>
              <a:t>warm front</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warm front is eventually caught up to by the cold front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or, </a:t>
            </a:r>
            <a:r>
              <a:rPr lang="en-US" i="1" smtClean="0">
                <a:latin typeface="Helvetica" panose="020B0604020202020204" pitchFamily="34" charset="0"/>
                <a:cs typeface="Helvetica" panose="020B0604020202020204" pitchFamily="34" charset="0"/>
                <a:sym typeface="Helvetica" panose="020B0604020202020204" pitchFamily="34" charset="0"/>
              </a:rPr>
              <a:t>the cold front eventually will catch up with itself </a:t>
            </a:r>
            <a:endParaRPr lang="en-US" i="1" smtClean="0">
              <a:latin typeface="Helvetica" panose="020B0604020202020204" pitchFamily="34" charset="0"/>
              <a:sym typeface="Helvetica" panose="020B0604020202020204" pitchFamily="34" charset="0"/>
            </a:endParaRPr>
          </a:p>
        </p:txBody>
      </p:sp>
      <p:sp>
        <p:nvSpPr>
          <p:cNvPr id="3225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25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256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4613" name="Picture 5"/>
          <p:cNvPicPr>
            <a:picLocks noChangeAspect="1" noChangeArrowheads="1"/>
          </p:cNvPicPr>
          <p:nvPr/>
        </p:nvPicPr>
        <p:blipFill>
          <a:blip r:embed="rId4"/>
          <a:srcRect/>
          <a:stretch>
            <a:fillRect/>
          </a:stretch>
        </p:blipFill>
        <p:spPr bwMode="auto">
          <a:xfrm>
            <a:off x="2708275" y="7004050"/>
            <a:ext cx="7594600" cy="103505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2567"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warm</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460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460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2460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nodeType="clickEffect">
                                  <p:stCondLst>
                                    <p:cond delay="0"/>
                                  </p:stCondLst>
                                  <p:childTnLst>
                                    <p:set>
                                      <p:cBhvr>
                                        <p:cTn id="18" dur="1" fill="hold">
                                          <p:stCondLst>
                                            <p:cond delay="499"/>
                                          </p:stCondLst>
                                        </p:cTn>
                                        <p:tgtEl>
                                          <p:spTgt spid="324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09" grpId="0" build="p" bldLvl="5" autoUpdateAnimBg="0"/>
    </p:bldLst>
  </p:timing>
</p:sld>
</file>

<file path=ppt/slides/slide28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5633" name="Rectangle 1"/>
          <p:cNvSpPr>
            <a:spLocks noGrp="1" noChangeArrowheads="1"/>
          </p:cNvSpPr>
          <p:nvPr>
            <p:ph type="body" idx="1"/>
          </p:nvPr>
        </p:nvSpPr>
        <p:spPr bwMode="auto">
          <a:xfrm>
            <a:off x="1193800" y="2527300"/>
            <a:ext cx="9779000" cy="3848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a:t>
            </a:r>
            <a:r>
              <a:rPr lang="en-US" b="1" smtClean="0">
                <a:latin typeface="Helvetica" panose="020B0604020202020204" pitchFamily="34" charset="0"/>
                <a:cs typeface="Helvetica" panose="020B0604020202020204" pitchFamily="34" charset="0"/>
                <a:sym typeface="Helvetica" panose="020B0604020202020204" pitchFamily="34" charset="0"/>
              </a:rPr>
              <a:t>quasi-stationary front</a:t>
            </a:r>
            <a:r>
              <a:rPr lang="en-US" smtClean="0">
                <a:latin typeface="Helvetica" panose="020B0604020202020204" pitchFamily="34" charset="0"/>
                <a:cs typeface="Helvetica" panose="020B0604020202020204" pitchFamily="34" charset="0"/>
                <a:sym typeface="Helvetica" panose="020B0604020202020204" pitchFamily="34" charset="0"/>
              </a:rPr>
              <a:t> shows little relative movement of the cold air</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with reference to the ground, it is moving at less than 5 kts</a:t>
            </a:r>
            <a:endParaRPr lang="en-US" smtClean="0">
              <a:latin typeface="Helvetica" panose="020B0604020202020204" pitchFamily="34" charset="0"/>
              <a:sym typeface="Helvetica" panose="020B0604020202020204" pitchFamily="34" charset="0"/>
            </a:endParaRPr>
          </a:p>
        </p:txBody>
      </p:sp>
      <p:sp>
        <p:nvSpPr>
          <p:cNvPr id="3235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35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358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5637" name="Picture 5"/>
          <p:cNvPicPr>
            <a:picLocks noChangeAspect="1" noChangeArrowheads="1"/>
          </p:cNvPicPr>
          <p:nvPr/>
        </p:nvPicPr>
        <p:blipFill>
          <a:blip r:embed="rId4"/>
          <a:srcRect/>
          <a:stretch>
            <a:fillRect/>
          </a:stretch>
        </p:blipFill>
        <p:spPr bwMode="auto">
          <a:xfrm>
            <a:off x="3835400" y="6699250"/>
            <a:ext cx="4481513" cy="977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3591"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quasi-stationary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563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563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nodeType="clickEffect">
                                  <p:stCondLst>
                                    <p:cond delay="0"/>
                                  </p:stCondLst>
                                  <p:childTnLst>
                                    <p:set>
                                      <p:cBhvr>
                                        <p:cTn id="14" dur="1" fill="hold">
                                          <p:stCondLst>
                                            <p:cond delay="499"/>
                                          </p:stCondLst>
                                        </p:cTn>
                                        <p:tgtEl>
                                          <p:spTgt spid="325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3" grpId="0" build="p" bldLvl="5" autoUpdateAnimBg="0"/>
    </p:bldLst>
  </p:timing>
</p:sld>
</file>

<file path=ppt/slides/slide28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6657"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cold and warm fronts may also be referred to as </a:t>
            </a:r>
            <a:r>
              <a:rPr lang="en-US" b="1" smtClean="0">
                <a:latin typeface="Helvetica" panose="020B0604020202020204" pitchFamily="34" charset="0"/>
                <a:cs typeface="Helvetica" panose="020B0604020202020204" pitchFamily="34" charset="0"/>
                <a:sym typeface="Helvetica" panose="020B0604020202020204" pitchFamily="34" charset="0"/>
              </a:rPr>
              <a:t>upper fronts</a:t>
            </a:r>
            <a:r>
              <a:rPr lang="en-US" smtClean="0">
                <a:latin typeface="Helvetica" panose="020B0604020202020204" pitchFamily="34" charset="0"/>
                <a:cs typeface="Helvetica" panose="020B0604020202020204" pitchFamily="34" charset="0"/>
                <a:sym typeface="Helvetica" panose="020B0604020202020204" pitchFamily="34" charset="0"/>
              </a:rPr>
              <a:t>, meaning their frontal surface does not come in contact with the ground</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is an underlying mass of air with fairly uniform temperature causing the discontinuity of the frontal surface</a:t>
            </a:r>
            <a:endParaRPr lang="en-US" smtClean="0">
              <a:latin typeface="Helvetica" panose="020B0604020202020204" pitchFamily="34" charset="0"/>
              <a:sym typeface="Helvetica" panose="020B0604020202020204" pitchFamily="34" charset="0"/>
            </a:endParaRPr>
          </a:p>
        </p:txBody>
      </p:sp>
      <p:sp>
        <p:nvSpPr>
          <p:cNvPr id="3246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46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246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upper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66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66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7" grpId="0" build="p" bldLvl="5" autoUpdateAnimBg="0"/>
    </p:bldLst>
  </p:timing>
</p:sld>
</file>

<file path=ppt/slides/slide28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7681"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creation of a front is termed </a:t>
            </a:r>
            <a:r>
              <a:rPr lang="en-US" b="1" smtClean="0">
                <a:latin typeface="Helvetica" panose="020B0604020202020204" pitchFamily="34" charset="0"/>
                <a:cs typeface="Helvetica" panose="020B0604020202020204" pitchFamily="34" charset="0"/>
                <a:sym typeface="Helvetica" panose="020B0604020202020204" pitchFamily="34" charset="0"/>
              </a:rPr>
              <a:t>frontogenesis</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occurs when wind increases the temperature contrast within one air mass, creating two areas of differing temperature</a:t>
            </a:r>
            <a:endParaRPr lang="en-US" smtClean="0">
              <a:latin typeface="Helvetica" panose="020B0604020202020204" pitchFamily="34" charset="0"/>
              <a:sym typeface="Helvetica" panose="020B0604020202020204" pitchFamily="34" charset="0"/>
            </a:endParaRPr>
          </a:p>
        </p:txBody>
      </p:sp>
      <p:sp>
        <p:nvSpPr>
          <p:cNvPr id="3256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56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563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563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frontogenesis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76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76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1" grpId="0" build="p" bldLvl="5" autoUpdateAnimBg="0"/>
    </p:bldLst>
  </p:timing>
</p:sld>
</file>

<file path=ppt/slides/slide28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8705" name="Rectangle 1"/>
          <p:cNvSpPr>
            <a:spLocks noGrp="1" noChangeArrowheads="1"/>
          </p:cNvSpPr>
          <p:nvPr>
            <p:ph type="body" idx="1"/>
          </p:nvPr>
        </p:nvSpPr>
        <p:spPr bwMode="auto">
          <a:xfrm>
            <a:off x="1193800" y="2476500"/>
            <a:ext cx="9779000" cy="612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dissipation of a front is termed </a:t>
            </a:r>
            <a:r>
              <a:rPr lang="en-US" b="1" smtClean="0">
                <a:latin typeface="Helvetica" panose="020B0604020202020204" pitchFamily="34" charset="0"/>
                <a:cs typeface="Helvetica" panose="020B0604020202020204" pitchFamily="34" charset="0"/>
                <a:sym typeface="Helvetica" panose="020B0604020202020204" pitchFamily="34" charset="0"/>
              </a:rPr>
              <a:t>frontolysis</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occurs when wind decreases the temperature contrast between two air masses to a point where there is no need for the front to exist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modification of two air masses that remain over the same source region may also cause frontolysis</a:t>
            </a:r>
            <a:endParaRPr lang="en-US" smtClean="0">
              <a:latin typeface="Helvetica" panose="020B0604020202020204" pitchFamily="34" charset="0"/>
              <a:sym typeface="Helvetica" panose="020B0604020202020204" pitchFamily="34" charset="0"/>
            </a:endParaRPr>
          </a:p>
        </p:txBody>
      </p:sp>
      <p:sp>
        <p:nvSpPr>
          <p:cNvPr id="3266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66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666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66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err="1" smtClean="0">
                <a:latin typeface="Helvetica Neue Medium" charset="0"/>
                <a:ea typeface="Helvetica Neue Medium" charset="0"/>
                <a:cs typeface="Helvetica Neue Medium" charset="0"/>
                <a:sym typeface="Helvetica Neue Medium" charset="0"/>
              </a:rPr>
              <a:t>frontolysis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870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32870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32870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5" grpId="0" build="p" bldLvl="5" autoUpdateAnimBg="0"/>
    </p:bldLst>
  </p:timing>
</p:sld>
</file>

<file path=ppt/slides/slide28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29729" name="Rectangle 1"/>
          <p:cNvSpPr>
            <a:spLocks noGrp="1" noChangeArrowheads="1"/>
          </p:cNvSpPr>
          <p:nvPr>
            <p:ph type="body" idx="1"/>
          </p:nvPr>
        </p:nvSpPr>
        <p:spPr bwMode="auto">
          <a:xfrm>
            <a:off x="1308100" y="1866900"/>
            <a:ext cx="9779000" cy="3467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remember that a front is in fact a mixing zone of air 50-100 miles across</a:t>
            </a:r>
            <a:endParaRPr lang="en-US" smtClean="0">
              <a:latin typeface="Helvetica" panose="020B0604020202020204" pitchFamily="34" charset="0"/>
              <a:sym typeface="Helvetica" panose="020B0604020202020204" pitchFamily="34" charset="0"/>
            </a:endParaRPr>
          </a:p>
        </p:txBody>
      </p:sp>
      <p:sp>
        <p:nvSpPr>
          <p:cNvPr id="3276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76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29732" name="Picture 4"/>
          <p:cNvPicPr>
            <a:picLocks noChangeArrowheads="1"/>
          </p:cNvPicPr>
          <p:nvPr/>
        </p:nvPicPr>
        <p:blipFill>
          <a:blip r:embed="rId3"/>
          <a:srcRect/>
          <a:stretch>
            <a:fillRect/>
          </a:stretch>
        </p:blipFill>
        <p:spPr bwMode="auto">
          <a:xfrm>
            <a:off x="1655763" y="5187950"/>
            <a:ext cx="9678987" cy="2247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768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structure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297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29" grpId="0" build="p" bldLvl="5" autoUpdateAnimBg="0"/>
    </p:bldLst>
  </p:timing>
</p:sld>
</file>

<file path=ppt/slides/slide28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0753" name="Rectangle 1"/>
          <p:cNvSpPr>
            <a:spLocks noGrp="1" noChangeArrowheads="1"/>
          </p:cNvSpPr>
          <p:nvPr>
            <p:ph type="body" idx="1"/>
          </p:nvPr>
        </p:nvSpPr>
        <p:spPr bwMode="auto">
          <a:xfrm>
            <a:off x="1612900" y="1562100"/>
            <a:ext cx="9779000" cy="3467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important to see fronts from all perspectives to fully understand them</a:t>
            </a:r>
            <a:endParaRPr lang="en-US" smtClean="0">
              <a:latin typeface="Helvetica" panose="020B0604020202020204" pitchFamily="34" charset="0"/>
              <a:sym typeface="Helvetica" panose="020B0604020202020204" pitchFamily="34" charset="0"/>
            </a:endParaRPr>
          </a:p>
        </p:txBody>
      </p:sp>
      <p:sp>
        <p:nvSpPr>
          <p:cNvPr id="3287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87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0756" name="Picture 4"/>
          <p:cNvPicPr>
            <a:picLocks noChangeArrowheads="1"/>
          </p:cNvPicPr>
          <p:nvPr/>
        </p:nvPicPr>
        <p:blipFill>
          <a:blip r:embed="rId3"/>
          <a:srcRect/>
          <a:stretch>
            <a:fillRect/>
          </a:stretch>
        </p:blipFill>
        <p:spPr bwMode="auto">
          <a:xfrm>
            <a:off x="2349500" y="4616450"/>
            <a:ext cx="8293100" cy="3429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871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structure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3075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3" grpId="0" build="p" bldLvl="5"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5537" name="Rectangle 1"/>
          <p:cNvSpPr>
            <a:spLocks noGrp="1" noChangeArrowheads="1"/>
          </p:cNvSpPr>
          <p:nvPr>
            <p:ph type="body" idx="1"/>
          </p:nvPr>
        </p:nvSpPr>
        <p:spPr bwMode="auto">
          <a:xfrm>
            <a:off x="914400" y="2044700"/>
            <a:ext cx="6794500" cy="7175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modern day altimeters are referred to as </a:t>
            </a:r>
            <a:r>
              <a:rPr lang="en-US" b="1" smtClean="0">
                <a:latin typeface="Helvetica" panose="020B0604020202020204" pitchFamily="34" charset="0"/>
                <a:cs typeface="Helvetica" panose="020B0604020202020204" pitchFamily="34" charset="0"/>
                <a:sym typeface="Helvetica" panose="020B0604020202020204" pitchFamily="34" charset="0"/>
              </a:rPr>
              <a:t>sensitive altimeters</a:t>
            </a:r>
            <a:endParaRPr lang="en-US" b="1" smtClean="0">
              <a:latin typeface="Helvetica" panose="020B0604020202020204" pitchFamily="34" charset="0"/>
              <a:ea typeface="ヒラギノ角ゴ ProN W6" charset="0"/>
              <a:cs typeface="ヒラギノ角ゴ ProN W6"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they are simply barometers, calibrated to display a change of 30’ with each milibar of pressure change</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each needle is representitive of either hundreds, thousands or tens of thousands of feet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includes a subscale which is used to set the altimeter setting</a:t>
            </a:r>
            <a:endParaRPr lang="en-US" smtClean="0">
              <a:latin typeface="Helvetica" panose="020B0604020202020204" pitchFamily="34" charset="0"/>
              <a:sym typeface="Helvetica" panose="020B0604020202020204" pitchFamily="34" charset="0"/>
            </a:endParaRPr>
          </a:p>
        </p:txBody>
      </p:sp>
      <p:pic>
        <p:nvPicPr>
          <p:cNvPr id="65538" name="Picture 2"/>
          <p:cNvPicPr>
            <a:picLocks noChangeArrowheads="1"/>
          </p:cNvPicPr>
          <p:nvPr/>
        </p:nvPicPr>
        <p:blipFill>
          <a:blip r:embed="rId3"/>
          <a:srcRect/>
          <a:stretch>
            <a:fillRect/>
          </a:stretch>
        </p:blipFill>
        <p:spPr bwMode="auto">
          <a:xfrm>
            <a:off x="8610600" y="3965575"/>
            <a:ext cx="3238500" cy="3340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349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349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34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altimeter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553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553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553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655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 grpId="0" build="p" bldLvl="5" autoUpdateAnimBg="0"/>
    </p:bldLst>
  </p:timing>
</p:sld>
</file>

<file path=ppt/slides/slide29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1777" name="Rectangle 1"/>
          <p:cNvSpPr>
            <a:spLocks noGrp="1" noChangeArrowheads="1"/>
          </p:cNvSpPr>
          <p:nvPr>
            <p:ph type="body" idx="1"/>
          </p:nvPr>
        </p:nvSpPr>
        <p:spPr bwMode="auto">
          <a:xfrm>
            <a:off x="1612900" y="1562100"/>
            <a:ext cx="9779000" cy="3467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inversion is encountered during ascent from the surface through a cold front</a:t>
            </a:r>
            <a:endParaRPr lang="en-US" smtClean="0">
              <a:latin typeface="Helvetica" panose="020B0604020202020204" pitchFamily="34" charset="0"/>
              <a:sym typeface="Helvetica" panose="020B0604020202020204" pitchFamily="34" charset="0"/>
            </a:endParaRPr>
          </a:p>
        </p:txBody>
      </p:sp>
      <p:sp>
        <p:nvSpPr>
          <p:cNvPr id="3297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297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1780" name="Picture 4"/>
          <p:cNvPicPr>
            <a:picLocks noChangeArrowheads="1"/>
          </p:cNvPicPr>
          <p:nvPr/>
        </p:nvPicPr>
        <p:blipFill>
          <a:blip r:embed="rId3"/>
          <a:srcRect/>
          <a:stretch>
            <a:fillRect/>
          </a:stretch>
        </p:blipFill>
        <p:spPr bwMode="auto">
          <a:xfrm>
            <a:off x="4013200" y="4598988"/>
            <a:ext cx="4978400" cy="3314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2973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inversion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3317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7" grpId="0" build="p" bldLvl="5" autoUpdateAnimBg="0"/>
    </p:bldLst>
  </p:timing>
</p:sld>
</file>

<file path=ppt/slides/slide29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07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07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2803" name="Picture 3"/>
          <p:cNvPicPr>
            <a:picLocks noChangeArrowheads="1"/>
          </p:cNvPicPr>
          <p:nvPr/>
        </p:nvPicPr>
        <p:blipFill>
          <a:blip r:embed="rId2"/>
          <a:srcRect/>
          <a:stretch>
            <a:fillRect/>
          </a:stretch>
        </p:blipFill>
        <p:spPr bwMode="auto">
          <a:xfrm>
            <a:off x="1066800" y="5003800"/>
            <a:ext cx="3505200" cy="2222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2804" name="Picture 4"/>
          <p:cNvPicPr>
            <a:picLocks noChangeArrowheads="1"/>
          </p:cNvPicPr>
          <p:nvPr/>
        </p:nvPicPr>
        <p:blipFill>
          <a:blip r:embed="rId3"/>
          <a:srcRect/>
          <a:stretch>
            <a:fillRect/>
          </a:stretch>
        </p:blipFill>
        <p:spPr bwMode="auto">
          <a:xfrm>
            <a:off x="5243513" y="4908550"/>
            <a:ext cx="7023100" cy="2438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075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a:latin typeface="Helvetica Neue Medium" charset="0"/>
                <a:sym typeface="Helvetica Neue Medium" charset="0"/>
              </a:rPr>
              <a:t>N</a:t>
            </a:r>
            <a:r>
              <a:rPr lang="en-US" sz="4800" b="1" dirty="0" smtClean="0">
                <a:latin typeface="Helvetica Neue Medium" charset="0"/>
                <a:ea typeface="Helvetica Neue Medium" charset="0"/>
                <a:cs typeface="Helvetica Neue Medium" charset="0"/>
                <a:sym typeface="Helvetica Neue Medium" charset="0"/>
              </a:rPr>
              <a:t>orth </a:t>
            </a:r>
            <a:r>
              <a:rPr lang="en-US" sz="4800" b="1" dirty="0">
                <a:latin typeface="Helvetica Neue Medium" charset="0"/>
                <a:ea typeface="Helvetica Neue Medium" charset="0"/>
                <a:cs typeface="Helvetica Neue Medium" charset="0"/>
                <a:sym typeface="Helvetica Neue Medium" charset="0"/>
              </a:rPr>
              <a:t>A</a:t>
            </a:r>
            <a:r>
              <a:rPr lang="en-US" sz="4800" b="1" dirty="0" smtClean="0">
                <a:latin typeface="Helvetica Neue Medium" charset="0"/>
                <a:ea typeface="Helvetica Neue Medium" charset="0"/>
                <a:cs typeface="Helvetica Neue Medium" charset="0"/>
                <a:sym typeface="Helvetica Neue Medium" charset="0"/>
              </a:rPr>
              <a:t>merica</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17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17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33827" name="Rectangle 3"/>
          <p:cNvSpPr>
            <a:spLocks/>
          </p:cNvSpPr>
          <p:nvPr/>
        </p:nvSpPr>
        <p:spPr bwMode="auto">
          <a:xfrm>
            <a:off x="1193800" y="24765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frontal motion is dependent on the movement of the cold air perpendicular to it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motion of the warm air does not affect frontal movement</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is true at both the cold front and the warm front</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317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motion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338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338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33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build="p" autoUpdateAnimBg="0"/>
    </p:bldLst>
  </p:timing>
</p:sld>
</file>

<file path=ppt/slides/slide29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28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28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4851" name="Picture 3"/>
          <p:cNvPicPr>
            <a:picLocks noChangeArrowheads="1"/>
          </p:cNvPicPr>
          <p:nvPr/>
        </p:nvPicPr>
        <p:blipFill>
          <a:blip r:embed="rId2"/>
          <a:srcRect/>
          <a:stretch>
            <a:fillRect/>
          </a:stretch>
        </p:blipFill>
        <p:spPr bwMode="auto">
          <a:xfrm>
            <a:off x="3038475" y="3054350"/>
            <a:ext cx="6921500" cy="5283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28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motion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382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382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35875" name="Rectangle 3"/>
          <p:cNvSpPr>
            <a:spLocks/>
          </p:cNvSpPr>
          <p:nvPr/>
        </p:nvSpPr>
        <p:spPr bwMode="auto">
          <a:xfrm>
            <a:off x="1193800" y="24765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slope a frontal surface makes with earth’s surface is extremely shallow, and in all cases it is in the realm of one degree </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shape of the frontal surface however varies significantly between the various fronts</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338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slope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358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358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5" grpId="0" build="p" autoUpdateAnimBg="0"/>
    </p:bldLst>
  </p:timing>
</p:sld>
</file>

<file path=ppt/slides/slide29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48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48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6899" name="Picture 3"/>
          <p:cNvPicPr>
            <a:picLocks noChangeArrowheads="1"/>
          </p:cNvPicPr>
          <p:nvPr/>
        </p:nvPicPr>
        <p:blipFill>
          <a:blip r:embed="rId2"/>
          <a:srcRect/>
          <a:stretch>
            <a:fillRect/>
          </a:stretch>
        </p:blipFill>
        <p:spPr bwMode="auto">
          <a:xfrm>
            <a:off x="2889250" y="3581400"/>
            <a:ext cx="7213600" cy="4267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48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slope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58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58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37923" name="Rectangle 3"/>
          <p:cNvSpPr>
            <a:spLocks/>
          </p:cNvSpPr>
          <p:nvPr/>
        </p:nvSpPr>
        <p:spPr bwMode="auto">
          <a:xfrm>
            <a:off x="1193800" y="24765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two terms are used to describe the upwards movement that the warm air experiences at the cold and the warm front </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the warm front, the warm air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overruns</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the retreating cold air, and it is lifted aloft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the cold front, the advancing cold air aggressively lifts the warm air as it undercuts, creating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frontal lift</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358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going up</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379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379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379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build="p" autoUpdateAnimBg="0"/>
    </p:bldLst>
  </p:timing>
</p:sld>
</file>

<file path=ppt/slides/slide29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68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68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8947" name="Picture 3"/>
          <p:cNvPicPr>
            <a:picLocks noChangeArrowheads="1"/>
          </p:cNvPicPr>
          <p:nvPr/>
        </p:nvPicPr>
        <p:blipFill>
          <a:blip r:embed="rId2"/>
          <a:srcRect/>
          <a:stretch>
            <a:fillRect/>
          </a:stretch>
        </p:blipFill>
        <p:spPr bwMode="auto">
          <a:xfrm>
            <a:off x="1187450" y="3140075"/>
            <a:ext cx="4572000" cy="2336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8948" name="Picture 4"/>
          <p:cNvPicPr>
            <a:picLocks noChangeArrowheads="1"/>
          </p:cNvPicPr>
          <p:nvPr/>
        </p:nvPicPr>
        <p:blipFill>
          <a:blip r:embed="rId3"/>
          <a:srcRect/>
          <a:stretch>
            <a:fillRect/>
          </a:stretch>
        </p:blipFill>
        <p:spPr bwMode="auto">
          <a:xfrm>
            <a:off x="7175500" y="3133725"/>
            <a:ext cx="4572000" cy="2336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8949" name="Picture 5"/>
          <p:cNvPicPr>
            <a:picLocks noChangeArrowheads="1"/>
          </p:cNvPicPr>
          <p:nvPr/>
        </p:nvPicPr>
        <p:blipFill>
          <a:blip r:embed="rId4"/>
          <a:srcRect/>
          <a:stretch>
            <a:fillRect/>
          </a:stretch>
        </p:blipFill>
        <p:spPr bwMode="auto">
          <a:xfrm>
            <a:off x="4292600" y="6375400"/>
            <a:ext cx="4432300" cy="2260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690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frontal lift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79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79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9971" name="Picture 3"/>
          <p:cNvPicPr>
            <a:picLocks noChangeArrowheads="1"/>
          </p:cNvPicPr>
          <p:nvPr/>
        </p:nvPicPr>
        <p:blipFill>
          <a:blip r:embed="rId2"/>
          <a:srcRect/>
          <a:stretch>
            <a:fillRect/>
          </a:stretch>
        </p:blipFill>
        <p:spPr bwMode="auto">
          <a:xfrm>
            <a:off x="4070350" y="6305550"/>
            <a:ext cx="4851400" cy="2489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9972" name="Picture 4"/>
          <p:cNvPicPr>
            <a:picLocks noChangeArrowheads="1"/>
          </p:cNvPicPr>
          <p:nvPr/>
        </p:nvPicPr>
        <p:blipFill>
          <a:blip r:embed="rId3"/>
          <a:srcRect/>
          <a:stretch>
            <a:fillRect/>
          </a:stretch>
        </p:blipFill>
        <p:spPr bwMode="auto">
          <a:xfrm>
            <a:off x="1250950" y="3136900"/>
            <a:ext cx="4749800" cy="2387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39973" name="Picture 5"/>
          <p:cNvPicPr>
            <a:picLocks noChangeArrowheads="1"/>
          </p:cNvPicPr>
          <p:nvPr/>
        </p:nvPicPr>
        <p:blipFill>
          <a:blip r:embed="rId4"/>
          <a:srcRect/>
          <a:stretch>
            <a:fillRect/>
          </a:stretch>
        </p:blipFill>
        <p:spPr bwMode="auto">
          <a:xfrm>
            <a:off x="6896100" y="3149600"/>
            <a:ext cx="5003800" cy="2387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37927"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over running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89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89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0995"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important to note the changes with respect to wind, temperature and pressure with both cold and warm front passage </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these changes may appear in advance of a front passing, or be evident only during or after its passage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389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passage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409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40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8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8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868" name="Rectangle 3"/>
          <p:cNvSpPr>
            <a:spLocks noGrp="1" noChangeArrowheads="1"/>
          </p:cNvSpPr>
          <p:nvPr>
            <p:ph type="title"/>
          </p:nvPr>
        </p:nvSpPr>
        <p:spPr bwMode="auto">
          <a:xfrm>
            <a:off x="533400" y="1295400"/>
            <a:ext cx="10134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dirty="0" smtClean="0"/>
              <a:t>Class </a:t>
            </a:r>
            <a:r>
              <a:rPr lang="en-US" sz="9600" dirty="0" smtClean="0">
                <a:latin typeface="Helvetica Neue Medium" charset="0"/>
                <a:ea typeface="Helvetica Neue Medium" charset="0"/>
                <a:cs typeface="Helvetica Neue Medium" charset="0"/>
                <a:sym typeface="Helvetica Neue Medium" charset="0"/>
              </a:rPr>
              <a:t>outline</a:t>
            </a:r>
            <a:endParaRPr lang="en-US" sz="9600" dirty="0" smtClean="0">
              <a:latin typeface="Helvetica Neue Medium" charset="0"/>
              <a:sym typeface="Helvetica Neue Medium" charset="0"/>
            </a:endParaRPr>
          </a:p>
        </p:txBody>
      </p:sp>
      <p:sp>
        <p:nvSpPr>
          <p:cNvPr id="36869" name="Rectangle 4"/>
          <p:cNvSpPr>
            <a:spLocks noGrp="1" noChangeArrowheads="1"/>
          </p:cNvSpPr>
          <p:nvPr>
            <p:ph type="body" idx="1"/>
          </p:nvPr>
        </p:nvSpPr>
        <p:spPr bwMode="auto">
          <a:xfrm>
            <a:off x="1435100" y="3238500"/>
            <a:ext cx="101346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u="sng" smtClean="0">
                <a:hlinkClick r:id="rId3"/>
              </a:rPr>
              <a:t>http://www.tc.gc.ca/Publications/en/TP12881/PDF/HR/TP12881E.pdf</a:t>
            </a:r>
            <a:endParaRPr lang="en-US" smtClean="0"/>
          </a:p>
          <a:p>
            <a:pPr eaLnBrk="1" hangingPunct="1">
              <a:buSzPct val="62000"/>
              <a:buFontTx/>
              <a:buBlip>
                <a:blip r:embed="rId2"/>
              </a:buBlip>
            </a:pPr>
            <a:r>
              <a:rPr lang="en-US" b="1" smtClean="0"/>
              <a:t>friday:</a:t>
            </a:r>
            <a:r>
              <a:rPr lang="en-US" smtClean="0"/>
              <a:t> pre-test, met theory</a:t>
            </a:r>
          </a:p>
          <a:p>
            <a:pPr eaLnBrk="1" hangingPunct="1">
              <a:buSzPct val="62000"/>
              <a:buFontTx/>
              <a:buBlip>
                <a:blip r:embed="rId2"/>
              </a:buBlip>
            </a:pPr>
            <a:r>
              <a:rPr lang="en-US" b="1" smtClean="0"/>
              <a:t>saturday:</a:t>
            </a:r>
            <a:r>
              <a:rPr lang="en-US" smtClean="0"/>
              <a:t> met theory, advanced theory - air mass, front</a:t>
            </a:r>
          </a:p>
          <a:p>
            <a:pPr eaLnBrk="1" hangingPunct="1">
              <a:buSzPct val="62000"/>
              <a:buFontTx/>
              <a:buBlip>
                <a:blip r:embed="rId2"/>
              </a:buBlip>
            </a:pPr>
            <a:r>
              <a:rPr lang="en-US" b="1" smtClean="0"/>
              <a:t>sunday:</a:t>
            </a:r>
            <a:r>
              <a:rPr lang="en-US" smtClean="0"/>
              <a:t> advanced theory - jet stream, aviation weather products, sample exam and take-up</a:t>
            </a:r>
          </a:p>
        </p:txBody>
      </p:sp>
    </p:spTree>
  </p:cSld>
  <p:clrMapOvr>
    <a:masterClrMapping/>
  </p:clrMapOvr>
  <p:transition spd="slow">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6561" name="Rectangle 1"/>
          <p:cNvSpPr>
            <a:spLocks noGrp="1" noChangeArrowheads="1"/>
          </p:cNvSpPr>
          <p:nvPr>
            <p:ph type="body" idx="1"/>
          </p:nvPr>
        </p:nvSpPr>
        <p:spPr bwMode="auto">
          <a:xfrm>
            <a:off x="977900" y="2235200"/>
            <a:ext cx="6794500" cy="6464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indicated altitude</a:t>
            </a:r>
            <a:r>
              <a:rPr lang="en-US" smtClean="0">
                <a:latin typeface="Helvetica" panose="020B0604020202020204" pitchFamily="34" charset="0"/>
                <a:cs typeface="Helvetica" panose="020B0604020202020204" pitchFamily="34" charset="0"/>
                <a:sym typeface="Helvetica" panose="020B0604020202020204" pitchFamily="34" charset="0"/>
              </a:rPr>
              <a:t> (IALT) is the altitude as indicated on the altimeter above MSL when it is set to the current altimeter setting</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simply “what the needles say” when the subscale is set correctly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IALT does not take into account non-ISA temperature or humidity values, or instrumentation error </a:t>
            </a:r>
            <a:endParaRPr lang="en-US" smtClean="0">
              <a:latin typeface="Helvetica" panose="020B0604020202020204" pitchFamily="34" charset="0"/>
              <a:sym typeface="Helvetica" panose="020B0604020202020204" pitchFamily="34" charset="0"/>
            </a:endParaRPr>
          </a:p>
        </p:txBody>
      </p:sp>
      <p:pic>
        <p:nvPicPr>
          <p:cNvPr id="66562" name="Picture 2"/>
          <p:cNvPicPr>
            <a:picLocks noChangeArrowheads="1"/>
          </p:cNvPicPr>
          <p:nvPr/>
        </p:nvPicPr>
        <p:blipFill>
          <a:blip r:embed="rId3"/>
          <a:srcRect/>
          <a:stretch>
            <a:fillRect/>
          </a:stretch>
        </p:blipFill>
        <p:spPr bwMode="auto">
          <a:xfrm>
            <a:off x="8610600" y="3965575"/>
            <a:ext cx="3238500" cy="3340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451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451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45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IALT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656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656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65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1" grpId="0" build="p" bldLvl="5" autoUpdateAnimBg="0"/>
    </p:bldLst>
  </p:timing>
</p:sld>
</file>

<file path=ppt/slides/slide30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399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399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3997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342020" name="Group 4"/>
          <p:cNvGraphicFramePr>
            <a:graphicFrameLocks noGrp="1"/>
          </p:cNvGraphicFramePr>
          <p:nvPr/>
        </p:nvGraphicFramePr>
        <p:xfrm>
          <a:off x="1066800" y="3340100"/>
          <a:ext cx="9753600" cy="5570540"/>
        </p:xfrm>
        <a:graphic>
          <a:graphicData uri="http://schemas.openxmlformats.org/drawingml/2006/table">
            <a:tbl>
              <a:tblPr/>
              <a:tblGrid>
                <a:gridCol w="2438400"/>
                <a:gridCol w="2438400"/>
                <a:gridCol w="2438400"/>
                <a:gridCol w="2438400"/>
              </a:tblGrid>
              <a:tr h="1396813">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weather</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0098D3"/>
                        </a:gs>
                        <a:gs pos="100000">
                          <a:srgbClr val="1D559B"/>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before passage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0098D3"/>
                        </a:gs>
                        <a:gs pos="100000">
                          <a:srgbClr val="1D559B"/>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with passage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0098D3"/>
                        </a:gs>
                        <a:gs pos="100000">
                          <a:srgbClr val="1D559B"/>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after passage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0098D3"/>
                        </a:gs>
                        <a:gs pos="100000">
                          <a:srgbClr val="1D559B"/>
                        </a:gs>
                      </a:gsLst>
                      <a:lin ang="5400000" scaled="1"/>
                    </a:gradFill>
                  </a:tcPr>
                </a:tc>
              </a:tr>
              <a:tr h="1003166">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temperature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warm</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suddenly cooling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steady cooling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1076925">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pressure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decreasing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decreasing to lowest point, then sudden increase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steady increase</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984118">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winds</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backing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variable, gusting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veering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1109515">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visibility</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fair to poor</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poor but improving</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good, except during showers</a:t>
                      </a:r>
                    </a:p>
                  </a:txBody>
                  <a:tcPr marL="127000" marR="127000" marT="126984" marB="126984"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bl>
          </a:graphicData>
        </a:graphic>
      </p:graphicFrame>
      <p:sp>
        <p:nvSpPr>
          <p:cNvPr id="340005" name="Rectangle 7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cold front passage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099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099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4099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343044" name="Group 4"/>
          <p:cNvGraphicFramePr>
            <a:graphicFrameLocks noGrp="1"/>
          </p:cNvGraphicFramePr>
          <p:nvPr/>
        </p:nvGraphicFramePr>
        <p:xfrm>
          <a:off x="1066800" y="3340100"/>
          <a:ext cx="9753600" cy="5548313"/>
        </p:xfrm>
        <a:graphic>
          <a:graphicData uri="http://schemas.openxmlformats.org/drawingml/2006/table">
            <a:tbl>
              <a:tblPr/>
              <a:tblGrid>
                <a:gridCol w="2438400"/>
                <a:gridCol w="2438400"/>
                <a:gridCol w="2438400"/>
                <a:gridCol w="2438400"/>
              </a:tblGrid>
              <a:tr h="1397000">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weather</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FF0000"/>
                        </a:gs>
                        <a:gs pos="100000">
                          <a:srgbClr val="800000"/>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before passage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FF0000"/>
                        </a:gs>
                        <a:gs pos="100000">
                          <a:srgbClr val="800000"/>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with passage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FF0000"/>
                        </a:gs>
                        <a:gs pos="100000">
                          <a:srgbClr val="800000"/>
                        </a:gs>
                      </a:gsLst>
                      <a:lin ang="5400000" scaled="1"/>
                    </a:grad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Helvetica Neue Light" charset="0"/>
                          <a:ea typeface="Helvetica Neue Light" charset="0"/>
                          <a:cs typeface="Helvetica Neue Light" charset="0"/>
                          <a:sym typeface="Helvetica Neue Light" charset="0"/>
                        </a:rPr>
                        <a:t>after passage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gradFill rotWithShape="0">
                      <a:gsLst>
                        <a:gs pos="0">
                          <a:srgbClr val="FF0000"/>
                        </a:gs>
                        <a:gs pos="100000">
                          <a:srgbClr val="800000"/>
                        </a:gs>
                      </a:gsLst>
                      <a:lin ang="5400000" scaled="1"/>
                    </a:gradFill>
                  </a:tcPr>
                </a:tc>
              </a:tr>
              <a:tr h="1003300">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temperature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cool</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sudden warming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warming, then sustaining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1054100">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pressure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decreasing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sustaining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slight rise then decrease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984250">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winds</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backing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variable</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veering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r h="1109663">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2400" b="0" i="1"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visibility</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poor</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improving</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c>
                  <a:txBody>
                    <a:bodyPr/>
                    <a:lstStyle>
                      <a:lvl1pPr>
                        <a:buSzPct val="93000"/>
                        <a:defRPr sz="2400">
                          <a:solidFill>
                            <a:schemeClr val="tx1"/>
                          </a:solidFill>
                          <a:latin typeface="Helvetica Neue" charset="0"/>
                          <a:ea typeface="ヒラギノ角ゴ ProN W3" charset="0"/>
                          <a:cs typeface="ヒラギノ角ゴ ProN W3" charset="0"/>
                          <a:sym typeface="Helvetica Neue" charset="0"/>
                        </a:defRPr>
                      </a:lvl1pPr>
                      <a:lvl2pPr marL="698500" indent="-508000">
                        <a:buSzPct val="93000"/>
                        <a:defRPr sz="2400">
                          <a:solidFill>
                            <a:schemeClr val="tx1"/>
                          </a:solidFill>
                          <a:latin typeface="Helvetica Neue" charset="0"/>
                          <a:ea typeface="ヒラギノ角ゴ ProN W3" charset="0"/>
                          <a:cs typeface="ヒラギノ角ゴ ProN W3" charset="0"/>
                          <a:sym typeface="Helvetica Neue" charset="0"/>
                        </a:defRPr>
                      </a:lvl2pPr>
                      <a:lvl3pPr marL="889000" indent="-508000">
                        <a:buSzPct val="93000"/>
                        <a:defRPr sz="2400">
                          <a:solidFill>
                            <a:schemeClr val="tx1"/>
                          </a:solidFill>
                          <a:latin typeface="Helvetica Neue" charset="0"/>
                          <a:ea typeface="ヒラギノ角ゴ ProN W3" charset="0"/>
                          <a:cs typeface="ヒラギノ角ゴ ProN W3" charset="0"/>
                          <a:sym typeface="Helvetica Neue" charset="0"/>
                        </a:defRPr>
                      </a:lvl3pPr>
                      <a:lvl4pPr marL="1079500" indent="-508000">
                        <a:buSzPct val="93000"/>
                        <a:defRPr sz="2400">
                          <a:solidFill>
                            <a:schemeClr val="tx1"/>
                          </a:solidFill>
                          <a:latin typeface="Helvetica Neue" charset="0"/>
                          <a:ea typeface="ヒラギノ角ゴ ProN W3" charset="0"/>
                          <a:cs typeface="ヒラギノ角ゴ ProN W3" charset="0"/>
                          <a:sym typeface="Helvetica Neue" charset="0"/>
                        </a:defRPr>
                      </a:lvl4pPr>
                      <a:lvl5pPr marL="1270000" indent="-508000">
                        <a:buSzPct val="93000"/>
                        <a:defRPr sz="2400">
                          <a:solidFill>
                            <a:schemeClr val="tx1"/>
                          </a:solidFill>
                          <a:latin typeface="Helvetica Neue" charset="0"/>
                          <a:ea typeface="ヒラギノ角ゴ ProN W3" charset="0"/>
                          <a:cs typeface="ヒラギノ角ゴ ProN W3" charset="0"/>
                          <a:sym typeface="Helvetica Neue" charset="0"/>
                        </a:defRPr>
                      </a:lvl5pPr>
                      <a:lvl6pPr marL="17272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6pPr>
                      <a:lvl7pPr marL="21844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7pPr>
                      <a:lvl8pPr marL="26416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8pPr>
                      <a:lvl9pPr marL="3098800" indent="-508000" fontAlgn="base">
                        <a:lnSpc>
                          <a:spcPct val="120000"/>
                        </a:lnSpc>
                        <a:spcBef>
                          <a:spcPts val="2800"/>
                        </a:spcBef>
                        <a:spcAft>
                          <a:spcPct val="0"/>
                        </a:spcAft>
                        <a:buSzPct val="93000"/>
                        <a:defRPr sz="2400">
                          <a:solidFill>
                            <a:schemeClr val="tx1"/>
                          </a:solidFill>
                          <a:latin typeface="Helvetica Neue" charset="0"/>
                          <a:ea typeface="ヒラギノ角ゴ ProN W3" charset="0"/>
                          <a:cs typeface="ヒラギノ角ゴ ProN W3" charset="0"/>
                          <a:sym typeface="Helvetica Neue" charset="0"/>
                        </a:defRPr>
                      </a:lvl9pPr>
                    </a:lstStyle>
                    <a:p>
                      <a:pPr marL="0" marR="0" lvl="0" indent="0" algn="ctr" defTabSz="914400" rtl="0" eaLnBrk="1" fontAlgn="base" latinLnBrk="0" hangingPunct="1">
                        <a:lnSpc>
                          <a:spcPct val="100000"/>
                        </a:lnSpc>
                        <a:spcBef>
                          <a:spcPct val="0"/>
                        </a:spcBef>
                        <a:spcAft>
                          <a:spcPct val="0"/>
                        </a:spcAft>
                        <a:buClrTx/>
                        <a:buSzPct val="93000"/>
                        <a:buFontTx/>
                        <a:buNone/>
                        <a:tabLst/>
                      </a:pPr>
                      <a:r>
                        <a:rPr kumimoji="0" lang="en-US" sz="1800" b="0" i="0" u="none" strike="noStrike" cap="none" normalizeH="0" baseline="0" smtClean="0">
                          <a:ln>
                            <a:noFill/>
                          </a:ln>
                          <a:solidFill>
                            <a:schemeClr val="tx1"/>
                          </a:solidFill>
                          <a:effectLst/>
                          <a:latin typeface="Helvetica Neue" charset="0"/>
                          <a:ea typeface="ヒラギノ角ゴ ProN W3" charset="0"/>
                          <a:cs typeface="ヒラギノ角ゴ ProN W3" charset="0"/>
                          <a:sym typeface="Helvetica Neue" charset="0"/>
                        </a:rPr>
                        <a:t>fair</a:t>
                      </a:r>
                    </a:p>
                  </a:txBody>
                  <a:tcPr marL="127000" marR="127000" marT="127000" marB="127000" anchor="ctr" horzOverflow="overflow">
                    <a:lnL w="50800" cap="flat" cmpd="sng" algn="ctr">
                      <a:solidFill>
                        <a:srgbClr val="FFFEFD"/>
                      </a:solidFill>
                      <a:prstDash val="solid"/>
                      <a:round/>
                      <a:headEnd type="none" w="med" len="med"/>
                      <a:tailEnd type="none" w="med" len="med"/>
                    </a:lnL>
                    <a:lnR w="50800" cap="flat" cmpd="sng" algn="ctr">
                      <a:solidFill>
                        <a:srgbClr val="FFFEFD"/>
                      </a:solidFill>
                      <a:prstDash val="solid"/>
                      <a:round/>
                      <a:headEnd type="none" w="med" len="med"/>
                      <a:tailEnd type="none" w="med" len="med"/>
                    </a:lnR>
                    <a:lnT w="50800" cap="flat" cmpd="sng" algn="ctr">
                      <a:solidFill>
                        <a:srgbClr val="FFFEFD"/>
                      </a:solidFill>
                      <a:prstDash val="solid"/>
                      <a:round/>
                      <a:headEnd type="none" w="med" len="med"/>
                      <a:tailEnd type="none" w="med" len="med"/>
                    </a:lnT>
                    <a:lnB w="50800" cap="flat" cmpd="sng" algn="ctr">
                      <a:solidFill>
                        <a:srgbClr val="FFFEFD"/>
                      </a:solidFill>
                      <a:prstDash val="solid"/>
                      <a:round/>
                      <a:headEnd type="none" w="med" len="med"/>
                      <a:tailEnd type="none" w="med" len="med"/>
                    </a:lnB>
                    <a:lnTlToBr>
                      <a:noFill/>
                    </a:lnTlToBr>
                    <a:lnBlToTr>
                      <a:noFill/>
                    </a:lnBlToTr>
                    <a:noFill/>
                  </a:tcPr>
                </a:tc>
              </a:tr>
            </a:tbl>
          </a:graphicData>
        </a:graphic>
      </p:graphicFrame>
      <p:sp>
        <p:nvSpPr>
          <p:cNvPr id="341029" name="Rectangle 7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warm front passage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20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20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4067"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wave-like disturbances may form on quasi-stationary fronts that can produce extensive areas of cloud and precipitation</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these waves may be stable or unstable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4202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waves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440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440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build="p" autoUpdateAnimBg="0"/>
    </p:bldLst>
  </p:timing>
</p:sld>
</file>

<file path=ppt/slides/slide30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30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30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45091" name="Picture 3"/>
          <p:cNvPicPr>
            <a:picLocks noChangeArrowheads="1"/>
          </p:cNvPicPr>
          <p:nvPr/>
        </p:nvPicPr>
        <p:blipFill>
          <a:blip r:embed="rId2"/>
          <a:srcRect/>
          <a:stretch>
            <a:fillRect/>
          </a:stretch>
        </p:blipFill>
        <p:spPr bwMode="auto">
          <a:xfrm>
            <a:off x="2070100" y="3600450"/>
            <a:ext cx="8877300" cy="4064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30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stable wave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40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40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46115" name="Picture 3"/>
          <p:cNvPicPr>
            <a:picLocks noChangeArrowheads="1"/>
          </p:cNvPicPr>
          <p:nvPr/>
        </p:nvPicPr>
        <p:blipFill>
          <a:blip r:embed="rId2"/>
          <a:srcRect/>
          <a:stretch>
            <a:fillRect/>
          </a:stretch>
        </p:blipFill>
        <p:spPr bwMode="auto">
          <a:xfrm>
            <a:off x="2660650" y="3216275"/>
            <a:ext cx="7658100" cy="4864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406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unstable wave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50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50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7139" name="Rectangle 3"/>
          <p:cNvSpPr>
            <a:spLocks/>
          </p:cNvSpPr>
          <p:nvPr/>
        </p:nvSpPr>
        <p:spPr bwMode="auto">
          <a:xfrm>
            <a:off x="1206500" y="1879600"/>
            <a:ext cx="97790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trough of warm air that is lifted aloft during an unstable wave is termed 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trowal</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347140" name="Picture 4"/>
          <p:cNvPicPr>
            <a:picLocks noChangeArrowheads="1"/>
          </p:cNvPicPr>
          <p:nvPr/>
        </p:nvPicPr>
        <p:blipFill>
          <a:blip r:embed="rId3"/>
          <a:srcRect/>
          <a:stretch>
            <a:fillRect/>
          </a:stretch>
        </p:blipFill>
        <p:spPr bwMode="auto">
          <a:xfrm>
            <a:off x="2901950" y="4476750"/>
            <a:ext cx="7188200" cy="3632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50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err="1" smtClean="0">
                <a:latin typeface="Helvetica Neue Medium" charset="0"/>
                <a:ea typeface="Helvetica Neue Medium" charset="0"/>
                <a:cs typeface="Helvetica Neue Medium" charset="0"/>
                <a:sym typeface="Helvetica Neue Medium" charset="0"/>
              </a:rPr>
              <a:t>trowal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471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autoUpdateAnimBg="0"/>
    </p:bldLst>
  </p:timing>
</p:sld>
</file>

<file path=ppt/slides/slide30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61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61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48163"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advancing cold front catching up to the warm front is termed an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occlusion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a like a doing up a zipper with the resultant being a wedge of warm air pushed aloft</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remember that in essence this is the cold front catching up to its own tail</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4611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occlusion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481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48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481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build="p" autoUpdateAnimBg="0"/>
    </p:bldLst>
  </p:timing>
</p:sld>
</file>

<file path=ppt/slides/slide30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471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71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49187" name="Picture 3"/>
          <p:cNvPicPr>
            <a:picLocks noChangeArrowheads="1"/>
          </p:cNvPicPr>
          <p:nvPr/>
        </p:nvPicPr>
        <p:blipFill>
          <a:blip r:embed="rId2"/>
          <a:srcRect/>
          <a:stretch>
            <a:fillRect/>
          </a:stretch>
        </p:blipFill>
        <p:spPr bwMode="auto">
          <a:xfrm>
            <a:off x="1714500" y="3332163"/>
            <a:ext cx="9563100" cy="4495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714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occlusion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0209" name="Rectangle 1"/>
          <p:cNvSpPr>
            <a:spLocks/>
          </p:cNvSpPr>
          <p:nvPr/>
        </p:nvSpPr>
        <p:spPr bwMode="auto">
          <a:xfrm>
            <a:off x="1371600" y="3411538"/>
            <a:ext cx="97790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cold air advances on and lifts its retreating cool tail, which in turn lifts warm air aloft</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481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81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0212" name="Picture 4"/>
          <p:cNvPicPr>
            <a:picLocks noChangeArrowheads="1"/>
          </p:cNvPicPr>
          <p:nvPr/>
        </p:nvPicPr>
        <p:blipFill>
          <a:blip r:embed="rId3"/>
          <a:srcRect/>
          <a:stretch>
            <a:fillRect/>
          </a:stretch>
        </p:blipFill>
        <p:spPr bwMode="auto">
          <a:xfrm>
            <a:off x="2830513" y="4948238"/>
            <a:ext cx="7696200" cy="3822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81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cold front occlusion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020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09" grpId="0" build="p" autoUpdateAnimBg="0"/>
    </p:bldLst>
  </p:timing>
</p:sld>
</file>

<file path=ppt/slides/slide30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1233" name="Rectangle 1"/>
          <p:cNvSpPr>
            <a:spLocks/>
          </p:cNvSpPr>
          <p:nvPr/>
        </p:nvSpPr>
        <p:spPr bwMode="auto">
          <a:xfrm>
            <a:off x="1390650" y="3436938"/>
            <a:ext cx="97790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cool air advances on and overruns its retreating cold tail, which lifts warm air aloft</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491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491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1236" name="Picture 4"/>
          <p:cNvPicPr>
            <a:picLocks noChangeArrowheads="1"/>
          </p:cNvPicPr>
          <p:nvPr/>
        </p:nvPicPr>
        <p:blipFill>
          <a:blip r:embed="rId3"/>
          <a:srcRect/>
          <a:stretch>
            <a:fillRect/>
          </a:stretch>
        </p:blipFill>
        <p:spPr bwMode="auto">
          <a:xfrm>
            <a:off x="2686050" y="4797425"/>
            <a:ext cx="7658100" cy="37719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491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warm front occlusion</a:t>
            </a:r>
            <a:endParaRPr lang="en-US" sz="4800" b="1" dirty="0" smtClean="0">
              <a:latin typeface="Helvetica Neue Medium" charset="0"/>
              <a:sym typeface="Helvetica Neue Medium" charset="0"/>
            </a:endParaRPr>
          </a:p>
        </p:txBody>
      </p:sp>
      <p:pic>
        <p:nvPicPr>
          <p:cNvPr id="34919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26200" y="4800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12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7585" name="Rectangle 1"/>
          <p:cNvSpPr>
            <a:spLocks noGrp="1" noChangeArrowheads="1"/>
          </p:cNvSpPr>
          <p:nvPr>
            <p:ph type="body" idx="1"/>
          </p:nvPr>
        </p:nvSpPr>
        <p:spPr bwMode="auto">
          <a:xfrm>
            <a:off x="1828800" y="2247900"/>
            <a:ext cx="9334500" cy="6261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altimeter setting</a:t>
            </a:r>
            <a:r>
              <a:rPr lang="en-US" smtClean="0">
                <a:latin typeface="Helvetica" panose="020B0604020202020204" pitchFamily="34" charset="0"/>
                <a:cs typeface="Helvetica" panose="020B0604020202020204" pitchFamily="34" charset="0"/>
                <a:sym typeface="Helvetica" panose="020B0604020202020204" pitchFamily="34" charset="0"/>
              </a:rPr>
              <a:t> is either expressed as QNH or QFE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QNH is station pressure corrected to mean sea level (MSL) values - altimeter will read height in feet above sea level (ASL) in ISA conditions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QFE is station pressure corrected to a reference datum on the airfield - altimeter will read zero when at the datum in ISA conditions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QNH = “nautical height”, QFE = “field elevation”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endParaRPr lang="en-US" smtClean="0"/>
          </a:p>
        </p:txBody>
      </p:sp>
      <p:sp>
        <p:nvSpPr>
          <p:cNvPr id="655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55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554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altimeter setting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75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75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758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675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5" grpId="0" build="p" bldLvl="5" autoUpdateAnimBg="0"/>
    </p:bldLst>
  </p:timing>
</p:sld>
</file>

<file path=ppt/slides/slide3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02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02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2259" name="Rectangle 3"/>
          <p:cNvSpPr>
            <a:spLocks/>
          </p:cNvSpPr>
          <p:nvPr/>
        </p:nvSpPr>
        <p:spPr bwMode="auto">
          <a:xfrm>
            <a:off x="1219200" y="3149600"/>
            <a:ext cx="9779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each type of front creates a specific type of weather</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can range from little cloud formation with no precipitation, to aggressive thunderstorms with intense precipitation</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weather seen at the front depends on the characteristics of the warm air mass</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35021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021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weather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22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522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522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p" autoUpdateAnimBg="0"/>
    </p:bldLst>
  </p:timing>
</p:sld>
</file>

<file path=ppt/slides/slide3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12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12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3283" name="Picture 3"/>
          <p:cNvPicPr>
            <a:picLocks noChangeArrowheads="1"/>
          </p:cNvPicPr>
          <p:nvPr/>
        </p:nvPicPr>
        <p:blipFill>
          <a:blip r:embed="rId2"/>
          <a:srcRect/>
          <a:stretch>
            <a:fillRect/>
          </a:stretch>
        </p:blipFill>
        <p:spPr bwMode="auto">
          <a:xfrm>
            <a:off x="1441450" y="3181350"/>
            <a:ext cx="3200400" cy="2451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3284" name="Picture 4"/>
          <p:cNvPicPr>
            <a:picLocks noChangeArrowheads="1"/>
          </p:cNvPicPr>
          <p:nvPr/>
        </p:nvPicPr>
        <p:blipFill>
          <a:blip r:embed="rId3"/>
          <a:srcRect/>
          <a:stretch>
            <a:fillRect/>
          </a:stretch>
        </p:blipFill>
        <p:spPr bwMode="auto">
          <a:xfrm>
            <a:off x="8307388" y="3168650"/>
            <a:ext cx="3416300" cy="2451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3285" name="Picture 5"/>
          <p:cNvPicPr>
            <a:picLocks noChangeArrowheads="1"/>
          </p:cNvPicPr>
          <p:nvPr/>
        </p:nvPicPr>
        <p:blipFill>
          <a:blip r:embed="rId4"/>
          <a:srcRect/>
          <a:stretch>
            <a:fillRect/>
          </a:stretch>
        </p:blipFill>
        <p:spPr bwMode="auto">
          <a:xfrm>
            <a:off x="4743450" y="6062663"/>
            <a:ext cx="3492500" cy="2463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51239"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cold front weather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22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22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4307" name="Picture 3"/>
          <p:cNvPicPr>
            <a:picLocks noChangeArrowheads="1"/>
          </p:cNvPicPr>
          <p:nvPr/>
        </p:nvPicPr>
        <p:blipFill>
          <a:blip r:embed="rId2"/>
          <a:srcRect/>
          <a:stretch>
            <a:fillRect/>
          </a:stretch>
        </p:blipFill>
        <p:spPr bwMode="auto">
          <a:xfrm>
            <a:off x="1352550" y="3365500"/>
            <a:ext cx="3797300" cy="2019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4308" name="Picture 4"/>
          <p:cNvPicPr>
            <a:picLocks noChangeArrowheads="1"/>
          </p:cNvPicPr>
          <p:nvPr/>
        </p:nvPicPr>
        <p:blipFill>
          <a:blip r:embed="rId3"/>
          <a:srcRect/>
          <a:stretch>
            <a:fillRect/>
          </a:stretch>
        </p:blipFill>
        <p:spPr bwMode="auto">
          <a:xfrm>
            <a:off x="7791450" y="3365500"/>
            <a:ext cx="3048000" cy="20193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4309" name="Picture 5"/>
          <p:cNvPicPr>
            <a:picLocks noChangeArrowheads="1"/>
          </p:cNvPicPr>
          <p:nvPr/>
        </p:nvPicPr>
        <p:blipFill>
          <a:blip r:embed="rId4"/>
          <a:srcRect/>
          <a:stretch>
            <a:fillRect/>
          </a:stretch>
        </p:blipFill>
        <p:spPr bwMode="auto">
          <a:xfrm>
            <a:off x="4832350" y="6007100"/>
            <a:ext cx="3352800" cy="2311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5226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warm front weather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5329" name="Rectangle 1"/>
          <p:cNvSpPr>
            <a:spLocks/>
          </p:cNvSpPr>
          <p:nvPr/>
        </p:nvSpPr>
        <p:spPr bwMode="auto">
          <a:xfrm>
            <a:off x="871538" y="3517900"/>
            <a:ext cx="112776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rain falling from cloud in the cold air sector at a warm front has the potential to cause freezing rain and dangerous icing conditions</a:t>
            </a:r>
            <a:endParaRPr lang="en-US"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532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32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5332" name="Picture 4"/>
          <p:cNvPicPr>
            <a:picLocks noChangeArrowheads="1"/>
          </p:cNvPicPr>
          <p:nvPr/>
        </p:nvPicPr>
        <p:blipFill>
          <a:blip r:embed="rId3"/>
          <a:srcRect/>
          <a:stretch>
            <a:fillRect/>
          </a:stretch>
        </p:blipFill>
        <p:spPr bwMode="auto">
          <a:xfrm>
            <a:off x="3622675" y="5080000"/>
            <a:ext cx="6045200" cy="3784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5328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winter warm front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53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29" grpId="0" build="p" autoUpdateAnimBg="0"/>
    </p:bldLst>
  </p:timing>
</p:sld>
</file>

<file path=ppt/slides/slide3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43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43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4308"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smtClean="0">
                <a:latin typeface="Helvetica Neue Medium" charset="0"/>
                <a:ea typeface="Helvetica Neue Medium" charset="0"/>
                <a:cs typeface="Helvetica Neue Medium" charset="0"/>
                <a:sym typeface="Helvetica Neue Medium" charset="0"/>
              </a:rPr>
              <a:t>winter warm front</a:t>
            </a:r>
            <a:endParaRPr lang="en-US" sz="4800" b="1" dirty="0" smtClean="0">
              <a:latin typeface="Helvetica Neue Medium" charset="0"/>
              <a:sym typeface="Helvetica Neue Medium" charset="0"/>
            </a:endParaRPr>
          </a:p>
        </p:txBody>
      </p:sp>
      <p:pic>
        <p:nvPicPr>
          <p:cNvPr id="356356" name="Picture 4"/>
          <p:cNvPicPr>
            <a:picLocks noChangeArrowheads="1"/>
          </p:cNvPicPr>
          <p:nvPr/>
        </p:nvPicPr>
        <p:blipFill>
          <a:blip r:embed="rId2"/>
          <a:srcRect/>
          <a:stretch>
            <a:fillRect/>
          </a:stretch>
        </p:blipFill>
        <p:spPr bwMode="auto">
          <a:xfrm>
            <a:off x="2940050" y="3600450"/>
            <a:ext cx="7112000" cy="4165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53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53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533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6200" y="28305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7380" name="Picture 4"/>
          <p:cNvPicPr>
            <a:picLocks noChangeArrowheads="1"/>
          </p:cNvPicPr>
          <p:nvPr/>
        </p:nvPicPr>
        <p:blipFill>
          <a:blip r:embed="rId3"/>
          <a:srcRect/>
          <a:stretch>
            <a:fillRect/>
          </a:stretch>
        </p:blipFill>
        <p:spPr bwMode="auto">
          <a:xfrm>
            <a:off x="2057400" y="4140200"/>
            <a:ext cx="8877300" cy="3467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5533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Fronts </a:t>
            </a:r>
            <a:r>
              <a:rPr lang="en-US" sz="4800" b="1" dirty="0" err="1" smtClean="0">
                <a:latin typeface="Helvetica Neue Medium" charset="0"/>
                <a:ea typeface="Helvetica Neue Medium" charset="0"/>
                <a:cs typeface="Helvetica Neue Medium" charset="0"/>
                <a:sym typeface="Helvetica Neue Medium" charset="0"/>
              </a:rPr>
              <a:t>trowal</a:t>
            </a:r>
            <a:r>
              <a:rPr lang="en-US" sz="4800" b="1" dirty="0" smtClean="0">
                <a:latin typeface="Helvetica Neue Medium" charset="0"/>
                <a:ea typeface="Helvetica Neue Medium" charset="0"/>
                <a:cs typeface="Helvetica Neue Medium" charset="0"/>
                <a:sym typeface="Helvetica Neue Medium" charset="0"/>
              </a:rPr>
              <a:t> weather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484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48484" name="Rectangle 3"/>
          <p:cNvSpPr>
            <a:spLocks noGrp="1" noChangeArrowheads="1"/>
          </p:cNvSpPr>
          <p:nvPr>
            <p:ph type="title"/>
          </p:nvPr>
        </p:nvSpPr>
        <p:spPr bwMode="auto">
          <a:xfrm>
            <a:off x="1435100" y="3403600"/>
            <a:ext cx="10134600" cy="2273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dirty="0" smtClean="0"/>
              <a:t>Day</a:t>
            </a:r>
            <a:r>
              <a:rPr lang="en-US" dirty="0" smtClean="0">
                <a:latin typeface="Helvetica Neue" charset="0"/>
                <a:sym typeface="Helvetica Neue" charset="0"/>
              </a:rPr>
              <a:t> 3</a:t>
            </a:r>
          </a:p>
        </p:txBody>
      </p:sp>
      <p:sp>
        <p:nvSpPr>
          <p:cNvPr id="148485" name="Rectangle 4"/>
          <p:cNvSpPr>
            <a:spLocks noGrp="1" noChangeArrowheads="1"/>
          </p:cNvSpPr>
          <p:nvPr>
            <p:ph type="body" idx="1"/>
          </p:nvPr>
        </p:nvSpPr>
        <p:spPr bwMode="auto">
          <a:xfrm>
            <a:off x="1389832" y="5668888"/>
            <a:ext cx="10129068" cy="1008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eaLnBrk="1" hangingPunct="1"/>
            <a:r>
              <a:rPr lang="en-US" dirty="0" smtClean="0"/>
              <a:t> met advanced theory continued, jet stream, aviation weather products, sample exam and take-up</a:t>
            </a:r>
          </a:p>
        </p:txBody>
      </p:sp>
    </p:spTree>
    <p:extLst>
      <p:ext uri="{BB962C8B-B14F-4D97-AF65-F5344CB8AC3E}">
        <p14:creationId xmlns:p14="http://schemas.microsoft.com/office/powerpoint/2010/main" val="954639868"/>
      </p:ext>
    </p:extLst>
  </p:cSld>
  <p:clrMapOvr>
    <a:masterClrMapping/>
  </p:clrMapOvr>
  <p:transition spd="med">
    <p:dissolve/>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63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63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5635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635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jetstream</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73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73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9427"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jet streams</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are fast moving, narrow corridors of air within the main airflow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may be thousands of miles long, hundreds of miles wide and a few thousand feet thick</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wind speed must be a minimum of 60 kts to qualify as a jet stream, and speeds in excess of 200 kts may occur</a:t>
            </a:r>
          </a:p>
        </p:txBody>
      </p:sp>
      <p:sp>
        <p:nvSpPr>
          <p:cNvPr id="3573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Jetstream </a:t>
            </a:r>
            <a:r>
              <a:rPr lang="en-US" sz="4800" b="1" dirty="0" smtClean="0">
                <a:latin typeface="Helvetica Neue Medium" charset="0"/>
                <a:ea typeface="Helvetica Neue Medium" charset="0"/>
                <a:cs typeface="Helvetica Neue Medium" charset="0"/>
                <a:sym typeface="Helvetica Neue Medium" charset="0"/>
              </a:rPr>
              <a:t>defined</a:t>
            </a:r>
            <a:endParaRPr lang="en-US" sz="4800" b="1" dirty="0" smtClean="0">
              <a:latin typeface="Helvetica Neue Medium" charset="0"/>
              <a:sym typeface="Helvetica Neue Medium" charset="0"/>
            </a:endParaRPr>
          </a:p>
        </p:txBody>
      </p:sp>
      <p:pic>
        <p:nvPicPr>
          <p:cNvPr id="35738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594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594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59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build="p" autoUpdateAnimBg="0"/>
    </p:bldLst>
  </p:timing>
</p:sld>
</file>

<file path=ppt/slides/slide3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84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84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0451"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jet streams may be associated with frontal systems</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flow parallel to the surface position of the front, crossing at the point of occlusion and circling northwards around the low</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jet takes the name of the front causing it - arctic, polar or maritime</a:t>
            </a:r>
          </a:p>
        </p:txBody>
      </p:sp>
      <p:sp>
        <p:nvSpPr>
          <p:cNvPr id="35840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Jetstream </a:t>
            </a:r>
            <a:r>
              <a:rPr lang="en-US" sz="4800" b="1" dirty="0" smtClean="0">
                <a:latin typeface="Helvetica Neue Medium" charset="0"/>
                <a:ea typeface="Helvetica Neue Medium" charset="0"/>
                <a:cs typeface="Helvetica Neue Medium" charset="0"/>
                <a:sym typeface="Helvetica Neue Medium" charset="0"/>
              </a:rPr>
              <a:t>frontal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04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04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04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1"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8609" name="Rectangle 1"/>
          <p:cNvSpPr>
            <a:spLocks noGrp="1" noChangeArrowheads="1"/>
          </p:cNvSpPr>
          <p:nvPr>
            <p:ph type="body" idx="1"/>
          </p:nvPr>
        </p:nvSpPr>
        <p:spPr bwMode="auto">
          <a:xfrm>
            <a:off x="1828800" y="2247900"/>
            <a:ext cx="9334500" cy="6261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worldwide altimeter setting is expressed in millibars (mb) or hectopascals (hPa) - 1 mb = 1 hPa</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altimeter setting is set on a subscale on the altimeter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EXCEPT in Canada, the United States and Columbia altimeter setting is expressed to the hundredth of an “Hg</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ISA altimeter setting = 29.92”Hg = 1013.2 mb/hPa</a:t>
            </a:r>
            <a:endParaRPr lang="en-US" smtClean="0">
              <a:latin typeface="Helvetica" panose="020B0604020202020204" pitchFamily="34" charset="0"/>
              <a:sym typeface="Helvetica" panose="020B0604020202020204" pitchFamily="34" charset="0"/>
            </a:endParaRPr>
          </a:p>
        </p:txBody>
      </p:sp>
      <p:sp>
        <p:nvSpPr>
          <p:cNvPr id="665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65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6861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65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altimeter setting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860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860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6860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686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9" grpId="0" build="p" bldLvl="5" autoUpdateAnimBg="0"/>
    </p:bldLst>
  </p:timing>
</p:sld>
</file>

<file path=ppt/slides/slide3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5942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5942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59428"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Jetstream </a:t>
            </a:r>
            <a:r>
              <a:rPr lang="en-US" sz="4800" b="1" dirty="0" smtClean="0">
                <a:latin typeface="Helvetica Neue Medium" charset="0"/>
                <a:ea typeface="Helvetica Neue Medium" charset="0"/>
                <a:cs typeface="Helvetica Neue Medium" charset="0"/>
                <a:sym typeface="Helvetica Neue Medium" charset="0"/>
              </a:rPr>
              <a:t>frontal</a:t>
            </a:r>
            <a:endParaRPr lang="en-US" sz="4800" b="1" dirty="0" smtClean="0">
              <a:latin typeface="Helvetica Neue Medium" charset="0"/>
              <a:sym typeface="Helvetica Neue Medium" charset="0"/>
            </a:endParaRPr>
          </a:p>
        </p:txBody>
      </p:sp>
      <p:pic>
        <p:nvPicPr>
          <p:cNvPr id="361476" name="Picture 4"/>
          <p:cNvPicPr>
            <a:picLocks noChangeArrowheads="1"/>
          </p:cNvPicPr>
          <p:nvPr/>
        </p:nvPicPr>
        <p:blipFill>
          <a:blip r:embed="rId2"/>
          <a:srcRect/>
          <a:stretch>
            <a:fillRect/>
          </a:stretch>
        </p:blipFill>
        <p:spPr bwMode="auto">
          <a:xfrm>
            <a:off x="2336800" y="4114800"/>
            <a:ext cx="8318500" cy="3556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04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04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2499"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jet streams flow easterly, below the warm air tropopause of a front, and at approximately the same level of the cold air tropopause</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looking down the jet stream, air rotates counter-clockwise, rising to the south and descending to the north</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the ascending air is moist, cirrus clouds may form, with fibrous edges denoting the strong vertical shear</a:t>
            </a:r>
          </a:p>
        </p:txBody>
      </p:sp>
      <p:sp>
        <p:nvSpPr>
          <p:cNvPr id="3604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Jetstream </a:t>
            </a:r>
            <a:r>
              <a:rPr lang="en-US" sz="4800" b="1" dirty="0" smtClean="0">
                <a:latin typeface="Helvetica Neue Medium" charset="0"/>
                <a:ea typeface="Helvetica Neue Medium" charset="0"/>
                <a:cs typeface="Helvetica Neue Medium" charset="0"/>
                <a:sym typeface="Helvetica Neue Medium" charset="0"/>
              </a:rPr>
              <a:t>frontal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24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24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autoUpdateAnimBg="0"/>
    </p:bldLst>
  </p:timing>
</p:sld>
</file>

<file path=ppt/slides/slide3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14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14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1476"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Jetstream </a:t>
            </a:r>
            <a:r>
              <a:rPr lang="en-US" sz="4800" b="1" dirty="0" smtClean="0">
                <a:latin typeface="Helvetica Neue Medium" charset="0"/>
                <a:ea typeface="Helvetica Neue Medium" charset="0"/>
                <a:cs typeface="Helvetica Neue Medium" charset="0"/>
                <a:sym typeface="Helvetica Neue Medium" charset="0"/>
              </a:rPr>
              <a:t>structure</a:t>
            </a:r>
            <a:endParaRPr lang="en-US" sz="4800" b="1" dirty="0" smtClean="0">
              <a:latin typeface="Helvetica Neue Medium" charset="0"/>
              <a:sym typeface="Helvetica Neue Medium" charset="0"/>
            </a:endParaRPr>
          </a:p>
        </p:txBody>
      </p:sp>
      <p:pic>
        <p:nvPicPr>
          <p:cNvPr id="363524" name="Picture 4"/>
          <p:cNvPicPr>
            <a:picLocks noChangeArrowheads="1"/>
          </p:cNvPicPr>
          <p:nvPr/>
        </p:nvPicPr>
        <p:blipFill>
          <a:blip r:embed="rId2"/>
          <a:srcRect/>
          <a:stretch>
            <a:fillRect/>
          </a:stretch>
        </p:blipFill>
        <p:spPr bwMode="auto">
          <a:xfrm>
            <a:off x="2057400" y="3987800"/>
            <a:ext cx="8877300" cy="3949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24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24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2500" name="Rectangle 3"/>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Jetstream </a:t>
            </a:r>
            <a:r>
              <a:rPr lang="en-US" sz="4800" b="1" dirty="0" smtClean="0">
                <a:latin typeface="Helvetica Neue Medium" charset="0"/>
                <a:ea typeface="Helvetica Neue Medium" charset="0"/>
                <a:cs typeface="Helvetica Neue Medium" charset="0"/>
                <a:sym typeface="Helvetica Neue Medium" charset="0"/>
              </a:rPr>
              <a:t>structure</a:t>
            </a:r>
            <a:endParaRPr lang="en-US" sz="4800" b="1" dirty="0" smtClean="0">
              <a:latin typeface="Helvetica Neue Medium" charset="0"/>
              <a:sym typeface="Helvetica Neue Medium" charset="0"/>
            </a:endParaRPr>
          </a:p>
        </p:txBody>
      </p:sp>
      <p:pic>
        <p:nvPicPr>
          <p:cNvPr id="364548" name="Picture 4"/>
          <p:cNvPicPr>
            <a:picLocks noChangeArrowheads="1"/>
          </p:cNvPicPr>
          <p:nvPr/>
        </p:nvPicPr>
        <p:blipFill>
          <a:blip r:embed="rId2"/>
          <a:srcRect/>
          <a:stretch>
            <a:fillRect/>
          </a:stretch>
        </p:blipFill>
        <p:spPr bwMode="auto">
          <a:xfrm>
            <a:off x="2349500" y="3557588"/>
            <a:ext cx="8305800" cy="4762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35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35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5571"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jet stream position varies with the movement of the front it is associated with </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fronts themselves migrate depending on the season</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tropopause is higher in summer, and lower in winter</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jet streams also meander in height along their length</a:t>
            </a:r>
          </a:p>
        </p:txBody>
      </p:sp>
      <p:sp>
        <p:nvSpPr>
          <p:cNvPr id="3635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Jetstream </a:t>
            </a:r>
            <a:r>
              <a:rPr lang="en-US" sz="4800" b="1" dirty="0" smtClean="0">
                <a:latin typeface="Helvetica Neue Medium" charset="0"/>
                <a:ea typeface="Helvetica Neue Medium" charset="0"/>
                <a:cs typeface="Helvetica Neue Medium" charset="0"/>
                <a:sym typeface="Helvetica Neue Medium" charset="0"/>
              </a:rPr>
              <a:t>variation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55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55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55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365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1" grpId="0" build="p" autoUpdateAnimBg="0"/>
    </p:bldLst>
  </p:timing>
</p:sld>
</file>

<file path=ppt/slides/slide3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45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45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66595" name="Rectangle 3"/>
          <p:cNvSpPr>
            <a:spLocks/>
          </p:cNvSpPr>
          <p:nvPr/>
        </p:nvSpPr>
        <p:spPr bwMode="auto">
          <a:xfrm>
            <a:off x="1612900" y="2171700"/>
            <a:ext cx="97790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during winter in the mid-latitudes in the northern hemisphere, there is a greater temperature contrast over land areas than in summer </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fronts move further to the south in winter with lower tropopause heights</a:t>
            </a:r>
          </a:p>
          <a:p>
            <a:pPr eaLnBrk="1" hangingPunct="1">
              <a:lnSpc>
                <a:spcPct val="120000"/>
              </a:lnSpc>
              <a:spcBef>
                <a:spcPts val="2800"/>
              </a:spcBef>
              <a:buSzPct val="62000"/>
              <a:buFontTx/>
              <a:buChar char="•"/>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associated frontal jet streams are therefore lower and stronger in intensity (due to the greater temperature contrast) in winter than in summer</a:t>
            </a:r>
          </a:p>
        </p:txBody>
      </p:sp>
      <p:sp>
        <p:nvSpPr>
          <p:cNvPr id="3645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Jetstream </a:t>
            </a:r>
            <a:r>
              <a:rPr lang="en-US" sz="4800" b="1" dirty="0" smtClean="0">
                <a:latin typeface="Helvetica Neue Medium" charset="0"/>
                <a:ea typeface="Helvetica Neue Medium" charset="0"/>
                <a:cs typeface="Helvetica Neue Medium" charset="0"/>
                <a:sym typeface="Helvetica Neue Medium" charset="0"/>
              </a:rPr>
              <a:t>variation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65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65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65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autoUpdateAnimBg="0"/>
    </p:bldLst>
  </p:timing>
</p:sld>
</file>

<file path=ppt/slides/slide3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55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55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6557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4438650"/>
            <a:ext cx="9804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557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navcanada</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659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Nav</a:t>
            </a:r>
            <a:r>
              <a:rPr lang="en-US" sz="4800" dirty="0" smtClean="0"/>
              <a:t> </a:t>
            </a:r>
            <a:r>
              <a:rPr lang="en-US" sz="4800" dirty="0"/>
              <a:t>C</a:t>
            </a:r>
            <a:r>
              <a:rPr lang="en-US" sz="4800" dirty="0" smtClean="0"/>
              <a:t>anada </a:t>
            </a:r>
            <a:r>
              <a:rPr lang="en-US" sz="4800" b="1" dirty="0" smtClean="0">
                <a:latin typeface="Helvetica Neue Medium" charset="0"/>
                <a:ea typeface="Helvetica Neue Medium" charset="0"/>
                <a:cs typeface="Helvetica Neue Medium" charset="0"/>
                <a:sym typeface="Helvetica Neue Medium" charset="0"/>
              </a:rPr>
              <a:t>provider</a:t>
            </a:r>
            <a:endParaRPr lang="en-US" sz="4800" b="1" dirty="0" smtClean="0">
              <a:latin typeface="Helvetica Neue Medium" charset="0"/>
              <a:sym typeface="Helvetica Neue Medium" charset="0"/>
            </a:endParaRPr>
          </a:p>
        </p:txBody>
      </p:sp>
      <p:sp>
        <p:nvSpPr>
          <p:cNvPr id="368642" name="Rectangle 2"/>
          <p:cNvSpPr>
            <a:spLocks/>
          </p:cNvSpPr>
          <p:nvPr/>
        </p:nvSpPr>
        <p:spPr bwMode="auto">
          <a:xfrm>
            <a:off x="1612900" y="2171700"/>
            <a:ext cx="9779000" cy="739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dirty="0" err="1">
                <a:solidFill>
                  <a:schemeClr val="tx1"/>
                </a:solidFill>
                <a:latin typeface="Helvetica" panose="020B0604020202020204" pitchFamily="34" charset="0"/>
                <a:cs typeface="Helvetica" panose="020B0604020202020204" pitchFamily="34" charset="0"/>
                <a:sym typeface="Helvetica" panose="020B0604020202020204" pitchFamily="34" charset="0"/>
              </a:rPr>
              <a:t>Nav</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Canada is Canada’s civil air navigation service provider of...</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air traffic control</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flight information</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weather briefings</a:t>
            </a:r>
          </a:p>
          <a:p>
            <a:pPr eaLnBrk="1" hangingPunct="1">
              <a:lnSpc>
                <a:spcPct val="120000"/>
              </a:lnSpc>
              <a:spcBef>
                <a:spcPts val="2800"/>
              </a:spcBef>
            </a:pPr>
            <a:endParaRPr lang="en-US" dirty="0">
              <a:solidFill>
                <a:schemeClr val="tx1"/>
              </a:solidFill>
              <a:ea typeface="Helvetica Neue" charset="0"/>
              <a:cs typeface="Helvetica Neue" charset="0"/>
            </a:endParaRPr>
          </a:p>
        </p:txBody>
      </p:sp>
      <p:sp>
        <p:nvSpPr>
          <p:cNvPr id="36659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659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6864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6864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6864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368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2" grpId="0" build="p" autoUpdateAnimBg="0"/>
    </p:bldLst>
  </p:timing>
</p:sld>
</file>

<file path=ppt/slides/slide3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761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Nav</a:t>
            </a:r>
            <a:r>
              <a:rPr lang="en-US" sz="4800" dirty="0" smtClean="0"/>
              <a:t> Canada </a:t>
            </a:r>
            <a:r>
              <a:rPr lang="en-US" sz="4800" b="1" dirty="0" smtClean="0">
                <a:latin typeface="Helvetica Neue Medium" charset="0"/>
                <a:ea typeface="Helvetica Neue Medium" charset="0"/>
                <a:cs typeface="Helvetica Neue Medium" charset="0"/>
                <a:sym typeface="Helvetica Neue Medium" charset="0"/>
              </a:rPr>
              <a:t>provider</a:t>
            </a:r>
            <a:endParaRPr lang="en-US" sz="4800" b="1" dirty="0" smtClean="0">
              <a:latin typeface="Helvetica Neue Medium" charset="0"/>
              <a:sym typeface="Helvetica Neue Medium" charset="0"/>
            </a:endParaRPr>
          </a:p>
        </p:txBody>
      </p:sp>
      <p:sp>
        <p:nvSpPr>
          <p:cNvPr id="367619" name="Rectangle 2"/>
          <p:cNvSpPr>
            <a:spLocks/>
          </p:cNvSpPr>
          <p:nvPr/>
        </p:nvSpPr>
        <p:spPr bwMode="auto">
          <a:xfrm>
            <a:off x="1778000" y="4241800"/>
            <a:ext cx="643572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aeronautical information services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airport advisory services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electronic aids to navigation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aviation weather website - AWWS</a:t>
            </a:r>
          </a:p>
        </p:txBody>
      </p:sp>
      <p:sp>
        <p:nvSpPr>
          <p:cNvPr id="36762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762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864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Nav</a:t>
            </a:r>
            <a:r>
              <a:rPr lang="en-US" sz="4800" dirty="0" smtClean="0"/>
              <a:t> Canada </a:t>
            </a:r>
            <a:r>
              <a:rPr lang="en-US" sz="4800" b="1" dirty="0" smtClean="0">
                <a:latin typeface="Helvetica Neue Medium" charset="0"/>
                <a:ea typeface="Helvetica Neue Medium" charset="0"/>
                <a:cs typeface="Helvetica Neue Medium" charset="0"/>
                <a:sym typeface="Helvetica Neue Medium" charset="0"/>
              </a:rPr>
              <a:t>weather briefings</a:t>
            </a:r>
            <a:endParaRPr lang="en-US" sz="4800" b="1" dirty="0" smtClean="0">
              <a:latin typeface="Helvetica Neue Medium" charset="0"/>
              <a:sym typeface="Helvetica Neue Medium" charset="0"/>
            </a:endParaRPr>
          </a:p>
        </p:txBody>
      </p:sp>
      <p:sp>
        <p:nvSpPr>
          <p:cNvPr id="368643" name="Rectangle 2"/>
          <p:cNvSpPr>
            <a:spLocks/>
          </p:cNvSpPr>
          <p:nvPr/>
        </p:nvSpPr>
        <p:spPr bwMode="auto">
          <a:xfrm>
            <a:off x="1092200" y="3898900"/>
            <a:ext cx="108077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one way aviation weather may be obtained is through a pilot interpretative weather briefing provided by a NavCanada flight information center (FIC)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FICs may be contacted via toll free telephone from anywhere in Canada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1-866-WXBRIEF (1-866-992-7433)</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6864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864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69633" name="Rectangle 1"/>
          <p:cNvSpPr>
            <a:spLocks noGrp="1" noChangeArrowheads="1"/>
          </p:cNvSpPr>
          <p:nvPr>
            <p:ph type="body" idx="1"/>
          </p:nvPr>
        </p:nvSpPr>
        <p:spPr bwMode="auto">
          <a:xfrm>
            <a:off x="7061200" y="2451100"/>
            <a:ext cx="4356100" cy="287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15 year average MSL values, </a:t>
            </a:r>
            <a:r>
              <a:rPr lang="en-US" i="1" smtClean="0">
                <a:latin typeface="Helvetica" panose="020B0604020202020204" pitchFamily="34" charset="0"/>
                <a:cs typeface="Helvetica" panose="020B0604020202020204" pitchFamily="34" charset="0"/>
                <a:sym typeface="Helvetica" panose="020B0604020202020204" pitchFamily="34" charset="0"/>
              </a:rPr>
              <a:t>June - August</a:t>
            </a:r>
            <a:endParaRPr lang="en-US" i="1" smtClean="0">
              <a:latin typeface="Helvetica" panose="020B0604020202020204" pitchFamily="34" charset="0"/>
              <a:sym typeface="Helvetica" panose="020B0604020202020204" pitchFamily="34" charset="0"/>
            </a:endParaRPr>
          </a:p>
        </p:txBody>
      </p:sp>
      <p:pic>
        <p:nvPicPr>
          <p:cNvPr id="69634" name="Picture 2"/>
          <p:cNvPicPr>
            <a:picLocks noChangeArrowheads="1"/>
          </p:cNvPicPr>
          <p:nvPr/>
        </p:nvPicPr>
        <p:blipFill>
          <a:blip r:embed="rId3"/>
          <a:srcRect/>
          <a:stretch>
            <a:fillRect/>
          </a:stretch>
        </p:blipFill>
        <p:spPr bwMode="auto">
          <a:xfrm>
            <a:off x="733425" y="5991225"/>
            <a:ext cx="5740400" cy="27686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9635" name="Picture 3"/>
          <p:cNvPicPr>
            <a:picLocks noChangeArrowheads="1"/>
          </p:cNvPicPr>
          <p:nvPr/>
        </p:nvPicPr>
        <p:blipFill>
          <a:blip r:embed="rId4"/>
          <a:srcRect/>
          <a:stretch>
            <a:fillRect/>
          </a:stretch>
        </p:blipFill>
        <p:spPr bwMode="auto">
          <a:xfrm>
            <a:off x="719138" y="2951163"/>
            <a:ext cx="5753100" cy="2819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9636" name="Picture 4"/>
          <p:cNvPicPr>
            <a:picLocks noChangeArrowheads="1"/>
          </p:cNvPicPr>
          <p:nvPr/>
        </p:nvPicPr>
        <p:blipFill>
          <a:blip r:embed="rId5"/>
          <a:srcRect/>
          <a:stretch>
            <a:fillRect/>
          </a:stretch>
        </p:blipFill>
        <p:spPr bwMode="auto">
          <a:xfrm>
            <a:off x="723900" y="8969375"/>
            <a:ext cx="5803900" cy="279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9637" name="Rectangle 5"/>
          <p:cNvSpPr>
            <a:spLocks/>
          </p:cNvSpPr>
          <p:nvPr/>
        </p:nvSpPr>
        <p:spPr bwMode="auto">
          <a:xfrm>
            <a:off x="7061200" y="5740400"/>
            <a:ext cx="43561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15 year average MSL values, </a:t>
            </a:r>
            <a:r>
              <a:rPr lang="en-US" i="1">
                <a:solidFill>
                  <a:schemeClr val="tx1"/>
                </a:solidFill>
                <a:latin typeface="Helvetica" panose="020B0604020202020204" pitchFamily="34" charset="0"/>
                <a:cs typeface="Helvetica" panose="020B0604020202020204" pitchFamily="34" charset="0"/>
                <a:sym typeface="Helvetica" panose="020B0604020202020204" pitchFamily="34" charset="0"/>
              </a:rPr>
              <a:t>December - February</a:t>
            </a:r>
          </a:p>
        </p:txBody>
      </p:sp>
      <p:sp>
        <p:nvSpPr>
          <p:cNvPr id="67591" name="AutoShape 6"/>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7592" name="AutoShape 7"/>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7593"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altimeter setting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6963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696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3" grpId="0" build="p" bldLvl="5" autoUpdateAnimBg="0"/>
      <p:bldP spid="69637" grpId="0" build="p" autoUpdateAnimBg="0"/>
    </p:bldLst>
  </p:timing>
</p:sld>
</file>

<file path=ppt/slides/slide3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6966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Nav</a:t>
            </a:r>
            <a:r>
              <a:rPr lang="en-US" sz="4800" dirty="0" smtClean="0"/>
              <a:t> Canada </a:t>
            </a:r>
            <a:r>
              <a:rPr lang="en-US" sz="4800" b="1" dirty="0" smtClean="0">
                <a:latin typeface="Helvetica Neue Medium" charset="0"/>
                <a:sym typeface="Helvetica Neue Medium" charset="0"/>
              </a:rPr>
              <a:t>FIC</a:t>
            </a:r>
          </a:p>
        </p:txBody>
      </p:sp>
      <p:sp>
        <p:nvSpPr>
          <p:cNvPr id="3696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696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71716" name="Picture 4"/>
          <p:cNvPicPr>
            <a:picLocks noChangeArrowheads="1"/>
          </p:cNvPicPr>
          <p:nvPr/>
        </p:nvPicPr>
        <p:blipFill>
          <a:blip r:embed="rId2"/>
          <a:srcRect/>
          <a:stretch>
            <a:fillRect/>
          </a:stretch>
        </p:blipFill>
        <p:spPr bwMode="auto">
          <a:xfrm>
            <a:off x="3386138" y="3332163"/>
            <a:ext cx="6235700" cy="4851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069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Nav</a:t>
            </a:r>
            <a:r>
              <a:rPr lang="en-US" sz="4800" dirty="0" smtClean="0"/>
              <a:t> Canada </a:t>
            </a:r>
            <a:r>
              <a:rPr lang="en-US" sz="4800" b="1" dirty="0" smtClean="0">
                <a:latin typeface="Helvetica Neue Medium" charset="0"/>
                <a:ea typeface="Helvetica Neue Medium" charset="0"/>
                <a:cs typeface="Helvetica Neue Medium" charset="0"/>
                <a:sym typeface="Helvetica Neue Medium" charset="0"/>
              </a:rPr>
              <a:t>weather briefings</a:t>
            </a:r>
            <a:endParaRPr lang="en-US" sz="4800" b="1" dirty="0" smtClean="0">
              <a:latin typeface="Helvetica Neue Medium" charset="0"/>
              <a:sym typeface="Helvetica Neue Medium" charset="0"/>
            </a:endParaRPr>
          </a:p>
        </p:txBody>
      </p:sp>
      <p:sp>
        <p:nvSpPr>
          <p:cNvPr id="370691" name="Rectangle 2"/>
          <p:cNvSpPr>
            <a:spLocks/>
          </p:cNvSpPr>
          <p:nvPr/>
        </p:nvSpPr>
        <p:spPr bwMode="auto">
          <a:xfrm>
            <a:off x="1092200" y="2946400"/>
            <a:ext cx="10807700" cy="969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when calling for a weather briefing, be prepared to give the following information: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aircraft registration and type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operation type - VFR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route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estimated zulu time of departure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planned altitude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estimated time en route</a:t>
            </a: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069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069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171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Nav</a:t>
            </a:r>
            <a:r>
              <a:rPr lang="en-US" sz="4800" dirty="0" smtClean="0"/>
              <a:t> Canada </a:t>
            </a:r>
            <a:r>
              <a:rPr lang="en-US" sz="4800" b="1" dirty="0" smtClean="0">
                <a:latin typeface="Helvetica Neue Medium" charset="0"/>
                <a:ea typeface="Helvetica Neue Medium" charset="0"/>
                <a:cs typeface="Helvetica Neue Medium" charset="0"/>
                <a:sym typeface="Helvetica Neue Medium" charset="0"/>
              </a:rPr>
              <a:t>inflight weather</a:t>
            </a:r>
            <a:endParaRPr lang="en-US" sz="4800" b="1" dirty="0" smtClean="0">
              <a:latin typeface="Helvetica Neue Medium" charset="0"/>
              <a:sym typeface="Helvetica Neue Medium" charset="0"/>
            </a:endParaRPr>
          </a:p>
        </p:txBody>
      </p:sp>
      <p:sp>
        <p:nvSpPr>
          <p:cNvPr id="371715" name="Rectangle 2"/>
          <p:cNvSpPr>
            <a:spLocks/>
          </p:cNvSpPr>
          <p:nvPr/>
        </p:nvSpPr>
        <p:spPr bwMode="auto">
          <a:xfrm>
            <a:off x="1092200" y="3416300"/>
            <a:ext cx="10807700" cy="881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are numerous ways to obtain weather information during flight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traffic control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FICs via “Pacific Radio”</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ATIS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voice generator module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171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171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273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Nav</a:t>
            </a:r>
            <a:r>
              <a:rPr lang="en-US" sz="4800" dirty="0" smtClean="0"/>
              <a:t> Canada </a:t>
            </a:r>
            <a:r>
              <a:rPr lang="en-US" sz="4800" b="1" dirty="0" smtClean="0">
                <a:latin typeface="Helvetica Neue Medium" charset="0"/>
                <a:ea typeface="Helvetica Neue Medium" charset="0"/>
                <a:cs typeface="Helvetica Neue Medium" charset="0"/>
                <a:sym typeface="Helvetica Neue Medium" charset="0"/>
              </a:rPr>
              <a:t>inflight weather</a:t>
            </a:r>
            <a:endParaRPr lang="en-US" sz="4800" b="1" dirty="0" smtClean="0">
              <a:latin typeface="Helvetica Neue Medium" charset="0"/>
              <a:sym typeface="Helvetica Neue Medium" charset="0"/>
            </a:endParaRPr>
          </a:p>
        </p:txBody>
      </p:sp>
      <p:sp>
        <p:nvSpPr>
          <p:cNvPr id="372739" name="Rectangle 2"/>
          <p:cNvSpPr>
            <a:spLocks/>
          </p:cNvSpPr>
          <p:nvPr/>
        </p:nvSpPr>
        <p:spPr bwMode="auto">
          <a:xfrm>
            <a:off x="1092200" y="3416300"/>
            <a:ext cx="10807700" cy="881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are numerous ways to obtain weather information during flight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 traffic control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FICs via “Pacific Radio”</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ATIS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voice generator module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274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274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5809" name="Rectangle 1"/>
          <p:cNvSpPr>
            <a:spLocks/>
          </p:cNvSpPr>
          <p:nvPr/>
        </p:nvSpPr>
        <p:spPr bwMode="auto">
          <a:xfrm>
            <a:off x="2719388" y="3632200"/>
            <a:ext cx="9429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metar</a:t>
            </a:r>
          </a:p>
        </p:txBody>
      </p:sp>
      <p:sp>
        <p:nvSpPr>
          <p:cNvPr id="375810" name="Rectangle 2"/>
          <p:cNvSpPr>
            <a:spLocks/>
          </p:cNvSpPr>
          <p:nvPr/>
        </p:nvSpPr>
        <p:spPr bwMode="auto">
          <a:xfrm>
            <a:off x="5183188" y="4711700"/>
            <a:ext cx="4286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taf</a:t>
            </a:r>
          </a:p>
        </p:txBody>
      </p:sp>
      <p:sp>
        <p:nvSpPr>
          <p:cNvPr id="375811" name="Rectangle 3"/>
          <p:cNvSpPr>
            <a:spLocks/>
          </p:cNvSpPr>
          <p:nvPr/>
        </p:nvSpPr>
        <p:spPr bwMode="auto">
          <a:xfrm>
            <a:off x="6935788" y="4813300"/>
            <a:ext cx="10350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notam</a:t>
            </a:r>
          </a:p>
        </p:txBody>
      </p:sp>
      <p:sp>
        <p:nvSpPr>
          <p:cNvPr id="375812" name="Rectangle 4"/>
          <p:cNvSpPr>
            <a:spLocks/>
          </p:cNvSpPr>
          <p:nvPr/>
        </p:nvSpPr>
        <p:spPr bwMode="auto">
          <a:xfrm>
            <a:off x="9294813" y="5321300"/>
            <a:ext cx="8302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pirep</a:t>
            </a:r>
          </a:p>
        </p:txBody>
      </p:sp>
      <p:sp>
        <p:nvSpPr>
          <p:cNvPr id="375813" name="Rectangle 5"/>
          <p:cNvSpPr>
            <a:spLocks/>
          </p:cNvSpPr>
          <p:nvPr/>
        </p:nvSpPr>
        <p:spPr bwMode="auto">
          <a:xfrm>
            <a:off x="4146550" y="6299200"/>
            <a:ext cx="3333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fd</a:t>
            </a:r>
          </a:p>
        </p:txBody>
      </p:sp>
      <p:sp>
        <p:nvSpPr>
          <p:cNvPr id="375814" name="Rectangle 6"/>
          <p:cNvSpPr>
            <a:spLocks/>
          </p:cNvSpPr>
          <p:nvPr/>
        </p:nvSpPr>
        <p:spPr bwMode="auto">
          <a:xfrm>
            <a:off x="6189663" y="6680200"/>
            <a:ext cx="6127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bkn</a:t>
            </a:r>
          </a:p>
        </p:txBody>
      </p:sp>
      <p:sp>
        <p:nvSpPr>
          <p:cNvPr id="375815" name="Rectangle 7"/>
          <p:cNvSpPr>
            <a:spLocks/>
          </p:cNvSpPr>
          <p:nvPr/>
        </p:nvSpPr>
        <p:spPr bwMode="auto">
          <a:xfrm>
            <a:off x="8415338" y="7061200"/>
            <a:ext cx="5857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few</a:t>
            </a:r>
          </a:p>
        </p:txBody>
      </p:sp>
      <p:sp>
        <p:nvSpPr>
          <p:cNvPr id="375816" name="Rectangle 8"/>
          <p:cNvSpPr>
            <a:spLocks/>
          </p:cNvSpPr>
          <p:nvPr/>
        </p:nvSpPr>
        <p:spPr bwMode="auto">
          <a:xfrm>
            <a:off x="10728325" y="7378700"/>
            <a:ext cx="5000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sct</a:t>
            </a:r>
          </a:p>
        </p:txBody>
      </p:sp>
      <p:sp>
        <p:nvSpPr>
          <p:cNvPr id="375817" name="Rectangle 9"/>
          <p:cNvSpPr>
            <a:spLocks/>
          </p:cNvSpPr>
          <p:nvPr/>
        </p:nvSpPr>
        <p:spPr bwMode="auto">
          <a:xfrm>
            <a:off x="1963738" y="4191000"/>
            <a:ext cx="5921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ovc</a:t>
            </a:r>
          </a:p>
        </p:txBody>
      </p:sp>
      <p:sp>
        <p:nvSpPr>
          <p:cNvPr id="375818" name="Rectangle 10"/>
          <p:cNvSpPr>
            <a:spLocks/>
          </p:cNvSpPr>
          <p:nvPr/>
        </p:nvSpPr>
        <p:spPr bwMode="auto">
          <a:xfrm>
            <a:off x="8234363" y="2870200"/>
            <a:ext cx="1282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SLP987</a:t>
            </a:r>
          </a:p>
        </p:txBody>
      </p:sp>
      <p:sp>
        <p:nvSpPr>
          <p:cNvPr id="375819" name="Rectangle 11"/>
          <p:cNvSpPr>
            <a:spLocks/>
          </p:cNvSpPr>
          <p:nvPr/>
        </p:nvSpPr>
        <p:spPr bwMode="auto">
          <a:xfrm>
            <a:off x="10442575" y="3314700"/>
            <a:ext cx="10477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A2976</a:t>
            </a:r>
          </a:p>
        </p:txBody>
      </p:sp>
      <p:sp>
        <p:nvSpPr>
          <p:cNvPr id="375820" name="Rectangle 12"/>
          <p:cNvSpPr>
            <a:spLocks/>
          </p:cNvSpPr>
          <p:nvPr/>
        </p:nvSpPr>
        <p:spPr bwMode="auto">
          <a:xfrm>
            <a:off x="3144838" y="7874000"/>
            <a:ext cx="10477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tempo</a:t>
            </a:r>
          </a:p>
        </p:txBody>
      </p:sp>
      <p:sp>
        <p:nvSpPr>
          <p:cNvPr id="375821" name="Rectangle 13"/>
          <p:cNvSpPr>
            <a:spLocks/>
          </p:cNvSpPr>
          <p:nvPr/>
        </p:nvSpPr>
        <p:spPr bwMode="auto">
          <a:xfrm>
            <a:off x="5461000" y="5283200"/>
            <a:ext cx="4254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fm</a:t>
            </a:r>
          </a:p>
        </p:txBody>
      </p:sp>
      <p:sp>
        <p:nvSpPr>
          <p:cNvPr id="375822" name="Rectangle 14"/>
          <p:cNvSpPr>
            <a:spLocks/>
          </p:cNvSpPr>
          <p:nvPr/>
        </p:nvSpPr>
        <p:spPr bwMode="auto">
          <a:xfrm>
            <a:off x="5289550" y="2984500"/>
            <a:ext cx="11636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prob30</a:t>
            </a:r>
          </a:p>
        </p:txBody>
      </p:sp>
      <p:sp>
        <p:nvSpPr>
          <p:cNvPr id="375823" name="Rectangle 15"/>
          <p:cNvSpPr>
            <a:spLocks/>
          </p:cNvSpPr>
          <p:nvPr/>
        </p:nvSpPr>
        <p:spPr bwMode="auto">
          <a:xfrm>
            <a:off x="1976438" y="5740400"/>
            <a:ext cx="1127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becmg</a:t>
            </a:r>
          </a:p>
        </p:txBody>
      </p:sp>
      <p:sp>
        <p:nvSpPr>
          <p:cNvPr id="375824" name="Rectangle 16"/>
          <p:cNvSpPr>
            <a:spLocks/>
          </p:cNvSpPr>
          <p:nvPr/>
        </p:nvSpPr>
        <p:spPr bwMode="auto">
          <a:xfrm>
            <a:off x="4962525" y="6045200"/>
            <a:ext cx="3270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ra</a:t>
            </a:r>
          </a:p>
        </p:txBody>
      </p:sp>
      <p:sp>
        <p:nvSpPr>
          <p:cNvPr id="375825" name="Rectangle 17"/>
          <p:cNvSpPr>
            <a:spLocks/>
          </p:cNvSpPr>
          <p:nvPr/>
        </p:nvSpPr>
        <p:spPr bwMode="auto">
          <a:xfrm>
            <a:off x="6103938" y="5702300"/>
            <a:ext cx="5857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sc3</a:t>
            </a:r>
          </a:p>
        </p:txBody>
      </p:sp>
      <p:sp>
        <p:nvSpPr>
          <p:cNvPr id="375826" name="Rectangle 18"/>
          <p:cNvSpPr>
            <a:spLocks/>
          </p:cNvSpPr>
          <p:nvPr/>
        </p:nvSpPr>
        <p:spPr bwMode="auto">
          <a:xfrm>
            <a:off x="527050" y="8026400"/>
            <a:ext cx="21399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10018G25KT</a:t>
            </a:r>
          </a:p>
        </p:txBody>
      </p:sp>
      <p:sp>
        <p:nvSpPr>
          <p:cNvPr id="375827" name="Rectangle 19"/>
          <p:cNvSpPr>
            <a:spLocks/>
          </p:cNvSpPr>
          <p:nvPr/>
        </p:nvSpPr>
        <p:spPr bwMode="auto">
          <a:xfrm>
            <a:off x="3662363" y="8521700"/>
            <a:ext cx="876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speci</a:t>
            </a:r>
          </a:p>
        </p:txBody>
      </p:sp>
      <p:sp>
        <p:nvSpPr>
          <p:cNvPr id="375828" name="Rectangle 20"/>
          <p:cNvSpPr>
            <a:spLocks/>
          </p:cNvSpPr>
          <p:nvPr/>
        </p:nvSpPr>
        <p:spPr bwMode="auto">
          <a:xfrm>
            <a:off x="5908675" y="8801100"/>
            <a:ext cx="8667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awos</a:t>
            </a:r>
          </a:p>
        </p:txBody>
      </p:sp>
      <p:sp>
        <p:nvSpPr>
          <p:cNvPr id="375829" name="Rectangle 21"/>
          <p:cNvSpPr>
            <a:spLocks/>
          </p:cNvSpPr>
          <p:nvPr/>
        </p:nvSpPr>
        <p:spPr bwMode="auto">
          <a:xfrm>
            <a:off x="7716838" y="8521700"/>
            <a:ext cx="6254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rmk</a:t>
            </a:r>
          </a:p>
        </p:txBody>
      </p:sp>
      <p:sp>
        <p:nvSpPr>
          <p:cNvPr id="375830" name="Rectangle 22"/>
          <p:cNvSpPr>
            <a:spLocks/>
          </p:cNvSpPr>
          <p:nvPr/>
        </p:nvSpPr>
        <p:spPr bwMode="auto">
          <a:xfrm>
            <a:off x="1239838" y="3975100"/>
            <a:ext cx="4937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cig</a:t>
            </a:r>
          </a:p>
        </p:txBody>
      </p:sp>
      <p:sp>
        <p:nvSpPr>
          <p:cNvPr id="375831" name="Rectangle 23"/>
          <p:cNvSpPr>
            <a:spLocks/>
          </p:cNvSpPr>
          <p:nvPr/>
        </p:nvSpPr>
        <p:spPr bwMode="auto">
          <a:xfrm>
            <a:off x="3021013" y="4394200"/>
            <a:ext cx="3460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br</a:t>
            </a:r>
          </a:p>
        </p:txBody>
      </p:sp>
      <p:sp>
        <p:nvSpPr>
          <p:cNvPr id="375832" name="Rectangle 24"/>
          <p:cNvSpPr>
            <a:spLocks/>
          </p:cNvSpPr>
          <p:nvPr/>
        </p:nvSpPr>
        <p:spPr bwMode="auto">
          <a:xfrm>
            <a:off x="3470275" y="4940300"/>
            <a:ext cx="9921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+snsh</a:t>
            </a:r>
          </a:p>
        </p:txBody>
      </p:sp>
      <p:sp>
        <p:nvSpPr>
          <p:cNvPr id="375833" name="Rectangle 25"/>
          <p:cNvSpPr>
            <a:spLocks/>
          </p:cNvSpPr>
          <p:nvPr/>
        </p:nvSpPr>
        <p:spPr bwMode="auto">
          <a:xfrm>
            <a:off x="6378575" y="3987800"/>
            <a:ext cx="319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fu</a:t>
            </a:r>
          </a:p>
        </p:txBody>
      </p:sp>
      <p:sp>
        <p:nvSpPr>
          <p:cNvPr id="375834" name="Rectangle 26"/>
          <p:cNvSpPr>
            <a:spLocks/>
          </p:cNvSpPr>
          <p:nvPr/>
        </p:nvSpPr>
        <p:spPr bwMode="auto">
          <a:xfrm>
            <a:off x="7912100" y="4191000"/>
            <a:ext cx="5397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-dz</a:t>
            </a:r>
          </a:p>
        </p:txBody>
      </p:sp>
      <p:sp>
        <p:nvSpPr>
          <p:cNvPr id="375835" name="Rectangle 27"/>
          <p:cNvSpPr>
            <a:spLocks/>
          </p:cNvSpPr>
          <p:nvPr/>
        </p:nvSpPr>
        <p:spPr bwMode="auto">
          <a:xfrm>
            <a:off x="9175750" y="4394200"/>
            <a:ext cx="11398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pressrr</a:t>
            </a:r>
          </a:p>
        </p:txBody>
      </p:sp>
      <p:sp>
        <p:nvSpPr>
          <p:cNvPr id="375836" name="Rectangle 28"/>
          <p:cNvSpPr>
            <a:spLocks/>
          </p:cNvSpPr>
          <p:nvPr/>
        </p:nvSpPr>
        <p:spPr bwMode="auto">
          <a:xfrm>
            <a:off x="10945813" y="4648200"/>
            <a:ext cx="9461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fldurd</a:t>
            </a:r>
          </a:p>
        </p:txBody>
      </p:sp>
      <p:sp>
        <p:nvSpPr>
          <p:cNvPr id="375837" name="Rectangle 29"/>
          <p:cNvSpPr>
            <a:spLocks/>
          </p:cNvSpPr>
          <p:nvPr/>
        </p:nvSpPr>
        <p:spPr bwMode="auto">
          <a:xfrm>
            <a:off x="11409363" y="6299200"/>
            <a:ext cx="292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hj</a:t>
            </a:r>
          </a:p>
        </p:txBody>
      </p:sp>
      <p:sp>
        <p:nvSpPr>
          <p:cNvPr id="375838" name="Rectangle 30"/>
          <p:cNvSpPr>
            <a:spLocks/>
          </p:cNvSpPr>
          <p:nvPr/>
        </p:nvSpPr>
        <p:spPr bwMode="auto">
          <a:xfrm>
            <a:off x="9286875" y="8801100"/>
            <a:ext cx="10350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1803Z</a:t>
            </a:r>
          </a:p>
        </p:txBody>
      </p:sp>
      <p:sp>
        <p:nvSpPr>
          <p:cNvPr id="375839" name="Rectangle 31"/>
          <p:cNvSpPr>
            <a:spLocks/>
          </p:cNvSpPr>
          <p:nvPr/>
        </p:nvSpPr>
        <p:spPr bwMode="auto">
          <a:xfrm>
            <a:off x="1449388" y="6946900"/>
            <a:ext cx="1054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VV002</a:t>
            </a:r>
          </a:p>
        </p:txBody>
      </p:sp>
      <p:sp>
        <p:nvSpPr>
          <p:cNvPr id="375840" name="Rectangle 32"/>
          <p:cNvSpPr>
            <a:spLocks/>
          </p:cNvSpPr>
          <p:nvPr/>
        </p:nvSpPr>
        <p:spPr bwMode="auto">
          <a:xfrm>
            <a:off x="3663950" y="70485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skc</a:t>
            </a:r>
          </a:p>
        </p:txBody>
      </p:sp>
      <p:sp>
        <p:nvSpPr>
          <p:cNvPr id="375841" name="Rectangle 33"/>
          <p:cNvSpPr>
            <a:spLocks/>
          </p:cNvSpPr>
          <p:nvPr/>
        </p:nvSpPr>
        <p:spPr bwMode="auto">
          <a:xfrm>
            <a:off x="4929188" y="7378700"/>
            <a:ext cx="4175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cb</a:t>
            </a:r>
          </a:p>
        </p:txBody>
      </p:sp>
      <p:sp>
        <p:nvSpPr>
          <p:cNvPr id="375842" name="Rectangle 34"/>
          <p:cNvSpPr>
            <a:spLocks/>
          </p:cNvSpPr>
          <p:nvPr/>
        </p:nvSpPr>
        <p:spPr bwMode="auto">
          <a:xfrm>
            <a:off x="6988175" y="7454900"/>
            <a:ext cx="520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tcu</a:t>
            </a:r>
          </a:p>
        </p:txBody>
      </p:sp>
      <p:sp>
        <p:nvSpPr>
          <p:cNvPr id="375843" name="Rectangle 35"/>
          <p:cNvSpPr>
            <a:spLocks/>
          </p:cNvSpPr>
          <p:nvPr/>
        </p:nvSpPr>
        <p:spPr bwMode="auto">
          <a:xfrm>
            <a:off x="7573963" y="6032500"/>
            <a:ext cx="5000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sf4</a:t>
            </a:r>
          </a:p>
        </p:txBody>
      </p:sp>
      <p:sp>
        <p:nvSpPr>
          <p:cNvPr id="375844" name="Rectangle 36"/>
          <p:cNvSpPr>
            <a:spLocks/>
          </p:cNvSpPr>
          <p:nvPr/>
        </p:nvSpPr>
        <p:spPr bwMode="auto">
          <a:xfrm>
            <a:off x="2801938" y="6451600"/>
            <a:ext cx="6810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blsa</a:t>
            </a:r>
          </a:p>
        </p:txBody>
      </p:sp>
      <p:sp>
        <p:nvSpPr>
          <p:cNvPr id="375845" name="Rectangle 37"/>
          <p:cNvSpPr>
            <a:spLocks/>
          </p:cNvSpPr>
          <p:nvPr/>
        </p:nvSpPr>
        <p:spPr bwMode="auto">
          <a:xfrm>
            <a:off x="7181850" y="2984500"/>
            <a:ext cx="3127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fc</a:t>
            </a:r>
          </a:p>
        </p:txBody>
      </p:sp>
      <p:sp>
        <p:nvSpPr>
          <p:cNvPr id="375846" name="Rectangle 38"/>
          <p:cNvSpPr>
            <a:spLocks/>
          </p:cNvSpPr>
          <p:nvPr/>
        </p:nvSpPr>
        <p:spPr bwMode="auto">
          <a:xfrm>
            <a:off x="596900" y="7061200"/>
            <a:ext cx="4635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ws</a:t>
            </a:r>
          </a:p>
        </p:txBody>
      </p:sp>
      <p:sp>
        <p:nvSpPr>
          <p:cNvPr id="375847" name="Rectangle 39"/>
          <p:cNvSpPr>
            <a:spLocks/>
          </p:cNvSpPr>
          <p:nvPr/>
        </p:nvSpPr>
        <p:spPr bwMode="auto">
          <a:xfrm>
            <a:off x="654050" y="3060700"/>
            <a:ext cx="3759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RVRRWY331200V2600</a:t>
            </a:r>
          </a:p>
        </p:txBody>
      </p:sp>
      <p:sp>
        <p:nvSpPr>
          <p:cNvPr id="375848" name="Rectangle 40"/>
          <p:cNvSpPr>
            <a:spLocks/>
          </p:cNvSpPr>
          <p:nvPr/>
        </p:nvSpPr>
        <p:spPr bwMode="auto">
          <a:xfrm>
            <a:off x="7686675" y="3594100"/>
            <a:ext cx="3254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fg</a:t>
            </a:r>
          </a:p>
        </p:txBody>
      </p:sp>
      <p:sp>
        <p:nvSpPr>
          <p:cNvPr id="375849" name="Rectangle 41"/>
          <p:cNvSpPr>
            <a:spLocks/>
          </p:cNvSpPr>
          <p:nvPr/>
        </p:nvSpPr>
        <p:spPr bwMode="auto">
          <a:xfrm>
            <a:off x="7443788" y="5422900"/>
            <a:ext cx="10810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3/4SM</a:t>
            </a:r>
          </a:p>
        </p:txBody>
      </p:sp>
      <p:sp>
        <p:nvSpPr>
          <p:cNvPr id="375850" name="Rectangle 42"/>
          <p:cNvSpPr>
            <a:spLocks/>
          </p:cNvSpPr>
          <p:nvPr/>
        </p:nvSpPr>
        <p:spPr bwMode="auto">
          <a:xfrm>
            <a:off x="636588" y="5956300"/>
            <a:ext cx="6492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cyyj</a:t>
            </a:r>
          </a:p>
        </p:txBody>
      </p:sp>
      <p:sp>
        <p:nvSpPr>
          <p:cNvPr id="375851" name="Rectangle 43"/>
          <p:cNvSpPr>
            <a:spLocks/>
          </p:cNvSpPr>
          <p:nvPr/>
        </p:nvSpPr>
        <p:spPr bwMode="auto">
          <a:xfrm>
            <a:off x="1193800" y="8826500"/>
            <a:ext cx="6794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fzdz</a:t>
            </a:r>
          </a:p>
        </p:txBody>
      </p:sp>
      <p:sp>
        <p:nvSpPr>
          <p:cNvPr id="375852" name="Rectangle 44"/>
          <p:cNvSpPr>
            <a:spLocks/>
          </p:cNvSpPr>
          <p:nvPr/>
        </p:nvSpPr>
        <p:spPr bwMode="auto">
          <a:xfrm>
            <a:off x="8894763" y="3632200"/>
            <a:ext cx="7270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auto</a:t>
            </a:r>
          </a:p>
        </p:txBody>
      </p:sp>
      <p:sp>
        <p:nvSpPr>
          <p:cNvPr id="375853" name="Rectangle 45"/>
          <p:cNvSpPr>
            <a:spLocks/>
          </p:cNvSpPr>
          <p:nvPr/>
        </p:nvSpPr>
        <p:spPr bwMode="auto">
          <a:xfrm>
            <a:off x="11836400" y="7239000"/>
            <a:ext cx="4540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vis</a:t>
            </a:r>
          </a:p>
        </p:txBody>
      </p:sp>
      <p:sp>
        <p:nvSpPr>
          <p:cNvPr id="375854" name="Rectangle 46"/>
          <p:cNvSpPr>
            <a:spLocks/>
          </p:cNvSpPr>
          <p:nvPr/>
        </p:nvSpPr>
        <p:spPr bwMode="auto">
          <a:xfrm>
            <a:off x="8961438" y="6299200"/>
            <a:ext cx="1562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M01/M05</a:t>
            </a:r>
          </a:p>
        </p:txBody>
      </p:sp>
      <p:sp>
        <p:nvSpPr>
          <p:cNvPr id="375855" name="Rectangle 47"/>
          <p:cNvSpPr>
            <a:spLocks/>
          </p:cNvSpPr>
          <p:nvPr/>
        </p:nvSpPr>
        <p:spPr bwMode="auto">
          <a:xfrm>
            <a:off x="9483725" y="7683500"/>
            <a:ext cx="609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fcst</a:t>
            </a:r>
          </a:p>
        </p:txBody>
      </p:sp>
      <p:sp>
        <p:nvSpPr>
          <p:cNvPr id="375856" name="Rectangle 48"/>
          <p:cNvSpPr>
            <a:spLocks/>
          </p:cNvSpPr>
          <p:nvPr/>
        </p:nvSpPr>
        <p:spPr bwMode="auto">
          <a:xfrm>
            <a:off x="5614988" y="7874000"/>
            <a:ext cx="4048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ua</a:t>
            </a:r>
          </a:p>
        </p:txBody>
      </p:sp>
      <p:sp>
        <p:nvSpPr>
          <p:cNvPr id="375857" name="Rectangle 49"/>
          <p:cNvSpPr>
            <a:spLocks/>
          </p:cNvSpPr>
          <p:nvPr/>
        </p:nvSpPr>
        <p:spPr bwMode="auto">
          <a:xfrm>
            <a:off x="6497638" y="8229600"/>
            <a:ext cx="7143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rime</a:t>
            </a:r>
          </a:p>
        </p:txBody>
      </p:sp>
      <p:sp>
        <p:nvSpPr>
          <p:cNvPr id="375858" name="Rectangle 50"/>
          <p:cNvSpPr>
            <a:spLocks/>
          </p:cNvSpPr>
          <p:nvPr/>
        </p:nvSpPr>
        <p:spPr bwMode="auto">
          <a:xfrm>
            <a:off x="8180388" y="7874000"/>
            <a:ext cx="3762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nil</a:t>
            </a:r>
          </a:p>
        </p:txBody>
      </p:sp>
      <p:sp>
        <p:nvSpPr>
          <p:cNvPr id="375859" name="Rectangle 51"/>
          <p:cNvSpPr>
            <a:spLocks/>
          </p:cNvSpPr>
          <p:nvPr/>
        </p:nvSpPr>
        <p:spPr bwMode="auto">
          <a:xfrm>
            <a:off x="4217988" y="3860800"/>
            <a:ext cx="1117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blo040</a:t>
            </a:r>
          </a:p>
        </p:txBody>
      </p:sp>
      <p:sp>
        <p:nvSpPr>
          <p:cNvPr id="375860" name="Rectangle 52"/>
          <p:cNvSpPr>
            <a:spLocks/>
          </p:cNvSpPr>
          <p:nvPr/>
        </p:nvSpPr>
        <p:spPr bwMode="auto">
          <a:xfrm>
            <a:off x="857250" y="5105400"/>
            <a:ext cx="1889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cu2st4acc1</a:t>
            </a:r>
          </a:p>
        </p:txBody>
      </p:sp>
      <p:sp>
        <p:nvSpPr>
          <p:cNvPr id="375861" name="Rectangle 53"/>
          <p:cNvSpPr>
            <a:spLocks/>
          </p:cNvSpPr>
          <p:nvPr/>
        </p:nvSpPr>
        <p:spPr bwMode="auto">
          <a:xfrm>
            <a:off x="10583863" y="8458200"/>
            <a:ext cx="9366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10/03</a:t>
            </a:r>
          </a:p>
        </p:txBody>
      </p:sp>
      <p:sp>
        <p:nvSpPr>
          <p:cNvPr id="375862" name="Rectangle 54"/>
          <p:cNvSpPr>
            <a:spLocks/>
          </p:cNvSpPr>
          <p:nvPr/>
        </p:nvSpPr>
        <p:spPr bwMode="auto">
          <a:xfrm>
            <a:off x="11669713" y="2921000"/>
            <a:ext cx="6286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lwis</a:t>
            </a:r>
          </a:p>
        </p:txBody>
      </p:sp>
      <p:sp>
        <p:nvSpPr>
          <p:cNvPr id="375863" name="Rectangle 55"/>
          <p:cNvSpPr>
            <a:spLocks/>
          </p:cNvSpPr>
          <p:nvPr/>
        </p:nvSpPr>
        <p:spPr bwMode="auto">
          <a:xfrm>
            <a:off x="11039475" y="3975100"/>
            <a:ext cx="10223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FL080</a:t>
            </a:r>
          </a:p>
        </p:txBody>
      </p:sp>
      <p:sp>
        <p:nvSpPr>
          <p:cNvPr id="375864" name="Rectangle 56"/>
          <p:cNvSpPr>
            <a:spLocks/>
          </p:cNvSpPr>
          <p:nvPr/>
        </p:nvSpPr>
        <p:spPr bwMode="auto">
          <a:xfrm>
            <a:off x="11120438" y="5473700"/>
            <a:ext cx="6461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mdt</a:t>
            </a:r>
          </a:p>
        </p:txBody>
      </p:sp>
      <p:sp>
        <p:nvSpPr>
          <p:cNvPr id="373818" name="Rectangle 57"/>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information</a:t>
            </a:r>
            <a:endParaRPr lang="en-US" sz="9600" smtClean="0">
              <a:latin typeface="Helvetica Neue Medium" charset="0"/>
              <a:sym typeface="Helvetica Neue Medium" charset="0"/>
            </a:endParaRPr>
          </a:p>
        </p:txBody>
      </p:sp>
      <p:sp>
        <p:nvSpPr>
          <p:cNvPr id="373819" name="AutoShape 58"/>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3820" name="AutoShape 59"/>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iterate type="lt">
                                    <p:tmPct val="100000"/>
                                  </p:iterate>
                                  <p:childTnLst>
                                    <p:set>
                                      <p:cBhvr>
                                        <p:cTn id="6" dur="1" fill="hold">
                                          <p:stCondLst>
                                            <p:cond delay="74"/>
                                          </p:stCondLst>
                                        </p:cTn>
                                        <p:tgtEl>
                                          <p:spTgt spid="375809"/>
                                        </p:tgtEl>
                                        <p:attrNameLst>
                                          <p:attrName>style.visibility</p:attrName>
                                        </p:attrNameLst>
                                      </p:cBhvr>
                                      <p:to>
                                        <p:strVal val="visible"/>
                                      </p:to>
                                    </p:set>
                                  </p:childTnLst>
                                </p:cTn>
                              </p:par>
                            </p:childTnLst>
                          </p:cTn>
                        </p:par>
                        <p:par>
                          <p:cTn id="7" fill="hold" nodeType="afterGroup">
                            <p:stCondLst>
                              <p:cond delay="375"/>
                            </p:stCondLst>
                            <p:childTnLst>
                              <p:par>
                                <p:cTn id="8" presetID="0" presetClass="entr" presetSubtype="3123872" fill="hold" grpId="0" nodeType="afterEffect">
                                  <p:stCondLst>
                                    <p:cond delay="0"/>
                                  </p:stCondLst>
                                  <p:iterate type="lt">
                                    <p:tmPct val="100000"/>
                                  </p:iterate>
                                  <p:childTnLst>
                                    <p:set>
                                      <p:cBhvr>
                                        <p:cTn id="9" dur="1" fill="hold">
                                          <p:stCondLst>
                                            <p:cond delay="74"/>
                                          </p:stCondLst>
                                        </p:cTn>
                                        <p:tgtEl>
                                          <p:spTgt spid="375810"/>
                                        </p:tgtEl>
                                        <p:attrNameLst>
                                          <p:attrName>style.visibility</p:attrName>
                                        </p:attrNameLst>
                                      </p:cBhvr>
                                      <p:to>
                                        <p:strVal val="visible"/>
                                      </p:to>
                                    </p:set>
                                  </p:childTnLst>
                                </p:cTn>
                              </p:par>
                            </p:childTnLst>
                          </p:cTn>
                        </p:par>
                        <p:par>
                          <p:cTn id="10" fill="hold" nodeType="afterGroup">
                            <p:stCondLst>
                              <p:cond delay="600"/>
                            </p:stCondLst>
                            <p:childTnLst>
                              <p:par>
                                <p:cTn id="11" presetID="0" presetClass="entr" presetSubtype="3123872" fill="hold" grpId="0" nodeType="afterEffect">
                                  <p:stCondLst>
                                    <p:cond delay="0"/>
                                  </p:stCondLst>
                                  <p:iterate type="lt">
                                    <p:tmPct val="100000"/>
                                  </p:iterate>
                                  <p:childTnLst>
                                    <p:set>
                                      <p:cBhvr>
                                        <p:cTn id="12" dur="1" fill="hold">
                                          <p:stCondLst>
                                            <p:cond delay="74"/>
                                          </p:stCondLst>
                                        </p:cTn>
                                        <p:tgtEl>
                                          <p:spTgt spid="375811"/>
                                        </p:tgtEl>
                                        <p:attrNameLst>
                                          <p:attrName>style.visibility</p:attrName>
                                        </p:attrNameLst>
                                      </p:cBhvr>
                                      <p:to>
                                        <p:strVal val="visible"/>
                                      </p:to>
                                    </p:set>
                                  </p:childTnLst>
                                </p:cTn>
                              </p:par>
                            </p:childTnLst>
                          </p:cTn>
                        </p:par>
                        <p:par>
                          <p:cTn id="13" fill="hold" nodeType="afterGroup">
                            <p:stCondLst>
                              <p:cond delay="975"/>
                            </p:stCondLst>
                            <p:childTnLst>
                              <p:par>
                                <p:cTn id="14" presetID="0" presetClass="entr" presetSubtype="3123872" fill="hold" grpId="0" nodeType="afterEffect">
                                  <p:stCondLst>
                                    <p:cond delay="0"/>
                                  </p:stCondLst>
                                  <p:iterate type="lt">
                                    <p:tmPct val="100000"/>
                                  </p:iterate>
                                  <p:childTnLst>
                                    <p:set>
                                      <p:cBhvr>
                                        <p:cTn id="15" dur="1" fill="hold">
                                          <p:stCondLst>
                                            <p:cond delay="74"/>
                                          </p:stCondLst>
                                        </p:cTn>
                                        <p:tgtEl>
                                          <p:spTgt spid="375812"/>
                                        </p:tgtEl>
                                        <p:attrNameLst>
                                          <p:attrName>style.visibility</p:attrName>
                                        </p:attrNameLst>
                                      </p:cBhvr>
                                      <p:to>
                                        <p:strVal val="visible"/>
                                      </p:to>
                                    </p:set>
                                  </p:childTnLst>
                                </p:cTn>
                              </p:par>
                            </p:childTnLst>
                          </p:cTn>
                        </p:par>
                        <p:par>
                          <p:cTn id="16" fill="hold" nodeType="afterGroup">
                            <p:stCondLst>
                              <p:cond delay="1350"/>
                            </p:stCondLst>
                            <p:childTnLst>
                              <p:par>
                                <p:cTn id="17" presetID="0" presetClass="entr" presetSubtype="3123872" fill="hold" grpId="0" nodeType="afterEffect">
                                  <p:stCondLst>
                                    <p:cond delay="0"/>
                                  </p:stCondLst>
                                  <p:iterate type="lt">
                                    <p:tmPct val="100000"/>
                                  </p:iterate>
                                  <p:childTnLst>
                                    <p:set>
                                      <p:cBhvr>
                                        <p:cTn id="18" dur="1" fill="hold">
                                          <p:stCondLst>
                                            <p:cond delay="74"/>
                                          </p:stCondLst>
                                        </p:cTn>
                                        <p:tgtEl>
                                          <p:spTgt spid="375813"/>
                                        </p:tgtEl>
                                        <p:attrNameLst>
                                          <p:attrName>style.visibility</p:attrName>
                                        </p:attrNameLst>
                                      </p:cBhvr>
                                      <p:to>
                                        <p:strVal val="visible"/>
                                      </p:to>
                                    </p:set>
                                  </p:childTnLst>
                                </p:cTn>
                              </p:par>
                            </p:childTnLst>
                          </p:cTn>
                        </p:par>
                        <p:par>
                          <p:cTn id="19" fill="hold" nodeType="afterGroup">
                            <p:stCondLst>
                              <p:cond delay="1500"/>
                            </p:stCondLst>
                            <p:childTnLst>
                              <p:par>
                                <p:cTn id="20" presetID="0" presetClass="entr" presetSubtype="3123872" fill="hold" grpId="0" nodeType="afterEffect">
                                  <p:stCondLst>
                                    <p:cond delay="0"/>
                                  </p:stCondLst>
                                  <p:iterate type="lt">
                                    <p:tmPct val="100000"/>
                                  </p:iterate>
                                  <p:childTnLst>
                                    <p:set>
                                      <p:cBhvr>
                                        <p:cTn id="21" dur="1" fill="hold">
                                          <p:stCondLst>
                                            <p:cond delay="74"/>
                                          </p:stCondLst>
                                        </p:cTn>
                                        <p:tgtEl>
                                          <p:spTgt spid="375814"/>
                                        </p:tgtEl>
                                        <p:attrNameLst>
                                          <p:attrName>style.visibility</p:attrName>
                                        </p:attrNameLst>
                                      </p:cBhvr>
                                      <p:to>
                                        <p:strVal val="visible"/>
                                      </p:to>
                                    </p:set>
                                  </p:childTnLst>
                                </p:cTn>
                              </p:par>
                            </p:childTnLst>
                          </p:cTn>
                        </p:par>
                        <p:par>
                          <p:cTn id="22" fill="hold" nodeType="afterGroup">
                            <p:stCondLst>
                              <p:cond delay="1725"/>
                            </p:stCondLst>
                            <p:childTnLst>
                              <p:par>
                                <p:cTn id="23" presetID="0" presetClass="entr" presetSubtype="3123872" fill="hold" grpId="0" nodeType="afterEffect">
                                  <p:stCondLst>
                                    <p:cond delay="0"/>
                                  </p:stCondLst>
                                  <p:iterate type="lt">
                                    <p:tmPct val="100000"/>
                                  </p:iterate>
                                  <p:childTnLst>
                                    <p:set>
                                      <p:cBhvr>
                                        <p:cTn id="24" dur="1" fill="hold">
                                          <p:stCondLst>
                                            <p:cond delay="74"/>
                                          </p:stCondLst>
                                        </p:cTn>
                                        <p:tgtEl>
                                          <p:spTgt spid="375815"/>
                                        </p:tgtEl>
                                        <p:attrNameLst>
                                          <p:attrName>style.visibility</p:attrName>
                                        </p:attrNameLst>
                                      </p:cBhvr>
                                      <p:to>
                                        <p:strVal val="visible"/>
                                      </p:to>
                                    </p:set>
                                  </p:childTnLst>
                                </p:cTn>
                              </p:par>
                            </p:childTnLst>
                          </p:cTn>
                        </p:par>
                        <p:par>
                          <p:cTn id="25" fill="hold" nodeType="afterGroup">
                            <p:stCondLst>
                              <p:cond delay="1950"/>
                            </p:stCondLst>
                            <p:childTnLst>
                              <p:par>
                                <p:cTn id="26" presetID="0" presetClass="entr" presetSubtype="3123872" fill="hold" grpId="0" nodeType="afterEffect">
                                  <p:stCondLst>
                                    <p:cond delay="0"/>
                                  </p:stCondLst>
                                  <p:iterate type="lt">
                                    <p:tmPct val="100000"/>
                                  </p:iterate>
                                  <p:childTnLst>
                                    <p:set>
                                      <p:cBhvr>
                                        <p:cTn id="27" dur="1" fill="hold">
                                          <p:stCondLst>
                                            <p:cond delay="74"/>
                                          </p:stCondLst>
                                        </p:cTn>
                                        <p:tgtEl>
                                          <p:spTgt spid="375816"/>
                                        </p:tgtEl>
                                        <p:attrNameLst>
                                          <p:attrName>style.visibility</p:attrName>
                                        </p:attrNameLst>
                                      </p:cBhvr>
                                      <p:to>
                                        <p:strVal val="visible"/>
                                      </p:to>
                                    </p:set>
                                  </p:childTnLst>
                                </p:cTn>
                              </p:par>
                            </p:childTnLst>
                          </p:cTn>
                        </p:par>
                        <p:par>
                          <p:cTn id="28" fill="hold" nodeType="afterGroup">
                            <p:stCondLst>
                              <p:cond delay="2175"/>
                            </p:stCondLst>
                            <p:childTnLst>
                              <p:par>
                                <p:cTn id="29" presetID="0" presetClass="entr" presetSubtype="3123872" fill="hold" grpId="0" nodeType="afterEffect">
                                  <p:stCondLst>
                                    <p:cond delay="0"/>
                                  </p:stCondLst>
                                  <p:iterate type="lt">
                                    <p:tmPct val="100000"/>
                                  </p:iterate>
                                  <p:childTnLst>
                                    <p:set>
                                      <p:cBhvr>
                                        <p:cTn id="30" dur="1" fill="hold">
                                          <p:stCondLst>
                                            <p:cond delay="74"/>
                                          </p:stCondLst>
                                        </p:cTn>
                                        <p:tgtEl>
                                          <p:spTgt spid="375817"/>
                                        </p:tgtEl>
                                        <p:attrNameLst>
                                          <p:attrName>style.visibility</p:attrName>
                                        </p:attrNameLst>
                                      </p:cBhvr>
                                      <p:to>
                                        <p:strVal val="visible"/>
                                      </p:to>
                                    </p:set>
                                  </p:childTnLst>
                                </p:cTn>
                              </p:par>
                            </p:childTnLst>
                          </p:cTn>
                        </p:par>
                        <p:par>
                          <p:cTn id="31" fill="hold" nodeType="afterGroup">
                            <p:stCondLst>
                              <p:cond delay="2400"/>
                            </p:stCondLst>
                            <p:childTnLst>
                              <p:par>
                                <p:cTn id="32" presetID="0" presetClass="entr" presetSubtype="3123872" fill="hold" grpId="0" nodeType="afterEffect">
                                  <p:stCondLst>
                                    <p:cond delay="0"/>
                                  </p:stCondLst>
                                  <p:iterate type="lt">
                                    <p:tmPct val="100000"/>
                                  </p:iterate>
                                  <p:childTnLst>
                                    <p:set>
                                      <p:cBhvr>
                                        <p:cTn id="33" dur="1" fill="hold">
                                          <p:stCondLst>
                                            <p:cond delay="74"/>
                                          </p:stCondLst>
                                        </p:cTn>
                                        <p:tgtEl>
                                          <p:spTgt spid="375818"/>
                                        </p:tgtEl>
                                        <p:attrNameLst>
                                          <p:attrName>style.visibility</p:attrName>
                                        </p:attrNameLst>
                                      </p:cBhvr>
                                      <p:to>
                                        <p:strVal val="visible"/>
                                      </p:to>
                                    </p:set>
                                  </p:childTnLst>
                                </p:cTn>
                              </p:par>
                            </p:childTnLst>
                          </p:cTn>
                        </p:par>
                        <p:par>
                          <p:cTn id="34" fill="hold" nodeType="afterGroup">
                            <p:stCondLst>
                              <p:cond delay="2850"/>
                            </p:stCondLst>
                            <p:childTnLst>
                              <p:par>
                                <p:cTn id="35" presetID="0" presetClass="entr" presetSubtype="3123872" fill="hold" grpId="0" nodeType="afterEffect">
                                  <p:stCondLst>
                                    <p:cond delay="0"/>
                                  </p:stCondLst>
                                  <p:iterate type="lt">
                                    <p:tmPct val="100000"/>
                                  </p:iterate>
                                  <p:childTnLst>
                                    <p:set>
                                      <p:cBhvr>
                                        <p:cTn id="36" dur="1" fill="hold">
                                          <p:stCondLst>
                                            <p:cond delay="74"/>
                                          </p:stCondLst>
                                        </p:cTn>
                                        <p:tgtEl>
                                          <p:spTgt spid="375819"/>
                                        </p:tgtEl>
                                        <p:attrNameLst>
                                          <p:attrName>style.visibility</p:attrName>
                                        </p:attrNameLst>
                                      </p:cBhvr>
                                      <p:to>
                                        <p:strVal val="visible"/>
                                      </p:to>
                                    </p:set>
                                  </p:childTnLst>
                                </p:cTn>
                              </p:par>
                            </p:childTnLst>
                          </p:cTn>
                        </p:par>
                        <p:par>
                          <p:cTn id="37" fill="hold" nodeType="afterGroup">
                            <p:stCondLst>
                              <p:cond delay="3225"/>
                            </p:stCondLst>
                            <p:childTnLst>
                              <p:par>
                                <p:cTn id="38" presetID="0" presetClass="entr" presetSubtype="3123872" fill="hold" grpId="0" nodeType="afterEffect">
                                  <p:stCondLst>
                                    <p:cond delay="0"/>
                                  </p:stCondLst>
                                  <p:iterate type="lt">
                                    <p:tmPct val="100000"/>
                                  </p:iterate>
                                  <p:childTnLst>
                                    <p:set>
                                      <p:cBhvr>
                                        <p:cTn id="39" dur="1" fill="hold">
                                          <p:stCondLst>
                                            <p:cond delay="74"/>
                                          </p:stCondLst>
                                        </p:cTn>
                                        <p:tgtEl>
                                          <p:spTgt spid="375820"/>
                                        </p:tgtEl>
                                        <p:attrNameLst>
                                          <p:attrName>style.visibility</p:attrName>
                                        </p:attrNameLst>
                                      </p:cBhvr>
                                      <p:to>
                                        <p:strVal val="visible"/>
                                      </p:to>
                                    </p:set>
                                  </p:childTnLst>
                                </p:cTn>
                              </p:par>
                            </p:childTnLst>
                          </p:cTn>
                        </p:par>
                        <p:par>
                          <p:cTn id="40" fill="hold" nodeType="afterGroup">
                            <p:stCondLst>
                              <p:cond delay="3600"/>
                            </p:stCondLst>
                            <p:childTnLst>
                              <p:par>
                                <p:cTn id="41" presetID="0" presetClass="entr" presetSubtype="3123872" fill="hold" grpId="0" nodeType="afterEffect">
                                  <p:stCondLst>
                                    <p:cond delay="0"/>
                                  </p:stCondLst>
                                  <p:iterate type="lt">
                                    <p:tmPct val="100000"/>
                                  </p:iterate>
                                  <p:childTnLst>
                                    <p:set>
                                      <p:cBhvr>
                                        <p:cTn id="42" dur="1" fill="hold">
                                          <p:stCondLst>
                                            <p:cond delay="74"/>
                                          </p:stCondLst>
                                        </p:cTn>
                                        <p:tgtEl>
                                          <p:spTgt spid="375821"/>
                                        </p:tgtEl>
                                        <p:attrNameLst>
                                          <p:attrName>style.visibility</p:attrName>
                                        </p:attrNameLst>
                                      </p:cBhvr>
                                      <p:to>
                                        <p:strVal val="visible"/>
                                      </p:to>
                                    </p:set>
                                  </p:childTnLst>
                                </p:cTn>
                              </p:par>
                            </p:childTnLst>
                          </p:cTn>
                        </p:par>
                        <p:par>
                          <p:cTn id="43" fill="hold" nodeType="afterGroup">
                            <p:stCondLst>
                              <p:cond delay="3750"/>
                            </p:stCondLst>
                            <p:childTnLst>
                              <p:par>
                                <p:cTn id="44" presetID="0" presetClass="entr" presetSubtype="3123872" fill="hold" grpId="0" nodeType="afterEffect">
                                  <p:stCondLst>
                                    <p:cond delay="0"/>
                                  </p:stCondLst>
                                  <p:iterate type="lt">
                                    <p:tmPct val="100000"/>
                                  </p:iterate>
                                  <p:childTnLst>
                                    <p:set>
                                      <p:cBhvr>
                                        <p:cTn id="45" dur="1" fill="hold">
                                          <p:stCondLst>
                                            <p:cond delay="74"/>
                                          </p:stCondLst>
                                        </p:cTn>
                                        <p:tgtEl>
                                          <p:spTgt spid="375822"/>
                                        </p:tgtEl>
                                        <p:attrNameLst>
                                          <p:attrName>style.visibility</p:attrName>
                                        </p:attrNameLst>
                                      </p:cBhvr>
                                      <p:to>
                                        <p:strVal val="visible"/>
                                      </p:to>
                                    </p:set>
                                  </p:childTnLst>
                                </p:cTn>
                              </p:par>
                            </p:childTnLst>
                          </p:cTn>
                        </p:par>
                        <p:par>
                          <p:cTn id="46" fill="hold" nodeType="afterGroup">
                            <p:stCondLst>
                              <p:cond delay="4200"/>
                            </p:stCondLst>
                            <p:childTnLst>
                              <p:par>
                                <p:cTn id="47" presetID="0" presetClass="entr" presetSubtype="3123872" fill="hold" grpId="0" nodeType="afterEffect">
                                  <p:stCondLst>
                                    <p:cond delay="0"/>
                                  </p:stCondLst>
                                  <p:iterate type="lt">
                                    <p:tmPct val="100000"/>
                                  </p:iterate>
                                  <p:childTnLst>
                                    <p:set>
                                      <p:cBhvr>
                                        <p:cTn id="48" dur="1" fill="hold">
                                          <p:stCondLst>
                                            <p:cond delay="74"/>
                                          </p:stCondLst>
                                        </p:cTn>
                                        <p:tgtEl>
                                          <p:spTgt spid="375823"/>
                                        </p:tgtEl>
                                        <p:attrNameLst>
                                          <p:attrName>style.visibility</p:attrName>
                                        </p:attrNameLst>
                                      </p:cBhvr>
                                      <p:to>
                                        <p:strVal val="visible"/>
                                      </p:to>
                                    </p:set>
                                  </p:childTnLst>
                                </p:cTn>
                              </p:par>
                            </p:childTnLst>
                          </p:cTn>
                        </p:par>
                        <p:par>
                          <p:cTn id="49" fill="hold" nodeType="afterGroup">
                            <p:stCondLst>
                              <p:cond delay="4575"/>
                            </p:stCondLst>
                            <p:childTnLst>
                              <p:par>
                                <p:cTn id="50" presetID="0" presetClass="entr" presetSubtype="3123872" fill="hold" grpId="0" nodeType="afterEffect">
                                  <p:stCondLst>
                                    <p:cond delay="0"/>
                                  </p:stCondLst>
                                  <p:iterate type="lt">
                                    <p:tmPct val="100000"/>
                                  </p:iterate>
                                  <p:childTnLst>
                                    <p:set>
                                      <p:cBhvr>
                                        <p:cTn id="51" dur="1" fill="hold">
                                          <p:stCondLst>
                                            <p:cond delay="74"/>
                                          </p:stCondLst>
                                        </p:cTn>
                                        <p:tgtEl>
                                          <p:spTgt spid="375824"/>
                                        </p:tgtEl>
                                        <p:attrNameLst>
                                          <p:attrName>style.visibility</p:attrName>
                                        </p:attrNameLst>
                                      </p:cBhvr>
                                      <p:to>
                                        <p:strVal val="visible"/>
                                      </p:to>
                                    </p:set>
                                  </p:childTnLst>
                                </p:cTn>
                              </p:par>
                            </p:childTnLst>
                          </p:cTn>
                        </p:par>
                        <p:par>
                          <p:cTn id="52" fill="hold" nodeType="afterGroup">
                            <p:stCondLst>
                              <p:cond delay="4725"/>
                            </p:stCondLst>
                            <p:childTnLst>
                              <p:par>
                                <p:cTn id="53" presetID="0" presetClass="entr" presetSubtype="3123872" fill="hold" grpId="0" nodeType="afterEffect">
                                  <p:stCondLst>
                                    <p:cond delay="0"/>
                                  </p:stCondLst>
                                  <p:iterate type="lt">
                                    <p:tmPct val="100000"/>
                                  </p:iterate>
                                  <p:childTnLst>
                                    <p:set>
                                      <p:cBhvr>
                                        <p:cTn id="54" dur="1" fill="hold">
                                          <p:stCondLst>
                                            <p:cond delay="74"/>
                                          </p:stCondLst>
                                        </p:cTn>
                                        <p:tgtEl>
                                          <p:spTgt spid="375825"/>
                                        </p:tgtEl>
                                        <p:attrNameLst>
                                          <p:attrName>style.visibility</p:attrName>
                                        </p:attrNameLst>
                                      </p:cBhvr>
                                      <p:to>
                                        <p:strVal val="visible"/>
                                      </p:to>
                                    </p:set>
                                  </p:childTnLst>
                                </p:cTn>
                              </p:par>
                            </p:childTnLst>
                          </p:cTn>
                        </p:par>
                        <p:par>
                          <p:cTn id="55" fill="hold" nodeType="afterGroup">
                            <p:stCondLst>
                              <p:cond delay="4950"/>
                            </p:stCondLst>
                            <p:childTnLst>
                              <p:par>
                                <p:cTn id="56" presetID="0" presetClass="entr" presetSubtype="3123872" fill="hold" grpId="0" nodeType="afterEffect">
                                  <p:stCondLst>
                                    <p:cond delay="0"/>
                                  </p:stCondLst>
                                  <p:iterate type="lt">
                                    <p:tmPct val="100000"/>
                                  </p:iterate>
                                  <p:childTnLst>
                                    <p:set>
                                      <p:cBhvr>
                                        <p:cTn id="57" dur="1" fill="hold">
                                          <p:stCondLst>
                                            <p:cond delay="74"/>
                                          </p:stCondLst>
                                        </p:cTn>
                                        <p:tgtEl>
                                          <p:spTgt spid="375826"/>
                                        </p:tgtEl>
                                        <p:attrNameLst>
                                          <p:attrName>style.visibility</p:attrName>
                                        </p:attrNameLst>
                                      </p:cBhvr>
                                      <p:to>
                                        <p:strVal val="visible"/>
                                      </p:to>
                                    </p:set>
                                  </p:childTnLst>
                                </p:cTn>
                              </p:par>
                            </p:childTnLst>
                          </p:cTn>
                        </p:par>
                        <p:par>
                          <p:cTn id="58" fill="hold" nodeType="afterGroup">
                            <p:stCondLst>
                              <p:cond delay="5700"/>
                            </p:stCondLst>
                            <p:childTnLst>
                              <p:par>
                                <p:cTn id="59" presetID="0" presetClass="entr" presetSubtype="3123872" fill="hold" grpId="0" nodeType="afterEffect">
                                  <p:stCondLst>
                                    <p:cond delay="0"/>
                                  </p:stCondLst>
                                  <p:iterate type="lt">
                                    <p:tmPct val="100000"/>
                                  </p:iterate>
                                  <p:childTnLst>
                                    <p:set>
                                      <p:cBhvr>
                                        <p:cTn id="60" dur="1" fill="hold">
                                          <p:stCondLst>
                                            <p:cond delay="74"/>
                                          </p:stCondLst>
                                        </p:cTn>
                                        <p:tgtEl>
                                          <p:spTgt spid="375827"/>
                                        </p:tgtEl>
                                        <p:attrNameLst>
                                          <p:attrName>style.visibility</p:attrName>
                                        </p:attrNameLst>
                                      </p:cBhvr>
                                      <p:to>
                                        <p:strVal val="visible"/>
                                      </p:to>
                                    </p:set>
                                  </p:childTnLst>
                                </p:cTn>
                              </p:par>
                            </p:childTnLst>
                          </p:cTn>
                        </p:par>
                        <p:par>
                          <p:cTn id="61" fill="hold" nodeType="afterGroup">
                            <p:stCondLst>
                              <p:cond delay="6075"/>
                            </p:stCondLst>
                            <p:childTnLst>
                              <p:par>
                                <p:cTn id="62" presetID="0" presetClass="entr" presetSubtype="3123872" fill="hold" grpId="0" nodeType="afterEffect">
                                  <p:stCondLst>
                                    <p:cond delay="0"/>
                                  </p:stCondLst>
                                  <p:iterate type="lt">
                                    <p:tmPct val="100000"/>
                                  </p:iterate>
                                  <p:childTnLst>
                                    <p:set>
                                      <p:cBhvr>
                                        <p:cTn id="63" dur="1" fill="hold">
                                          <p:stCondLst>
                                            <p:cond delay="74"/>
                                          </p:stCondLst>
                                        </p:cTn>
                                        <p:tgtEl>
                                          <p:spTgt spid="375828"/>
                                        </p:tgtEl>
                                        <p:attrNameLst>
                                          <p:attrName>style.visibility</p:attrName>
                                        </p:attrNameLst>
                                      </p:cBhvr>
                                      <p:to>
                                        <p:strVal val="visible"/>
                                      </p:to>
                                    </p:set>
                                  </p:childTnLst>
                                </p:cTn>
                              </p:par>
                            </p:childTnLst>
                          </p:cTn>
                        </p:par>
                        <p:par>
                          <p:cTn id="64" fill="hold" nodeType="afterGroup">
                            <p:stCondLst>
                              <p:cond delay="6375"/>
                            </p:stCondLst>
                            <p:childTnLst>
                              <p:par>
                                <p:cTn id="65" presetID="0" presetClass="entr" presetSubtype="3123872" fill="hold" grpId="0" nodeType="afterEffect">
                                  <p:stCondLst>
                                    <p:cond delay="0"/>
                                  </p:stCondLst>
                                  <p:iterate type="lt">
                                    <p:tmPct val="100000"/>
                                  </p:iterate>
                                  <p:childTnLst>
                                    <p:set>
                                      <p:cBhvr>
                                        <p:cTn id="66" dur="1" fill="hold">
                                          <p:stCondLst>
                                            <p:cond delay="74"/>
                                          </p:stCondLst>
                                        </p:cTn>
                                        <p:tgtEl>
                                          <p:spTgt spid="375829"/>
                                        </p:tgtEl>
                                        <p:attrNameLst>
                                          <p:attrName>style.visibility</p:attrName>
                                        </p:attrNameLst>
                                      </p:cBhvr>
                                      <p:to>
                                        <p:strVal val="visible"/>
                                      </p:to>
                                    </p:set>
                                  </p:childTnLst>
                                </p:cTn>
                              </p:par>
                            </p:childTnLst>
                          </p:cTn>
                        </p:par>
                        <p:par>
                          <p:cTn id="67" fill="hold" nodeType="afterGroup">
                            <p:stCondLst>
                              <p:cond delay="6600"/>
                            </p:stCondLst>
                            <p:childTnLst>
                              <p:par>
                                <p:cTn id="68" presetID="0" presetClass="entr" presetSubtype="3123872" fill="hold" grpId="0" nodeType="afterEffect">
                                  <p:stCondLst>
                                    <p:cond delay="0"/>
                                  </p:stCondLst>
                                  <p:iterate type="lt">
                                    <p:tmPct val="100000"/>
                                  </p:iterate>
                                  <p:childTnLst>
                                    <p:set>
                                      <p:cBhvr>
                                        <p:cTn id="69" dur="1" fill="hold">
                                          <p:stCondLst>
                                            <p:cond delay="74"/>
                                          </p:stCondLst>
                                        </p:cTn>
                                        <p:tgtEl>
                                          <p:spTgt spid="375830"/>
                                        </p:tgtEl>
                                        <p:attrNameLst>
                                          <p:attrName>style.visibility</p:attrName>
                                        </p:attrNameLst>
                                      </p:cBhvr>
                                      <p:to>
                                        <p:strVal val="visible"/>
                                      </p:to>
                                    </p:set>
                                  </p:childTnLst>
                                </p:cTn>
                              </p:par>
                            </p:childTnLst>
                          </p:cTn>
                        </p:par>
                        <p:par>
                          <p:cTn id="70" fill="hold" nodeType="afterGroup">
                            <p:stCondLst>
                              <p:cond delay="6825"/>
                            </p:stCondLst>
                            <p:childTnLst>
                              <p:par>
                                <p:cTn id="71" presetID="0" presetClass="entr" presetSubtype="3123872" fill="hold" grpId="0" nodeType="afterEffect">
                                  <p:stCondLst>
                                    <p:cond delay="0"/>
                                  </p:stCondLst>
                                  <p:iterate type="lt">
                                    <p:tmPct val="100000"/>
                                  </p:iterate>
                                  <p:childTnLst>
                                    <p:set>
                                      <p:cBhvr>
                                        <p:cTn id="72" dur="1" fill="hold">
                                          <p:stCondLst>
                                            <p:cond delay="74"/>
                                          </p:stCondLst>
                                        </p:cTn>
                                        <p:tgtEl>
                                          <p:spTgt spid="375831"/>
                                        </p:tgtEl>
                                        <p:attrNameLst>
                                          <p:attrName>style.visibility</p:attrName>
                                        </p:attrNameLst>
                                      </p:cBhvr>
                                      <p:to>
                                        <p:strVal val="visible"/>
                                      </p:to>
                                    </p:set>
                                  </p:childTnLst>
                                </p:cTn>
                              </p:par>
                            </p:childTnLst>
                          </p:cTn>
                        </p:par>
                        <p:par>
                          <p:cTn id="73" fill="hold" nodeType="afterGroup">
                            <p:stCondLst>
                              <p:cond delay="6975"/>
                            </p:stCondLst>
                            <p:childTnLst>
                              <p:par>
                                <p:cTn id="74" presetID="0" presetClass="entr" presetSubtype="3123872" fill="hold" grpId="0" nodeType="afterEffect">
                                  <p:stCondLst>
                                    <p:cond delay="0"/>
                                  </p:stCondLst>
                                  <p:iterate type="lt">
                                    <p:tmPct val="100000"/>
                                  </p:iterate>
                                  <p:childTnLst>
                                    <p:set>
                                      <p:cBhvr>
                                        <p:cTn id="75" dur="1" fill="hold">
                                          <p:stCondLst>
                                            <p:cond delay="74"/>
                                          </p:stCondLst>
                                        </p:cTn>
                                        <p:tgtEl>
                                          <p:spTgt spid="375832"/>
                                        </p:tgtEl>
                                        <p:attrNameLst>
                                          <p:attrName>style.visibility</p:attrName>
                                        </p:attrNameLst>
                                      </p:cBhvr>
                                      <p:to>
                                        <p:strVal val="visible"/>
                                      </p:to>
                                    </p:set>
                                  </p:childTnLst>
                                </p:cTn>
                              </p:par>
                            </p:childTnLst>
                          </p:cTn>
                        </p:par>
                        <p:par>
                          <p:cTn id="76" fill="hold" nodeType="afterGroup">
                            <p:stCondLst>
                              <p:cond delay="7350"/>
                            </p:stCondLst>
                            <p:childTnLst>
                              <p:par>
                                <p:cTn id="77" presetID="0" presetClass="entr" presetSubtype="3123872" fill="hold" grpId="0" nodeType="afterEffect">
                                  <p:stCondLst>
                                    <p:cond delay="0"/>
                                  </p:stCondLst>
                                  <p:iterate type="lt">
                                    <p:tmPct val="100000"/>
                                  </p:iterate>
                                  <p:childTnLst>
                                    <p:set>
                                      <p:cBhvr>
                                        <p:cTn id="78" dur="1" fill="hold">
                                          <p:stCondLst>
                                            <p:cond delay="74"/>
                                          </p:stCondLst>
                                        </p:cTn>
                                        <p:tgtEl>
                                          <p:spTgt spid="375833"/>
                                        </p:tgtEl>
                                        <p:attrNameLst>
                                          <p:attrName>style.visibility</p:attrName>
                                        </p:attrNameLst>
                                      </p:cBhvr>
                                      <p:to>
                                        <p:strVal val="visible"/>
                                      </p:to>
                                    </p:set>
                                  </p:childTnLst>
                                </p:cTn>
                              </p:par>
                            </p:childTnLst>
                          </p:cTn>
                        </p:par>
                        <p:par>
                          <p:cTn id="79" fill="hold" nodeType="afterGroup">
                            <p:stCondLst>
                              <p:cond delay="7500"/>
                            </p:stCondLst>
                            <p:childTnLst>
                              <p:par>
                                <p:cTn id="80" presetID="0" presetClass="entr" presetSubtype="3123872" fill="hold" grpId="0" nodeType="afterEffect">
                                  <p:stCondLst>
                                    <p:cond delay="0"/>
                                  </p:stCondLst>
                                  <p:iterate type="lt">
                                    <p:tmPct val="100000"/>
                                  </p:iterate>
                                  <p:childTnLst>
                                    <p:set>
                                      <p:cBhvr>
                                        <p:cTn id="81" dur="1" fill="hold">
                                          <p:stCondLst>
                                            <p:cond delay="74"/>
                                          </p:stCondLst>
                                        </p:cTn>
                                        <p:tgtEl>
                                          <p:spTgt spid="375834"/>
                                        </p:tgtEl>
                                        <p:attrNameLst>
                                          <p:attrName>style.visibility</p:attrName>
                                        </p:attrNameLst>
                                      </p:cBhvr>
                                      <p:to>
                                        <p:strVal val="visible"/>
                                      </p:to>
                                    </p:set>
                                  </p:childTnLst>
                                </p:cTn>
                              </p:par>
                            </p:childTnLst>
                          </p:cTn>
                        </p:par>
                        <p:par>
                          <p:cTn id="82" fill="hold" nodeType="afterGroup">
                            <p:stCondLst>
                              <p:cond delay="7725"/>
                            </p:stCondLst>
                            <p:childTnLst>
                              <p:par>
                                <p:cTn id="83" presetID="0" presetClass="entr" presetSubtype="3123872" fill="hold" grpId="0" nodeType="afterEffect">
                                  <p:stCondLst>
                                    <p:cond delay="0"/>
                                  </p:stCondLst>
                                  <p:iterate type="lt">
                                    <p:tmPct val="100000"/>
                                  </p:iterate>
                                  <p:childTnLst>
                                    <p:set>
                                      <p:cBhvr>
                                        <p:cTn id="84" dur="1" fill="hold">
                                          <p:stCondLst>
                                            <p:cond delay="74"/>
                                          </p:stCondLst>
                                        </p:cTn>
                                        <p:tgtEl>
                                          <p:spTgt spid="375835"/>
                                        </p:tgtEl>
                                        <p:attrNameLst>
                                          <p:attrName>style.visibility</p:attrName>
                                        </p:attrNameLst>
                                      </p:cBhvr>
                                      <p:to>
                                        <p:strVal val="visible"/>
                                      </p:to>
                                    </p:set>
                                  </p:childTnLst>
                                </p:cTn>
                              </p:par>
                            </p:childTnLst>
                          </p:cTn>
                        </p:par>
                        <p:par>
                          <p:cTn id="85" fill="hold" nodeType="afterGroup">
                            <p:stCondLst>
                              <p:cond delay="8250"/>
                            </p:stCondLst>
                            <p:childTnLst>
                              <p:par>
                                <p:cTn id="86" presetID="0" presetClass="entr" presetSubtype="3123872" fill="hold" grpId="0" nodeType="afterEffect">
                                  <p:stCondLst>
                                    <p:cond delay="0"/>
                                  </p:stCondLst>
                                  <p:iterate type="lt">
                                    <p:tmPct val="100000"/>
                                  </p:iterate>
                                  <p:childTnLst>
                                    <p:set>
                                      <p:cBhvr>
                                        <p:cTn id="87" dur="1" fill="hold">
                                          <p:stCondLst>
                                            <p:cond delay="74"/>
                                          </p:stCondLst>
                                        </p:cTn>
                                        <p:tgtEl>
                                          <p:spTgt spid="375836"/>
                                        </p:tgtEl>
                                        <p:attrNameLst>
                                          <p:attrName>style.visibility</p:attrName>
                                        </p:attrNameLst>
                                      </p:cBhvr>
                                      <p:to>
                                        <p:strVal val="visible"/>
                                      </p:to>
                                    </p:set>
                                  </p:childTnLst>
                                </p:cTn>
                              </p:par>
                            </p:childTnLst>
                          </p:cTn>
                        </p:par>
                        <p:par>
                          <p:cTn id="88" fill="hold" nodeType="afterGroup">
                            <p:stCondLst>
                              <p:cond delay="8700"/>
                            </p:stCondLst>
                            <p:childTnLst>
                              <p:par>
                                <p:cTn id="89" presetID="0" presetClass="entr" presetSubtype="3123872" fill="hold" grpId="0" nodeType="afterEffect">
                                  <p:stCondLst>
                                    <p:cond delay="0"/>
                                  </p:stCondLst>
                                  <p:iterate type="lt">
                                    <p:tmPct val="100000"/>
                                  </p:iterate>
                                  <p:childTnLst>
                                    <p:set>
                                      <p:cBhvr>
                                        <p:cTn id="90" dur="1" fill="hold">
                                          <p:stCondLst>
                                            <p:cond delay="74"/>
                                          </p:stCondLst>
                                        </p:cTn>
                                        <p:tgtEl>
                                          <p:spTgt spid="375837"/>
                                        </p:tgtEl>
                                        <p:attrNameLst>
                                          <p:attrName>style.visibility</p:attrName>
                                        </p:attrNameLst>
                                      </p:cBhvr>
                                      <p:to>
                                        <p:strVal val="visible"/>
                                      </p:to>
                                    </p:set>
                                  </p:childTnLst>
                                </p:cTn>
                              </p:par>
                            </p:childTnLst>
                          </p:cTn>
                        </p:par>
                        <p:par>
                          <p:cTn id="91" fill="hold" nodeType="afterGroup">
                            <p:stCondLst>
                              <p:cond delay="8850"/>
                            </p:stCondLst>
                            <p:childTnLst>
                              <p:par>
                                <p:cTn id="92" presetID="0" presetClass="entr" presetSubtype="3123872" fill="hold" grpId="0" nodeType="afterEffect">
                                  <p:stCondLst>
                                    <p:cond delay="0"/>
                                  </p:stCondLst>
                                  <p:iterate type="lt">
                                    <p:tmPct val="100000"/>
                                  </p:iterate>
                                  <p:childTnLst>
                                    <p:set>
                                      <p:cBhvr>
                                        <p:cTn id="93" dur="1" fill="hold">
                                          <p:stCondLst>
                                            <p:cond delay="74"/>
                                          </p:stCondLst>
                                        </p:cTn>
                                        <p:tgtEl>
                                          <p:spTgt spid="375838"/>
                                        </p:tgtEl>
                                        <p:attrNameLst>
                                          <p:attrName>style.visibility</p:attrName>
                                        </p:attrNameLst>
                                      </p:cBhvr>
                                      <p:to>
                                        <p:strVal val="visible"/>
                                      </p:to>
                                    </p:set>
                                  </p:childTnLst>
                                </p:cTn>
                              </p:par>
                            </p:childTnLst>
                          </p:cTn>
                        </p:par>
                        <p:par>
                          <p:cTn id="94" fill="hold" nodeType="afterGroup">
                            <p:stCondLst>
                              <p:cond delay="9225"/>
                            </p:stCondLst>
                            <p:childTnLst>
                              <p:par>
                                <p:cTn id="95" presetID="0" presetClass="entr" presetSubtype="3123872" fill="hold" grpId="0" nodeType="afterEffect">
                                  <p:stCondLst>
                                    <p:cond delay="0"/>
                                  </p:stCondLst>
                                  <p:iterate type="lt">
                                    <p:tmPct val="100000"/>
                                  </p:iterate>
                                  <p:childTnLst>
                                    <p:set>
                                      <p:cBhvr>
                                        <p:cTn id="96" dur="1" fill="hold">
                                          <p:stCondLst>
                                            <p:cond delay="74"/>
                                          </p:stCondLst>
                                        </p:cTn>
                                        <p:tgtEl>
                                          <p:spTgt spid="375839"/>
                                        </p:tgtEl>
                                        <p:attrNameLst>
                                          <p:attrName>style.visibility</p:attrName>
                                        </p:attrNameLst>
                                      </p:cBhvr>
                                      <p:to>
                                        <p:strVal val="visible"/>
                                      </p:to>
                                    </p:set>
                                  </p:childTnLst>
                                </p:cTn>
                              </p:par>
                            </p:childTnLst>
                          </p:cTn>
                        </p:par>
                        <p:par>
                          <p:cTn id="97" fill="hold" nodeType="afterGroup">
                            <p:stCondLst>
                              <p:cond delay="9600"/>
                            </p:stCondLst>
                            <p:childTnLst>
                              <p:par>
                                <p:cTn id="98" presetID="0" presetClass="entr" presetSubtype="3123872" fill="hold" grpId="0" nodeType="afterEffect">
                                  <p:stCondLst>
                                    <p:cond delay="0"/>
                                  </p:stCondLst>
                                  <p:iterate type="lt">
                                    <p:tmPct val="100000"/>
                                  </p:iterate>
                                  <p:childTnLst>
                                    <p:set>
                                      <p:cBhvr>
                                        <p:cTn id="99" dur="1" fill="hold">
                                          <p:stCondLst>
                                            <p:cond delay="74"/>
                                          </p:stCondLst>
                                        </p:cTn>
                                        <p:tgtEl>
                                          <p:spTgt spid="375840"/>
                                        </p:tgtEl>
                                        <p:attrNameLst>
                                          <p:attrName>style.visibility</p:attrName>
                                        </p:attrNameLst>
                                      </p:cBhvr>
                                      <p:to>
                                        <p:strVal val="visible"/>
                                      </p:to>
                                    </p:set>
                                  </p:childTnLst>
                                </p:cTn>
                              </p:par>
                            </p:childTnLst>
                          </p:cTn>
                        </p:par>
                        <p:par>
                          <p:cTn id="100" fill="hold" nodeType="afterGroup">
                            <p:stCondLst>
                              <p:cond delay="9825"/>
                            </p:stCondLst>
                            <p:childTnLst>
                              <p:par>
                                <p:cTn id="101" presetID="0" presetClass="entr" presetSubtype="3123872" fill="hold" grpId="0" nodeType="afterEffect">
                                  <p:stCondLst>
                                    <p:cond delay="0"/>
                                  </p:stCondLst>
                                  <p:iterate type="lt">
                                    <p:tmPct val="100000"/>
                                  </p:iterate>
                                  <p:childTnLst>
                                    <p:set>
                                      <p:cBhvr>
                                        <p:cTn id="102" dur="1" fill="hold">
                                          <p:stCondLst>
                                            <p:cond delay="74"/>
                                          </p:stCondLst>
                                        </p:cTn>
                                        <p:tgtEl>
                                          <p:spTgt spid="375841"/>
                                        </p:tgtEl>
                                        <p:attrNameLst>
                                          <p:attrName>style.visibility</p:attrName>
                                        </p:attrNameLst>
                                      </p:cBhvr>
                                      <p:to>
                                        <p:strVal val="visible"/>
                                      </p:to>
                                    </p:set>
                                  </p:childTnLst>
                                </p:cTn>
                              </p:par>
                            </p:childTnLst>
                          </p:cTn>
                        </p:par>
                        <p:par>
                          <p:cTn id="103" fill="hold" nodeType="afterGroup">
                            <p:stCondLst>
                              <p:cond delay="9975"/>
                            </p:stCondLst>
                            <p:childTnLst>
                              <p:par>
                                <p:cTn id="104" presetID="0" presetClass="entr" presetSubtype="3123872" fill="hold" grpId="0" nodeType="afterEffect">
                                  <p:stCondLst>
                                    <p:cond delay="0"/>
                                  </p:stCondLst>
                                  <p:iterate type="lt">
                                    <p:tmPct val="100000"/>
                                  </p:iterate>
                                  <p:childTnLst>
                                    <p:set>
                                      <p:cBhvr>
                                        <p:cTn id="105" dur="1" fill="hold">
                                          <p:stCondLst>
                                            <p:cond delay="74"/>
                                          </p:stCondLst>
                                        </p:cTn>
                                        <p:tgtEl>
                                          <p:spTgt spid="375842"/>
                                        </p:tgtEl>
                                        <p:attrNameLst>
                                          <p:attrName>style.visibility</p:attrName>
                                        </p:attrNameLst>
                                      </p:cBhvr>
                                      <p:to>
                                        <p:strVal val="visible"/>
                                      </p:to>
                                    </p:set>
                                  </p:childTnLst>
                                </p:cTn>
                              </p:par>
                            </p:childTnLst>
                          </p:cTn>
                        </p:par>
                        <p:par>
                          <p:cTn id="106" fill="hold" nodeType="afterGroup">
                            <p:stCondLst>
                              <p:cond delay="10200"/>
                            </p:stCondLst>
                            <p:childTnLst>
                              <p:par>
                                <p:cTn id="107" presetID="0" presetClass="entr" presetSubtype="3123872" fill="hold" grpId="0" nodeType="afterEffect">
                                  <p:stCondLst>
                                    <p:cond delay="0"/>
                                  </p:stCondLst>
                                  <p:iterate type="lt">
                                    <p:tmPct val="100000"/>
                                  </p:iterate>
                                  <p:childTnLst>
                                    <p:set>
                                      <p:cBhvr>
                                        <p:cTn id="108" dur="1" fill="hold">
                                          <p:stCondLst>
                                            <p:cond delay="74"/>
                                          </p:stCondLst>
                                        </p:cTn>
                                        <p:tgtEl>
                                          <p:spTgt spid="375843"/>
                                        </p:tgtEl>
                                        <p:attrNameLst>
                                          <p:attrName>style.visibility</p:attrName>
                                        </p:attrNameLst>
                                      </p:cBhvr>
                                      <p:to>
                                        <p:strVal val="visible"/>
                                      </p:to>
                                    </p:set>
                                  </p:childTnLst>
                                </p:cTn>
                              </p:par>
                            </p:childTnLst>
                          </p:cTn>
                        </p:par>
                        <p:par>
                          <p:cTn id="109" fill="hold" nodeType="afterGroup">
                            <p:stCondLst>
                              <p:cond delay="10425"/>
                            </p:stCondLst>
                            <p:childTnLst>
                              <p:par>
                                <p:cTn id="110" presetID="0" presetClass="entr" presetSubtype="3123872" fill="hold" grpId="0" nodeType="afterEffect">
                                  <p:stCondLst>
                                    <p:cond delay="0"/>
                                  </p:stCondLst>
                                  <p:iterate type="lt">
                                    <p:tmPct val="100000"/>
                                  </p:iterate>
                                  <p:childTnLst>
                                    <p:set>
                                      <p:cBhvr>
                                        <p:cTn id="111" dur="1" fill="hold">
                                          <p:stCondLst>
                                            <p:cond delay="74"/>
                                          </p:stCondLst>
                                        </p:cTn>
                                        <p:tgtEl>
                                          <p:spTgt spid="375844"/>
                                        </p:tgtEl>
                                        <p:attrNameLst>
                                          <p:attrName>style.visibility</p:attrName>
                                        </p:attrNameLst>
                                      </p:cBhvr>
                                      <p:to>
                                        <p:strVal val="visible"/>
                                      </p:to>
                                    </p:set>
                                  </p:childTnLst>
                                </p:cTn>
                              </p:par>
                            </p:childTnLst>
                          </p:cTn>
                        </p:par>
                        <p:par>
                          <p:cTn id="112" fill="hold" nodeType="afterGroup">
                            <p:stCondLst>
                              <p:cond delay="10725"/>
                            </p:stCondLst>
                            <p:childTnLst>
                              <p:par>
                                <p:cTn id="113" presetID="0" presetClass="entr" presetSubtype="3123872" fill="hold" grpId="0" nodeType="afterEffect">
                                  <p:stCondLst>
                                    <p:cond delay="0"/>
                                  </p:stCondLst>
                                  <p:iterate type="lt">
                                    <p:tmPct val="100000"/>
                                  </p:iterate>
                                  <p:childTnLst>
                                    <p:set>
                                      <p:cBhvr>
                                        <p:cTn id="114" dur="1" fill="hold">
                                          <p:stCondLst>
                                            <p:cond delay="74"/>
                                          </p:stCondLst>
                                        </p:cTn>
                                        <p:tgtEl>
                                          <p:spTgt spid="375845"/>
                                        </p:tgtEl>
                                        <p:attrNameLst>
                                          <p:attrName>style.visibility</p:attrName>
                                        </p:attrNameLst>
                                      </p:cBhvr>
                                      <p:to>
                                        <p:strVal val="visible"/>
                                      </p:to>
                                    </p:set>
                                  </p:childTnLst>
                                </p:cTn>
                              </p:par>
                            </p:childTnLst>
                          </p:cTn>
                        </p:par>
                        <p:par>
                          <p:cTn id="115" fill="hold" nodeType="afterGroup">
                            <p:stCondLst>
                              <p:cond delay="10875"/>
                            </p:stCondLst>
                            <p:childTnLst>
                              <p:par>
                                <p:cTn id="116" presetID="0" presetClass="entr" presetSubtype="3123872" fill="hold" grpId="0" nodeType="afterEffect">
                                  <p:stCondLst>
                                    <p:cond delay="0"/>
                                  </p:stCondLst>
                                  <p:iterate type="lt">
                                    <p:tmPct val="100000"/>
                                  </p:iterate>
                                  <p:childTnLst>
                                    <p:set>
                                      <p:cBhvr>
                                        <p:cTn id="117" dur="1" fill="hold">
                                          <p:stCondLst>
                                            <p:cond delay="74"/>
                                          </p:stCondLst>
                                        </p:cTn>
                                        <p:tgtEl>
                                          <p:spTgt spid="375846"/>
                                        </p:tgtEl>
                                        <p:attrNameLst>
                                          <p:attrName>style.visibility</p:attrName>
                                        </p:attrNameLst>
                                      </p:cBhvr>
                                      <p:to>
                                        <p:strVal val="visible"/>
                                      </p:to>
                                    </p:set>
                                  </p:childTnLst>
                                </p:cTn>
                              </p:par>
                            </p:childTnLst>
                          </p:cTn>
                        </p:par>
                        <p:par>
                          <p:cTn id="118" fill="hold" nodeType="afterGroup">
                            <p:stCondLst>
                              <p:cond delay="11025"/>
                            </p:stCondLst>
                            <p:childTnLst>
                              <p:par>
                                <p:cTn id="119" presetID="0" presetClass="entr" presetSubtype="3123872" fill="hold" grpId="0" nodeType="afterEffect">
                                  <p:stCondLst>
                                    <p:cond delay="0"/>
                                  </p:stCondLst>
                                  <p:iterate type="lt">
                                    <p:tmPct val="100000"/>
                                  </p:iterate>
                                  <p:childTnLst>
                                    <p:set>
                                      <p:cBhvr>
                                        <p:cTn id="120" dur="1" fill="hold">
                                          <p:stCondLst>
                                            <p:cond delay="74"/>
                                          </p:stCondLst>
                                        </p:cTn>
                                        <p:tgtEl>
                                          <p:spTgt spid="375848"/>
                                        </p:tgtEl>
                                        <p:attrNameLst>
                                          <p:attrName>style.visibility</p:attrName>
                                        </p:attrNameLst>
                                      </p:cBhvr>
                                      <p:to>
                                        <p:strVal val="visible"/>
                                      </p:to>
                                    </p:set>
                                  </p:childTnLst>
                                </p:cTn>
                              </p:par>
                            </p:childTnLst>
                          </p:cTn>
                        </p:par>
                        <p:par>
                          <p:cTn id="121" fill="hold" nodeType="afterGroup">
                            <p:stCondLst>
                              <p:cond delay="11175"/>
                            </p:stCondLst>
                            <p:childTnLst>
                              <p:par>
                                <p:cTn id="122" presetID="0" presetClass="entr" presetSubtype="3123872" fill="hold" grpId="0" nodeType="afterEffect">
                                  <p:stCondLst>
                                    <p:cond delay="0"/>
                                  </p:stCondLst>
                                  <p:iterate type="lt">
                                    <p:tmPct val="100000"/>
                                  </p:iterate>
                                  <p:childTnLst>
                                    <p:set>
                                      <p:cBhvr>
                                        <p:cTn id="123" dur="1" fill="hold">
                                          <p:stCondLst>
                                            <p:cond delay="74"/>
                                          </p:stCondLst>
                                        </p:cTn>
                                        <p:tgtEl>
                                          <p:spTgt spid="375849"/>
                                        </p:tgtEl>
                                        <p:attrNameLst>
                                          <p:attrName>style.visibility</p:attrName>
                                        </p:attrNameLst>
                                      </p:cBhvr>
                                      <p:to>
                                        <p:strVal val="visible"/>
                                      </p:to>
                                    </p:set>
                                  </p:childTnLst>
                                </p:cTn>
                              </p:par>
                            </p:childTnLst>
                          </p:cTn>
                        </p:par>
                        <p:par>
                          <p:cTn id="124" fill="hold" nodeType="afterGroup">
                            <p:stCondLst>
                              <p:cond delay="11550"/>
                            </p:stCondLst>
                            <p:childTnLst>
                              <p:par>
                                <p:cTn id="125" presetID="0" presetClass="entr" presetSubtype="3123872" fill="hold" grpId="0" nodeType="afterEffect">
                                  <p:stCondLst>
                                    <p:cond delay="0"/>
                                  </p:stCondLst>
                                  <p:iterate type="lt">
                                    <p:tmPct val="100000"/>
                                  </p:iterate>
                                  <p:childTnLst>
                                    <p:set>
                                      <p:cBhvr>
                                        <p:cTn id="126" dur="1" fill="hold">
                                          <p:stCondLst>
                                            <p:cond delay="74"/>
                                          </p:stCondLst>
                                        </p:cTn>
                                        <p:tgtEl>
                                          <p:spTgt spid="375850"/>
                                        </p:tgtEl>
                                        <p:attrNameLst>
                                          <p:attrName>style.visibility</p:attrName>
                                        </p:attrNameLst>
                                      </p:cBhvr>
                                      <p:to>
                                        <p:strVal val="visible"/>
                                      </p:to>
                                    </p:set>
                                  </p:childTnLst>
                                </p:cTn>
                              </p:par>
                            </p:childTnLst>
                          </p:cTn>
                        </p:par>
                        <p:par>
                          <p:cTn id="127" fill="hold" nodeType="afterGroup">
                            <p:stCondLst>
                              <p:cond delay="11850"/>
                            </p:stCondLst>
                            <p:childTnLst>
                              <p:par>
                                <p:cTn id="128" presetID="0" presetClass="entr" presetSubtype="3123872" fill="hold" grpId="0" nodeType="afterEffect">
                                  <p:stCondLst>
                                    <p:cond delay="0"/>
                                  </p:stCondLst>
                                  <p:iterate type="lt">
                                    <p:tmPct val="100000"/>
                                  </p:iterate>
                                  <p:childTnLst>
                                    <p:set>
                                      <p:cBhvr>
                                        <p:cTn id="129" dur="1" fill="hold">
                                          <p:stCondLst>
                                            <p:cond delay="74"/>
                                          </p:stCondLst>
                                        </p:cTn>
                                        <p:tgtEl>
                                          <p:spTgt spid="375851"/>
                                        </p:tgtEl>
                                        <p:attrNameLst>
                                          <p:attrName>style.visibility</p:attrName>
                                        </p:attrNameLst>
                                      </p:cBhvr>
                                      <p:to>
                                        <p:strVal val="visible"/>
                                      </p:to>
                                    </p:set>
                                  </p:childTnLst>
                                </p:cTn>
                              </p:par>
                            </p:childTnLst>
                          </p:cTn>
                        </p:par>
                        <p:par>
                          <p:cTn id="130" fill="hold" nodeType="afterGroup">
                            <p:stCondLst>
                              <p:cond delay="12150"/>
                            </p:stCondLst>
                            <p:childTnLst>
                              <p:par>
                                <p:cTn id="131" presetID="0" presetClass="entr" presetSubtype="3123872" fill="hold" grpId="0" nodeType="afterEffect">
                                  <p:stCondLst>
                                    <p:cond delay="0"/>
                                  </p:stCondLst>
                                  <p:iterate type="lt">
                                    <p:tmPct val="100000"/>
                                  </p:iterate>
                                  <p:childTnLst>
                                    <p:set>
                                      <p:cBhvr>
                                        <p:cTn id="132" dur="1" fill="hold">
                                          <p:stCondLst>
                                            <p:cond delay="74"/>
                                          </p:stCondLst>
                                        </p:cTn>
                                        <p:tgtEl>
                                          <p:spTgt spid="375852"/>
                                        </p:tgtEl>
                                        <p:attrNameLst>
                                          <p:attrName>style.visibility</p:attrName>
                                        </p:attrNameLst>
                                      </p:cBhvr>
                                      <p:to>
                                        <p:strVal val="visible"/>
                                      </p:to>
                                    </p:set>
                                  </p:childTnLst>
                                </p:cTn>
                              </p:par>
                            </p:childTnLst>
                          </p:cTn>
                        </p:par>
                        <p:par>
                          <p:cTn id="133" fill="hold" nodeType="afterGroup">
                            <p:stCondLst>
                              <p:cond delay="12450"/>
                            </p:stCondLst>
                            <p:childTnLst>
                              <p:par>
                                <p:cTn id="134" presetID="0" presetClass="entr" presetSubtype="3123872" fill="hold" grpId="0" nodeType="afterEffect">
                                  <p:stCondLst>
                                    <p:cond delay="0"/>
                                  </p:stCondLst>
                                  <p:iterate type="lt">
                                    <p:tmPct val="100000"/>
                                  </p:iterate>
                                  <p:childTnLst>
                                    <p:set>
                                      <p:cBhvr>
                                        <p:cTn id="135" dur="1" fill="hold">
                                          <p:stCondLst>
                                            <p:cond delay="74"/>
                                          </p:stCondLst>
                                        </p:cTn>
                                        <p:tgtEl>
                                          <p:spTgt spid="375853"/>
                                        </p:tgtEl>
                                        <p:attrNameLst>
                                          <p:attrName>style.visibility</p:attrName>
                                        </p:attrNameLst>
                                      </p:cBhvr>
                                      <p:to>
                                        <p:strVal val="visible"/>
                                      </p:to>
                                    </p:set>
                                  </p:childTnLst>
                                </p:cTn>
                              </p:par>
                            </p:childTnLst>
                          </p:cTn>
                        </p:par>
                        <p:par>
                          <p:cTn id="136" fill="hold" nodeType="afterGroup">
                            <p:stCondLst>
                              <p:cond delay="12675"/>
                            </p:stCondLst>
                            <p:childTnLst>
                              <p:par>
                                <p:cTn id="137" presetID="0" presetClass="entr" presetSubtype="3123872" fill="hold" grpId="0" nodeType="afterEffect">
                                  <p:stCondLst>
                                    <p:cond delay="0"/>
                                  </p:stCondLst>
                                  <p:iterate type="lt">
                                    <p:tmPct val="100000"/>
                                  </p:iterate>
                                  <p:childTnLst>
                                    <p:set>
                                      <p:cBhvr>
                                        <p:cTn id="138" dur="1" fill="hold">
                                          <p:stCondLst>
                                            <p:cond delay="74"/>
                                          </p:stCondLst>
                                        </p:cTn>
                                        <p:tgtEl>
                                          <p:spTgt spid="375854"/>
                                        </p:tgtEl>
                                        <p:attrNameLst>
                                          <p:attrName>style.visibility</p:attrName>
                                        </p:attrNameLst>
                                      </p:cBhvr>
                                      <p:to>
                                        <p:strVal val="visible"/>
                                      </p:to>
                                    </p:set>
                                  </p:childTnLst>
                                </p:cTn>
                              </p:par>
                            </p:childTnLst>
                          </p:cTn>
                        </p:par>
                        <p:par>
                          <p:cTn id="139" fill="hold" nodeType="afterGroup">
                            <p:stCondLst>
                              <p:cond delay="13200"/>
                            </p:stCondLst>
                            <p:childTnLst>
                              <p:par>
                                <p:cTn id="140" presetID="0" presetClass="entr" presetSubtype="3123872" fill="hold" grpId="0" nodeType="afterEffect">
                                  <p:stCondLst>
                                    <p:cond delay="0"/>
                                  </p:stCondLst>
                                  <p:iterate type="lt">
                                    <p:tmPct val="100000"/>
                                  </p:iterate>
                                  <p:childTnLst>
                                    <p:set>
                                      <p:cBhvr>
                                        <p:cTn id="141" dur="1" fill="hold">
                                          <p:stCondLst>
                                            <p:cond delay="74"/>
                                          </p:stCondLst>
                                        </p:cTn>
                                        <p:tgtEl>
                                          <p:spTgt spid="375855"/>
                                        </p:tgtEl>
                                        <p:attrNameLst>
                                          <p:attrName>style.visibility</p:attrName>
                                        </p:attrNameLst>
                                      </p:cBhvr>
                                      <p:to>
                                        <p:strVal val="visible"/>
                                      </p:to>
                                    </p:set>
                                  </p:childTnLst>
                                </p:cTn>
                              </p:par>
                            </p:childTnLst>
                          </p:cTn>
                        </p:par>
                        <p:par>
                          <p:cTn id="142" fill="hold" nodeType="afterGroup">
                            <p:stCondLst>
                              <p:cond delay="13500"/>
                            </p:stCondLst>
                            <p:childTnLst>
                              <p:par>
                                <p:cTn id="143" presetID="0" presetClass="entr" presetSubtype="3123872" fill="hold" grpId="0" nodeType="afterEffect">
                                  <p:stCondLst>
                                    <p:cond delay="0"/>
                                  </p:stCondLst>
                                  <p:iterate type="lt">
                                    <p:tmPct val="100000"/>
                                  </p:iterate>
                                  <p:childTnLst>
                                    <p:set>
                                      <p:cBhvr>
                                        <p:cTn id="144" dur="1" fill="hold">
                                          <p:stCondLst>
                                            <p:cond delay="74"/>
                                          </p:stCondLst>
                                        </p:cTn>
                                        <p:tgtEl>
                                          <p:spTgt spid="375856"/>
                                        </p:tgtEl>
                                        <p:attrNameLst>
                                          <p:attrName>style.visibility</p:attrName>
                                        </p:attrNameLst>
                                      </p:cBhvr>
                                      <p:to>
                                        <p:strVal val="visible"/>
                                      </p:to>
                                    </p:set>
                                  </p:childTnLst>
                                </p:cTn>
                              </p:par>
                            </p:childTnLst>
                          </p:cTn>
                        </p:par>
                        <p:par>
                          <p:cTn id="145" fill="hold" nodeType="afterGroup">
                            <p:stCondLst>
                              <p:cond delay="13650"/>
                            </p:stCondLst>
                            <p:childTnLst>
                              <p:par>
                                <p:cTn id="146" presetID="0" presetClass="entr" presetSubtype="3123872" fill="hold" grpId="0" nodeType="afterEffect">
                                  <p:stCondLst>
                                    <p:cond delay="0"/>
                                  </p:stCondLst>
                                  <p:iterate type="lt">
                                    <p:tmPct val="100000"/>
                                  </p:iterate>
                                  <p:childTnLst>
                                    <p:set>
                                      <p:cBhvr>
                                        <p:cTn id="147" dur="1" fill="hold">
                                          <p:stCondLst>
                                            <p:cond delay="74"/>
                                          </p:stCondLst>
                                        </p:cTn>
                                        <p:tgtEl>
                                          <p:spTgt spid="375857"/>
                                        </p:tgtEl>
                                        <p:attrNameLst>
                                          <p:attrName>style.visibility</p:attrName>
                                        </p:attrNameLst>
                                      </p:cBhvr>
                                      <p:to>
                                        <p:strVal val="visible"/>
                                      </p:to>
                                    </p:set>
                                  </p:childTnLst>
                                </p:cTn>
                              </p:par>
                            </p:childTnLst>
                          </p:cTn>
                        </p:par>
                        <p:par>
                          <p:cTn id="148" fill="hold" nodeType="afterGroup">
                            <p:stCondLst>
                              <p:cond delay="13950"/>
                            </p:stCondLst>
                            <p:childTnLst>
                              <p:par>
                                <p:cTn id="149" presetID="0" presetClass="entr" presetSubtype="3123872" fill="hold" grpId="0" nodeType="afterEffect">
                                  <p:stCondLst>
                                    <p:cond delay="0"/>
                                  </p:stCondLst>
                                  <p:iterate type="lt">
                                    <p:tmPct val="100000"/>
                                  </p:iterate>
                                  <p:childTnLst>
                                    <p:set>
                                      <p:cBhvr>
                                        <p:cTn id="150" dur="1" fill="hold">
                                          <p:stCondLst>
                                            <p:cond delay="74"/>
                                          </p:stCondLst>
                                        </p:cTn>
                                        <p:tgtEl>
                                          <p:spTgt spid="375858"/>
                                        </p:tgtEl>
                                        <p:attrNameLst>
                                          <p:attrName>style.visibility</p:attrName>
                                        </p:attrNameLst>
                                      </p:cBhvr>
                                      <p:to>
                                        <p:strVal val="visible"/>
                                      </p:to>
                                    </p:set>
                                  </p:childTnLst>
                                </p:cTn>
                              </p:par>
                            </p:childTnLst>
                          </p:cTn>
                        </p:par>
                        <p:par>
                          <p:cTn id="151" fill="hold" nodeType="afterGroup">
                            <p:stCondLst>
                              <p:cond delay="14175"/>
                            </p:stCondLst>
                            <p:childTnLst>
                              <p:par>
                                <p:cTn id="152" presetID="0" presetClass="entr" presetSubtype="3123872" fill="hold" grpId="0" nodeType="afterEffect">
                                  <p:stCondLst>
                                    <p:cond delay="0"/>
                                  </p:stCondLst>
                                  <p:iterate type="lt">
                                    <p:tmPct val="100000"/>
                                  </p:iterate>
                                  <p:childTnLst>
                                    <p:set>
                                      <p:cBhvr>
                                        <p:cTn id="153" dur="1" fill="hold">
                                          <p:stCondLst>
                                            <p:cond delay="74"/>
                                          </p:stCondLst>
                                        </p:cTn>
                                        <p:tgtEl>
                                          <p:spTgt spid="375859"/>
                                        </p:tgtEl>
                                        <p:attrNameLst>
                                          <p:attrName>style.visibility</p:attrName>
                                        </p:attrNameLst>
                                      </p:cBhvr>
                                      <p:to>
                                        <p:strVal val="visible"/>
                                      </p:to>
                                    </p:set>
                                  </p:childTnLst>
                                </p:cTn>
                              </p:par>
                            </p:childTnLst>
                          </p:cTn>
                        </p:par>
                        <p:par>
                          <p:cTn id="154" fill="hold" nodeType="afterGroup">
                            <p:stCondLst>
                              <p:cond delay="14625"/>
                            </p:stCondLst>
                            <p:childTnLst>
                              <p:par>
                                <p:cTn id="155" presetID="0" presetClass="entr" presetSubtype="3123872" fill="hold" grpId="0" nodeType="afterEffect">
                                  <p:stCondLst>
                                    <p:cond delay="0"/>
                                  </p:stCondLst>
                                  <p:iterate type="lt">
                                    <p:tmPct val="100000"/>
                                  </p:iterate>
                                  <p:childTnLst>
                                    <p:set>
                                      <p:cBhvr>
                                        <p:cTn id="156" dur="1" fill="hold">
                                          <p:stCondLst>
                                            <p:cond delay="74"/>
                                          </p:stCondLst>
                                        </p:cTn>
                                        <p:tgtEl>
                                          <p:spTgt spid="375860"/>
                                        </p:tgtEl>
                                        <p:attrNameLst>
                                          <p:attrName>style.visibility</p:attrName>
                                        </p:attrNameLst>
                                      </p:cBhvr>
                                      <p:to>
                                        <p:strVal val="visible"/>
                                      </p:to>
                                    </p:set>
                                  </p:childTnLst>
                                </p:cTn>
                              </p:par>
                            </p:childTnLst>
                          </p:cTn>
                        </p:par>
                        <p:par>
                          <p:cTn id="157" fill="hold" nodeType="afterGroup">
                            <p:stCondLst>
                              <p:cond delay="15375"/>
                            </p:stCondLst>
                            <p:childTnLst>
                              <p:par>
                                <p:cTn id="158" presetID="0" presetClass="entr" presetSubtype="3123872" fill="hold" grpId="0" nodeType="afterEffect">
                                  <p:stCondLst>
                                    <p:cond delay="0"/>
                                  </p:stCondLst>
                                  <p:iterate type="lt">
                                    <p:tmPct val="100000"/>
                                  </p:iterate>
                                  <p:childTnLst>
                                    <p:set>
                                      <p:cBhvr>
                                        <p:cTn id="159" dur="1" fill="hold">
                                          <p:stCondLst>
                                            <p:cond delay="74"/>
                                          </p:stCondLst>
                                        </p:cTn>
                                        <p:tgtEl>
                                          <p:spTgt spid="375861"/>
                                        </p:tgtEl>
                                        <p:attrNameLst>
                                          <p:attrName>style.visibility</p:attrName>
                                        </p:attrNameLst>
                                      </p:cBhvr>
                                      <p:to>
                                        <p:strVal val="visible"/>
                                      </p:to>
                                    </p:set>
                                  </p:childTnLst>
                                </p:cTn>
                              </p:par>
                            </p:childTnLst>
                          </p:cTn>
                        </p:par>
                        <p:par>
                          <p:cTn id="160" fill="hold" nodeType="afterGroup">
                            <p:stCondLst>
                              <p:cond delay="15750"/>
                            </p:stCondLst>
                            <p:childTnLst>
                              <p:par>
                                <p:cTn id="161" presetID="0" presetClass="entr" presetSubtype="3123872" fill="hold" grpId="0" nodeType="afterEffect">
                                  <p:stCondLst>
                                    <p:cond delay="0"/>
                                  </p:stCondLst>
                                  <p:iterate type="lt">
                                    <p:tmPct val="100000"/>
                                  </p:iterate>
                                  <p:childTnLst>
                                    <p:set>
                                      <p:cBhvr>
                                        <p:cTn id="162" dur="1" fill="hold">
                                          <p:stCondLst>
                                            <p:cond delay="74"/>
                                          </p:stCondLst>
                                        </p:cTn>
                                        <p:tgtEl>
                                          <p:spTgt spid="375862"/>
                                        </p:tgtEl>
                                        <p:attrNameLst>
                                          <p:attrName>style.visibility</p:attrName>
                                        </p:attrNameLst>
                                      </p:cBhvr>
                                      <p:to>
                                        <p:strVal val="visible"/>
                                      </p:to>
                                    </p:set>
                                  </p:childTnLst>
                                </p:cTn>
                              </p:par>
                            </p:childTnLst>
                          </p:cTn>
                        </p:par>
                        <p:par>
                          <p:cTn id="163" fill="hold" nodeType="afterGroup">
                            <p:stCondLst>
                              <p:cond delay="16050"/>
                            </p:stCondLst>
                            <p:childTnLst>
                              <p:par>
                                <p:cTn id="164" presetID="0" presetClass="entr" presetSubtype="3123872" fill="hold" grpId="0" nodeType="afterEffect">
                                  <p:stCondLst>
                                    <p:cond delay="0"/>
                                  </p:stCondLst>
                                  <p:iterate type="lt">
                                    <p:tmPct val="100000"/>
                                  </p:iterate>
                                  <p:childTnLst>
                                    <p:set>
                                      <p:cBhvr>
                                        <p:cTn id="165" dur="1" fill="hold">
                                          <p:stCondLst>
                                            <p:cond delay="74"/>
                                          </p:stCondLst>
                                        </p:cTn>
                                        <p:tgtEl>
                                          <p:spTgt spid="375863"/>
                                        </p:tgtEl>
                                        <p:attrNameLst>
                                          <p:attrName>style.visibility</p:attrName>
                                        </p:attrNameLst>
                                      </p:cBhvr>
                                      <p:to>
                                        <p:strVal val="visible"/>
                                      </p:to>
                                    </p:set>
                                  </p:childTnLst>
                                </p:cTn>
                              </p:par>
                            </p:childTnLst>
                          </p:cTn>
                        </p:par>
                        <p:par>
                          <p:cTn id="166" fill="hold" nodeType="afterGroup">
                            <p:stCondLst>
                              <p:cond delay="16425"/>
                            </p:stCondLst>
                            <p:childTnLst>
                              <p:par>
                                <p:cTn id="167" presetID="0" presetClass="entr" presetSubtype="3123872" fill="hold" grpId="0" nodeType="afterEffect">
                                  <p:stCondLst>
                                    <p:cond delay="0"/>
                                  </p:stCondLst>
                                  <p:iterate type="lt">
                                    <p:tmPct val="100000"/>
                                  </p:iterate>
                                  <p:childTnLst>
                                    <p:set>
                                      <p:cBhvr>
                                        <p:cTn id="168" dur="1" fill="hold">
                                          <p:stCondLst>
                                            <p:cond delay="74"/>
                                          </p:stCondLst>
                                        </p:cTn>
                                        <p:tgtEl>
                                          <p:spTgt spid="375864"/>
                                        </p:tgtEl>
                                        <p:attrNameLst>
                                          <p:attrName>style.visibility</p:attrName>
                                        </p:attrNameLst>
                                      </p:cBhvr>
                                      <p:to>
                                        <p:strVal val="visible"/>
                                      </p:to>
                                    </p:set>
                                  </p:childTnLst>
                                </p:cTn>
                              </p:par>
                            </p:childTnLst>
                          </p:cTn>
                        </p:par>
                        <p:par>
                          <p:cTn id="169" fill="hold" nodeType="afterGroup">
                            <p:stCondLst>
                              <p:cond delay="16650"/>
                            </p:stCondLst>
                            <p:childTnLst>
                              <p:par>
                                <p:cTn id="170" presetID="0" presetClass="entr" presetSubtype="3123872" fill="hold" grpId="0" nodeType="afterEffect">
                                  <p:stCondLst>
                                    <p:cond delay="0"/>
                                  </p:stCondLst>
                                  <p:iterate type="lt">
                                    <p:tmPct val="100000"/>
                                  </p:iterate>
                                  <p:childTnLst>
                                    <p:set>
                                      <p:cBhvr>
                                        <p:cTn id="171" dur="1" fill="hold">
                                          <p:stCondLst>
                                            <p:cond delay="74"/>
                                          </p:stCondLst>
                                        </p:cTn>
                                        <p:tgtEl>
                                          <p:spTgt spid="37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09" grpId="0" autoUpdateAnimBg="0"/>
      <p:bldP spid="375810" grpId="0" autoUpdateAnimBg="0"/>
      <p:bldP spid="375811" grpId="0" autoUpdateAnimBg="0"/>
      <p:bldP spid="375812" grpId="0" autoUpdateAnimBg="0"/>
      <p:bldP spid="375813" grpId="0" autoUpdateAnimBg="0"/>
      <p:bldP spid="375814" grpId="0" autoUpdateAnimBg="0"/>
      <p:bldP spid="375815" grpId="0" autoUpdateAnimBg="0"/>
      <p:bldP spid="375816" grpId="0" autoUpdateAnimBg="0"/>
      <p:bldP spid="375817" grpId="0" autoUpdateAnimBg="0"/>
      <p:bldP spid="375818" grpId="0" autoUpdateAnimBg="0"/>
      <p:bldP spid="375819" grpId="0" autoUpdateAnimBg="0"/>
      <p:bldP spid="375820" grpId="0" autoUpdateAnimBg="0"/>
      <p:bldP spid="375821" grpId="0" autoUpdateAnimBg="0"/>
      <p:bldP spid="375822" grpId="0" autoUpdateAnimBg="0"/>
      <p:bldP spid="375823" grpId="0" autoUpdateAnimBg="0"/>
      <p:bldP spid="375824" grpId="0" autoUpdateAnimBg="0"/>
      <p:bldP spid="375825" grpId="0" autoUpdateAnimBg="0"/>
      <p:bldP spid="375826" grpId="0" autoUpdateAnimBg="0"/>
      <p:bldP spid="375827" grpId="0" autoUpdateAnimBg="0"/>
      <p:bldP spid="375828" grpId="0" autoUpdateAnimBg="0"/>
      <p:bldP spid="375829" grpId="0" autoUpdateAnimBg="0"/>
      <p:bldP spid="375830" grpId="0" autoUpdateAnimBg="0"/>
      <p:bldP spid="375831" grpId="0" autoUpdateAnimBg="0"/>
      <p:bldP spid="375832" grpId="0" autoUpdateAnimBg="0"/>
      <p:bldP spid="375833" grpId="0" autoUpdateAnimBg="0"/>
      <p:bldP spid="375834" grpId="0" autoUpdateAnimBg="0"/>
      <p:bldP spid="375835" grpId="0" autoUpdateAnimBg="0"/>
      <p:bldP spid="375836" grpId="0" autoUpdateAnimBg="0"/>
      <p:bldP spid="375837" grpId="0" autoUpdateAnimBg="0"/>
      <p:bldP spid="375838" grpId="0" autoUpdateAnimBg="0"/>
      <p:bldP spid="375839" grpId="0" autoUpdateAnimBg="0"/>
      <p:bldP spid="375840" grpId="0" autoUpdateAnimBg="0"/>
      <p:bldP spid="375841" grpId="0" autoUpdateAnimBg="0"/>
      <p:bldP spid="375842" grpId="0" autoUpdateAnimBg="0"/>
      <p:bldP spid="375843" grpId="0" autoUpdateAnimBg="0"/>
      <p:bldP spid="375844" grpId="0" autoUpdateAnimBg="0"/>
      <p:bldP spid="375845" grpId="0" autoUpdateAnimBg="0"/>
      <p:bldP spid="375846" grpId="0" autoUpdateAnimBg="0"/>
      <p:bldP spid="375847" grpId="0" autoUpdateAnimBg="0"/>
      <p:bldP spid="375848" grpId="0" autoUpdateAnimBg="0"/>
      <p:bldP spid="375849" grpId="0" autoUpdateAnimBg="0"/>
      <p:bldP spid="375850" grpId="0" autoUpdateAnimBg="0"/>
      <p:bldP spid="375851" grpId="0" autoUpdateAnimBg="0"/>
      <p:bldP spid="375852" grpId="0" autoUpdateAnimBg="0"/>
      <p:bldP spid="375853" grpId="0" autoUpdateAnimBg="0"/>
      <p:bldP spid="375854" grpId="0" autoUpdateAnimBg="0"/>
      <p:bldP spid="375855" grpId="0" autoUpdateAnimBg="0"/>
      <p:bldP spid="375856" grpId="0" autoUpdateAnimBg="0"/>
      <p:bldP spid="375857" grpId="0" autoUpdateAnimBg="0"/>
      <p:bldP spid="375858" grpId="0" autoUpdateAnimBg="0"/>
      <p:bldP spid="375859" grpId="0" autoUpdateAnimBg="0"/>
      <p:bldP spid="375860" grpId="0" autoUpdateAnimBg="0"/>
      <p:bldP spid="375861" grpId="0" autoUpdateAnimBg="0"/>
      <p:bldP spid="375862" grpId="0" autoUpdateAnimBg="0"/>
      <p:bldP spid="375863" grpId="0" autoUpdateAnimBg="0"/>
      <p:bldP spid="375864" grpId="0" autoUpdateAnimBg="0"/>
    </p:bldLst>
  </p:timing>
</p:sld>
</file>

<file path=ppt/slides/slide3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4786" name="Rectangle 1"/>
          <p:cNvSpPr>
            <a:spLocks noGrp="1" noChangeArrowheads="1"/>
          </p:cNvSpPr>
          <p:nvPr>
            <p:ph type="title"/>
          </p:nvPr>
        </p:nvSpPr>
        <p:spPr bwMode="auto">
          <a:xfrm>
            <a:off x="558800" y="1536700"/>
            <a:ext cx="97028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Information </a:t>
            </a:r>
            <a:br>
              <a:rPr lang="en-US" sz="4800" dirty="0" smtClean="0"/>
            </a:br>
            <a:r>
              <a:rPr lang="en-US" sz="4800" b="1" dirty="0" smtClean="0">
                <a:latin typeface="Helvetica Neue Medium" charset="0"/>
                <a:ea typeface="Helvetica Neue Medium" charset="0"/>
                <a:cs typeface="Helvetica Neue Medium" charset="0"/>
                <a:sym typeface="Helvetica Neue Medium" charset="0"/>
              </a:rPr>
              <a:t>sources and references</a:t>
            </a:r>
            <a:endParaRPr lang="en-US" sz="4800" b="1" dirty="0" smtClean="0">
              <a:latin typeface="Helvetica Neue Medium" charset="0"/>
              <a:sym typeface="Helvetica Neue Medium" charset="0"/>
            </a:endParaRPr>
          </a:p>
        </p:txBody>
      </p:sp>
      <p:sp>
        <p:nvSpPr>
          <p:cNvPr id="3747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47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76836"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00" y="3919538"/>
            <a:ext cx="2819400"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6837" name="Picture 5">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0900" y="3922713"/>
            <a:ext cx="24003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6838" name="Picture 6">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150" y="3921125"/>
            <a:ext cx="39878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nodeType="clickEffect">
                                  <p:stCondLst>
                                    <p:cond delay="0"/>
                                  </p:stCondLst>
                                  <p:childTnLst>
                                    <p:set>
                                      <p:cBhvr>
                                        <p:cTn id="6" dur="1" fill="hold">
                                          <p:stCondLst>
                                            <p:cond delay="499"/>
                                          </p:stCondLst>
                                        </p:cTn>
                                        <p:tgtEl>
                                          <p:spTgt spid="3768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nodeType="clickEffect">
                                  <p:stCondLst>
                                    <p:cond delay="0"/>
                                  </p:stCondLst>
                                  <p:childTnLst>
                                    <p:set>
                                      <p:cBhvr>
                                        <p:cTn id="10" dur="1" fill="hold">
                                          <p:stCondLst>
                                            <p:cond delay="499"/>
                                          </p:stCondLst>
                                        </p:cTn>
                                        <p:tgtEl>
                                          <p:spTgt spid="3768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376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58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Information </a:t>
            </a:r>
            <a:r>
              <a:rPr lang="en-US" sz="4800" b="1" dirty="0" smtClean="0">
                <a:latin typeface="Helvetica Neue Medium" charset="0"/>
                <a:ea typeface="Helvetica Neue Medium" charset="0"/>
                <a:cs typeface="Helvetica Neue Medium" charset="0"/>
                <a:sym typeface="Helvetica Neue Medium" charset="0"/>
              </a:rPr>
              <a:t>classification</a:t>
            </a:r>
            <a:endParaRPr lang="en-US" sz="4800" b="1" dirty="0" smtClean="0">
              <a:latin typeface="Helvetica Neue Medium" charset="0"/>
              <a:sym typeface="Helvetica Neue Medium" charset="0"/>
            </a:endParaRPr>
          </a:p>
        </p:txBody>
      </p:sp>
      <p:sp>
        <p:nvSpPr>
          <p:cNvPr id="3758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58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77860" name="Picture 4"/>
          <p:cNvPicPr>
            <a:picLocks noChangeArrowheads="1"/>
          </p:cNvPicPr>
          <p:nvPr/>
        </p:nvPicPr>
        <p:blipFill>
          <a:blip r:embed="rId2"/>
          <a:srcRect/>
          <a:stretch>
            <a:fillRect/>
          </a:stretch>
        </p:blipFill>
        <p:spPr bwMode="auto">
          <a:xfrm>
            <a:off x="1727200" y="3613150"/>
            <a:ext cx="9537700" cy="3949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77861" name="Rectangle 5"/>
          <p:cNvSpPr>
            <a:spLocks/>
          </p:cNvSpPr>
          <p:nvPr/>
        </p:nvSpPr>
        <p:spPr bwMode="auto">
          <a:xfrm>
            <a:off x="2616200" y="4038600"/>
            <a:ext cx="2971800" cy="508000"/>
          </a:xfrm>
          <a:prstGeom prst="rect">
            <a:avLst/>
          </a:prstGeom>
          <a:noFill/>
          <a:ln w="762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77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1"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683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Information </a:t>
            </a:r>
            <a:r>
              <a:rPr lang="en-US" sz="4800" b="1" dirty="0" smtClean="0">
                <a:latin typeface="Helvetica Neue Medium" charset="0"/>
                <a:ea typeface="Helvetica Neue Medium" charset="0"/>
                <a:cs typeface="Helvetica Neue Medium" charset="0"/>
                <a:sym typeface="Helvetica Neue Medium" charset="0"/>
              </a:rPr>
              <a:t>METAR</a:t>
            </a:r>
            <a:endParaRPr lang="en-US" sz="4800" b="1" dirty="0" smtClean="0">
              <a:latin typeface="Helvetica Neue Medium" charset="0"/>
              <a:sym typeface="Helvetica Neue Medium" charset="0"/>
            </a:endParaRPr>
          </a:p>
        </p:txBody>
      </p:sp>
      <p:sp>
        <p:nvSpPr>
          <p:cNvPr id="376835" name="Rectangle 2"/>
          <p:cNvSpPr>
            <a:spLocks/>
          </p:cNvSpPr>
          <p:nvPr/>
        </p:nvSpPr>
        <p:spPr bwMode="auto">
          <a:xfrm>
            <a:off x="1092200" y="4483100"/>
            <a:ext cx="10807700" cy="845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METAR is an aviation routine weather report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observes actual weather conditions, as observed from the ground, within a 5 NM radius of the reporting station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report is composed of several coded groups, always in the same relative position</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683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683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7683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785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Information </a:t>
            </a:r>
            <a:r>
              <a:rPr lang="en-US" sz="4800" b="1" dirty="0" smtClean="0">
                <a:latin typeface="Helvetica Neue Medium" charset="0"/>
                <a:ea typeface="Helvetica Neue Medium" charset="0"/>
                <a:cs typeface="Helvetica Neue Medium" charset="0"/>
                <a:sym typeface="Helvetica Neue Medium" charset="0"/>
              </a:rPr>
              <a:t>METAR</a:t>
            </a:r>
            <a:endParaRPr lang="en-US" sz="4800" b="1" dirty="0" smtClean="0">
              <a:latin typeface="Helvetica Neue Medium" charset="0"/>
              <a:sym typeface="Helvetica Neue Medium" charset="0"/>
            </a:endParaRPr>
          </a:p>
        </p:txBody>
      </p:sp>
      <p:sp>
        <p:nvSpPr>
          <p:cNvPr id="3778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78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77861" name="Rectangle 4"/>
          <p:cNvSpPr>
            <a:spLocks/>
          </p:cNvSpPr>
          <p:nvPr/>
        </p:nvSpPr>
        <p:spPr bwMode="auto">
          <a:xfrm>
            <a:off x="952500" y="4692650"/>
            <a:ext cx="114681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6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R27/4000FT/D -DZ BR BKN002 OVC005 08/08 A3026 RERA WS RWY27 RMK SF5SF3 VIS 3/8 TO NW SLP247=</a:t>
            </a:r>
          </a:p>
        </p:txBody>
      </p:sp>
    </p:spTree>
  </p:cSld>
  <p:clrMapOvr>
    <a:masterClrMapping/>
  </p:clrMapOvr>
  <p:transition spd="med">
    <p:dissolve/>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888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report type</a:t>
            </a:r>
            <a:endParaRPr lang="en-US" sz="4800" b="1" dirty="0" smtClean="0">
              <a:latin typeface="Helvetica Neue Medium" charset="0"/>
              <a:sym typeface="Helvetica Neue Medium" charset="0"/>
            </a:endParaRPr>
          </a:p>
        </p:txBody>
      </p:sp>
      <p:sp>
        <p:nvSpPr>
          <p:cNvPr id="3788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88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0932" name="Rectangle 4"/>
          <p:cNvSpPr>
            <a:spLocks/>
          </p:cNvSpPr>
          <p:nvPr/>
        </p:nvSpPr>
        <p:spPr bwMode="auto">
          <a:xfrm>
            <a:off x="1524000" y="4984750"/>
            <a:ext cx="93599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CYYJ 250000Z CCA 13015G25KT 3/4SM R27/4000FT/D -DZ BR BKN002 OVC005 08/08 A3026 RERA WS RWY27 RMK SF5SF3 VIS 3/8 TO NW SLP247=</a:t>
            </a:r>
          </a:p>
        </p:txBody>
      </p:sp>
      <p:sp>
        <p:nvSpPr>
          <p:cNvPr id="380933" name="Rectangle 5"/>
          <p:cNvSpPr>
            <a:spLocks/>
          </p:cNvSpPr>
          <p:nvPr/>
        </p:nvSpPr>
        <p:spPr bwMode="auto">
          <a:xfrm>
            <a:off x="1524000" y="4984750"/>
            <a:ext cx="14430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a:t>
            </a:r>
          </a:p>
        </p:txBody>
      </p:sp>
      <p:sp>
        <p:nvSpPr>
          <p:cNvPr id="380934" name="Rectangle 6"/>
          <p:cNvSpPr>
            <a:spLocks/>
          </p:cNvSpPr>
          <p:nvPr/>
        </p:nvSpPr>
        <p:spPr bwMode="auto">
          <a:xfrm>
            <a:off x="1092200" y="4826000"/>
            <a:ext cx="108077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signifies a METAR report</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always issued on the top of the </a:t>
            </a:r>
            <a:r>
              <a:rPr lang="en-US" dirty="0" err="1">
                <a:solidFill>
                  <a:schemeClr val="tx1"/>
                </a:solidFill>
                <a:latin typeface="Helvetica" panose="020B0604020202020204" pitchFamily="34" charset="0"/>
                <a:cs typeface="Helvetica" panose="020B0604020202020204" pitchFamily="34" charset="0"/>
                <a:sym typeface="Helvetica" panose="020B0604020202020204" pitchFamily="34" charset="0"/>
              </a:rPr>
              <a:t>zulu</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hour</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issued 24 hours per day at all international airports in Canada</a:t>
            </a:r>
          </a:p>
          <a:p>
            <a:pPr eaLnBrk="1" hangingPunct="1">
              <a:lnSpc>
                <a:spcPct val="120000"/>
              </a:lnSpc>
              <a:spcBef>
                <a:spcPts val="2800"/>
              </a:spcBef>
              <a:buSzPct val="62000"/>
              <a:buFontTx/>
              <a:buBlip>
                <a:blip r:embed="rId2"/>
              </a:buBlip>
            </a:pPr>
            <a:endPar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dirty="0">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0933"/>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09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57813E-6 2.70833E-6 L 0.32739 -0.18425 " pathEditMode="relative" rAng="0" ptsTypes="AA">
                                      <p:cBhvr>
                                        <p:cTn id="12" dur="2000" fill="hold"/>
                                        <p:tgtEl>
                                          <p:spTgt spid="380933"/>
                                        </p:tgtEl>
                                        <p:attrNameLst>
                                          <p:attrName>ppt_x</p:attrName>
                                          <p:attrName>ppt_y</p:attrName>
                                        </p:attrNameLst>
                                      </p:cBhvr>
                                      <p:rCtr x="16370" y="-9212"/>
                                    </p:animMotion>
                                  </p:childTnLst>
                                </p:cTn>
                              </p:par>
                              <p:par>
                                <p:cTn id="13" presetID="10" presetClass="exit" presetSubtype="0" fill="hold" grpId="1" nodeType="withEffect">
                                  <p:stCondLst>
                                    <p:cond delay="0"/>
                                  </p:stCondLst>
                                  <p:childTnLst>
                                    <p:animEffect transition="out" filter="fade">
                                      <p:cBhvr>
                                        <p:cTn id="14" dur="500"/>
                                        <p:tgtEl>
                                          <p:spTgt spid="380932"/>
                                        </p:tgtEl>
                                      </p:cBhvr>
                                    </p:animEffect>
                                    <p:set>
                                      <p:cBhvr>
                                        <p:cTn id="15" dur="1" fill="hold">
                                          <p:stCondLst>
                                            <p:cond delay="499"/>
                                          </p:stCondLst>
                                        </p:cTn>
                                        <p:tgtEl>
                                          <p:spTgt spid="3809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093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093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09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2" grpId="0" autoUpdateAnimBg="0"/>
      <p:bldP spid="380932" grpId="1"/>
      <p:bldP spid="380933" grpId="0" autoUpdateAnimBg="0"/>
      <p:bldP spid="380933" grpId="1"/>
      <p:bldP spid="380934" grpId="0" uiExpand="1"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0657" name="Rectangle 1"/>
          <p:cNvSpPr>
            <a:spLocks noGrp="1" noChangeArrowheads="1"/>
          </p:cNvSpPr>
          <p:nvPr>
            <p:ph type="body" idx="1"/>
          </p:nvPr>
        </p:nvSpPr>
        <p:spPr bwMode="auto">
          <a:xfrm>
            <a:off x="1828800" y="2247900"/>
            <a:ext cx="9334500" cy="665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when flying between areas of differing sea level pressure, the altimeter setting will change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if this change is ignored it can be extremely dangerous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because the altimeter is simply a barometer - the reading of the needles will change with changes in pressure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having the correct altimeter setting set appropriate for the area you are flying in ensures this reading is accurate</a:t>
            </a:r>
            <a:endParaRPr lang="en-US" smtClean="0">
              <a:latin typeface="Helvetica" panose="020B0604020202020204" pitchFamily="34" charset="0"/>
              <a:sym typeface="Helvetica" panose="020B0604020202020204" pitchFamily="34" charset="0"/>
            </a:endParaRPr>
          </a:p>
        </p:txBody>
      </p:sp>
      <p:sp>
        <p:nvSpPr>
          <p:cNvPr id="686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86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686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changing pressure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06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065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065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706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7" grpId="0" build="p" bldLvl="5" autoUpdateAnimBg="0"/>
    </p:bldLst>
  </p:timing>
</p:sld>
</file>

<file path=ppt/slides/slide3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1953" name="Rectangle 1"/>
          <p:cNvSpPr>
            <a:spLocks/>
          </p:cNvSpPr>
          <p:nvPr/>
        </p:nvSpPr>
        <p:spPr bwMode="auto">
          <a:xfrm>
            <a:off x="1231900" y="5321300"/>
            <a:ext cx="108077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4 letter ICAO identifier of the reporting station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all Canadian stations commence with “C”</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7990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station</a:t>
            </a:r>
            <a:endParaRPr lang="en-US" sz="4800" b="1" dirty="0" smtClean="0">
              <a:latin typeface="Helvetica Neue Medium" charset="0"/>
              <a:sym typeface="Helvetica Neue Medium" charset="0"/>
            </a:endParaRPr>
          </a:p>
        </p:txBody>
      </p:sp>
      <p:sp>
        <p:nvSpPr>
          <p:cNvPr id="37990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990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1957" name="Rectangle 5"/>
          <p:cNvSpPr>
            <a:spLocks/>
          </p:cNvSpPr>
          <p:nvPr/>
        </p:nvSpPr>
        <p:spPr bwMode="auto">
          <a:xfrm>
            <a:off x="977900" y="5321300"/>
            <a:ext cx="113157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250000Z CCA 13015G25KT 3/4SM R27/4000FT/D -DZ BR BKN002 OVC005 08/08 A3026 RERA WS RWY27 RMK SF5SF3 VIS 3/8 TO NW SLP247=</a:t>
            </a:r>
          </a:p>
        </p:txBody>
      </p:sp>
      <p:sp>
        <p:nvSpPr>
          <p:cNvPr id="381958" name="Rectangle 6"/>
          <p:cNvSpPr>
            <a:spLocks/>
          </p:cNvSpPr>
          <p:nvPr/>
        </p:nvSpPr>
        <p:spPr bwMode="auto">
          <a:xfrm>
            <a:off x="2489200" y="5321300"/>
            <a:ext cx="1174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CYYJ</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1958"/>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19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26562E-6 -8.33333E-7 L 0.26892 -0.23063 " pathEditMode="relative" rAng="0" ptsTypes="AA">
                                      <p:cBhvr>
                                        <p:cTn id="12" dur="2000" fill="hold"/>
                                        <p:tgtEl>
                                          <p:spTgt spid="381958"/>
                                        </p:tgtEl>
                                        <p:attrNameLst>
                                          <p:attrName>ppt_x</p:attrName>
                                          <p:attrName>ppt_y</p:attrName>
                                        </p:attrNameLst>
                                      </p:cBhvr>
                                      <p:rCtr x="13440" y="-11540"/>
                                    </p:animMotion>
                                  </p:childTnLst>
                                </p:cTn>
                              </p:par>
                              <p:par>
                                <p:cTn id="13" presetID="10" presetClass="exit" presetSubtype="0" fill="hold" grpId="1" nodeType="withEffect">
                                  <p:stCondLst>
                                    <p:cond delay="0"/>
                                  </p:stCondLst>
                                  <p:childTnLst>
                                    <p:animEffect transition="out" filter="fade">
                                      <p:cBhvr>
                                        <p:cTn id="14" dur="500"/>
                                        <p:tgtEl>
                                          <p:spTgt spid="381957"/>
                                        </p:tgtEl>
                                      </p:cBhvr>
                                    </p:animEffect>
                                    <p:set>
                                      <p:cBhvr>
                                        <p:cTn id="15" dur="1" fill="hold">
                                          <p:stCondLst>
                                            <p:cond delay="499"/>
                                          </p:stCondLst>
                                        </p:cTn>
                                        <p:tgtEl>
                                          <p:spTgt spid="38195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195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195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3" grpId="0" uiExpand="1" build="p" autoUpdateAnimBg="0"/>
      <p:bldP spid="381957" grpId="0" autoUpdateAnimBg="0"/>
      <p:bldP spid="381957" grpId="1"/>
      <p:bldP spid="381958" grpId="0" autoUpdateAnimBg="0"/>
      <p:bldP spid="381958" grpId="1"/>
    </p:bldLst>
  </p:timing>
</p:sld>
</file>

<file path=ppt/slides/slide3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2977" name="Rectangle 1"/>
          <p:cNvSpPr>
            <a:spLocks/>
          </p:cNvSpPr>
          <p:nvPr/>
        </p:nvSpPr>
        <p:spPr bwMode="auto">
          <a:xfrm>
            <a:off x="1397000" y="5092700"/>
            <a:ext cx="108077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day of the month is followed by the zulu time of the report issuance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zulu time is exclusively used in aviation weather</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0931"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date and time</a:t>
            </a:r>
            <a:endParaRPr lang="en-US" sz="4800" b="1" dirty="0" smtClean="0">
              <a:latin typeface="Helvetica Neue Medium" charset="0"/>
              <a:sym typeface="Helvetica Neue Medium" charset="0"/>
            </a:endParaRPr>
          </a:p>
        </p:txBody>
      </p:sp>
      <p:sp>
        <p:nvSpPr>
          <p:cNvPr id="38093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093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2981" name="Rectangle 5"/>
          <p:cNvSpPr>
            <a:spLocks/>
          </p:cNvSpPr>
          <p:nvPr/>
        </p:nvSpPr>
        <p:spPr bwMode="auto">
          <a:xfrm>
            <a:off x="736600" y="5194300"/>
            <a:ext cx="115189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CCA 13015G25KT 3/4SM R27/4000FT/D -DZ BR BKN002 OVC005 08/08 A3026 RERA WS RWY27 RMK SF5SF3 VIS 3/8 TO NW SLP247=</a:t>
            </a:r>
          </a:p>
        </p:txBody>
      </p:sp>
      <p:sp>
        <p:nvSpPr>
          <p:cNvPr id="382982" name="Rectangle 6"/>
          <p:cNvSpPr>
            <a:spLocks/>
          </p:cNvSpPr>
          <p:nvPr/>
        </p:nvSpPr>
        <p:spPr bwMode="auto">
          <a:xfrm>
            <a:off x="3441700" y="5194300"/>
            <a:ext cx="1717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250000Z</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2982"/>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298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1.52344E-6 0 L 0.1748 -0.2028 " pathEditMode="relative" rAng="0" ptsTypes="AA">
                                      <p:cBhvr>
                                        <p:cTn id="12" dur="2000" fill="hold"/>
                                        <p:tgtEl>
                                          <p:spTgt spid="382982"/>
                                        </p:tgtEl>
                                        <p:attrNameLst>
                                          <p:attrName>ppt_x</p:attrName>
                                          <p:attrName>ppt_y</p:attrName>
                                        </p:attrNameLst>
                                      </p:cBhvr>
                                      <p:rCtr x="8740" y="-10140"/>
                                    </p:animMotion>
                                  </p:childTnLst>
                                </p:cTn>
                              </p:par>
                              <p:par>
                                <p:cTn id="13" presetID="10" presetClass="exit" presetSubtype="0" fill="hold" grpId="1" nodeType="withEffect">
                                  <p:stCondLst>
                                    <p:cond delay="0"/>
                                  </p:stCondLst>
                                  <p:childTnLst>
                                    <p:animEffect transition="out" filter="fade">
                                      <p:cBhvr>
                                        <p:cTn id="14" dur="500"/>
                                        <p:tgtEl>
                                          <p:spTgt spid="382981"/>
                                        </p:tgtEl>
                                      </p:cBhvr>
                                    </p:animEffect>
                                    <p:set>
                                      <p:cBhvr>
                                        <p:cTn id="15" dur="1" fill="hold">
                                          <p:stCondLst>
                                            <p:cond delay="499"/>
                                          </p:stCondLst>
                                        </p:cTn>
                                        <p:tgtEl>
                                          <p:spTgt spid="38298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297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29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7" grpId="0" uiExpand="1" build="p" autoUpdateAnimBg="0"/>
      <p:bldP spid="382981" grpId="0" autoUpdateAnimBg="0"/>
      <p:bldP spid="382981" grpId="1"/>
      <p:bldP spid="382982" grpId="0" autoUpdateAnimBg="0"/>
      <p:bldP spid="382982" grpId="1"/>
    </p:bldLst>
  </p:timing>
</p:sld>
</file>

<file path=ppt/slides/slide3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4001" name="Rectangle 1"/>
          <p:cNvSpPr>
            <a:spLocks/>
          </p:cNvSpPr>
          <p:nvPr/>
        </p:nvSpPr>
        <p:spPr bwMode="auto">
          <a:xfrm>
            <a:off x="1092200" y="5207000"/>
            <a:ext cx="108077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code is used to correct a previous report due to observer or instrumentation error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first correction uses the designator “A”, the second correction “B” etc.</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1955"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correction</a:t>
            </a:r>
            <a:endParaRPr lang="en-US" sz="4800" b="1" dirty="0" smtClean="0">
              <a:latin typeface="Helvetica Neue Medium" charset="0"/>
              <a:sym typeface="Helvetica Neue Medium" charset="0"/>
            </a:endParaRPr>
          </a:p>
        </p:txBody>
      </p:sp>
      <p:sp>
        <p:nvSpPr>
          <p:cNvPr id="38195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195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4005" name="Rectangle 5"/>
          <p:cNvSpPr>
            <a:spLocks/>
          </p:cNvSpPr>
          <p:nvPr/>
        </p:nvSpPr>
        <p:spPr bwMode="auto">
          <a:xfrm>
            <a:off x="762000" y="5410200"/>
            <a:ext cx="11468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13015G25KT 3/4SM R27/4000FT/D -DZ BR BKN002 OVC005 08/08 A3026 RERA WS RWY27 RMK SF5SF3 VIS 3/8 TO NW SLP247=</a:t>
            </a:r>
          </a:p>
        </p:txBody>
      </p:sp>
      <p:sp>
        <p:nvSpPr>
          <p:cNvPr id="384006" name="Rectangle 6"/>
          <p:cNvSpPr>
            <a:spLocks/>
          </p:cNvSpPr>
          <p:nvPr/>
        </p:nvSpPr>
        <p:spPr bwMode="auto">
          <a:xfrm>
            <a:off x="5232400" y="5410200"/>
            <a:ext cx="993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CCA</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4005"/>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400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1.75781E-6 4.58333E-6 L 0.0636 -0.22494 " pathEditMode="relative" rAng="0" ptsTypes="AA">
                                      <p:cBhvr>
                                        <p:cTn id="12" dur="2000" fill="hold"/>
                                        <p:tgtEl>
                                          <p:spTgt spid="384006"/>
                                        </p:tgtEl>
                                        <p:attrNameLst>
                                          <p:attrName>ppt_x</p:attrName>
                                          <p:attrName>ppt_y</p:attrName>
                                        </p:attrNameLst>
                                      </p:cBhvr>
                                      <p:rCtr x="3174" y="-11247"/>
                                    </p:animMotion>
                                  </p:childTnLst>
                                </p:cTn>
                              </p:par>
                              <p:par>
                                <p:cTn id="13" presetID="10" presetClass="exit" presetSubtype="0" fill="hold" grpId="1" nodeType="withEffect">
                                  <p:stCondLst>
                                    <p:cond delay="0"/>
                                  </p:stCondLst>
                                  <p:childTnLst>
                                    <p:animEffect transition="out" filter="fade">
                                      <p:cBhvr>
                                        <p:cTn id="14" dur="500"/>
                                        <p:tgtEl>
                                          <p:spTgt spid="384005"/>
                                        </p:tgtEl>
                                      </p:cBhvr>
                                    </p:animEffect>
                                    <p:set>
                                      <p:cBhvr>
                                        <p:cTn id="15" dur="1" fill="hold">
                                          <p:stCondLst>
                                            <p:cond delay="499"/>
                                          </p:stCondLst>
                                        </p:cTn>
                                        <p:tgtEl>
                                          <p:spTgt spid="38400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4001">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40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1" grpId="0" uiExpand="1" build="p" autoUpdateAnimBg="0"/>
      <p:bldP spid="384005" grpId="0" autoUpdateAnimBg="0"/>
      <p:bldP spid="384005" grpId="1"/>
      <p:bldP spid="384006" grpId="0" autoUpdateAnimBg="0"/>
      <p:bldP spid="384006" grpId="1"/>
    </p:bldLst>
  </p:timing>
</p:sld>
</file>

<file path=ppt/slides/slide3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5025" name="Rectangle 1"/>
          <p:cNvSpPr>
            <a:spLocks/>
          </p:cNvSpPr>
          <p:nvPr/>
        </p:nvSpPr>
        <p:spPr bwMode="auto">
          <a:xfrm>
            <a:off x="1092200" y="4064000"/>
            <a:ext cx="108077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is reported as a two minute mean direction and speed, including gusts if observed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gusts are included if in the ten minutes prior to the report, the gust exceeds mean wind by 5 kts or more, and the gust itself is 15 kts or stronger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direction in metar is always reported as true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2979"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wind</a:t>
            </a:r>
            <a:endParaRPr lang="en-US" sz="4800" b="1" dirty="0" smtClean="0">
              <a:latin typeface="Helvetica Neue Medium" charset="0"/>
              <a:sym typeface="Helvetica Neue Medium" charset="0"/>
            </a:endParaRPr>
          </a:p>
        </p:txBody>
      </p:sp>
      <p:sp>
        <p:nvSpPr>
          <p:cNvPr id="38298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298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5029" name="Rectangle 5"/>
          <p:cNvSpPr>
            <a:spLocks/>
          </p:cNvSpPr>
          <p:nvPr/>
        </p:nvSpPr>
        <p:spPr bwMode="auto">
          <a:xfrm>
            <a:off x="1054100" y="5397500"/>
            <a:ext cx="11214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3/4SM R27/4000FT/D -DZ BR BKN002 OVC005 08/08 A3026 RERA WS RWY27 RMK SF5SF3 VIS 3/8 TO NW SLP247=</a:t>
            </a:r>
          </a:p>
        </p:txBody>
      </p:sp>
      <p:sp>
        <p:nvSpPr>
          <p:cNvPr id="385030" name="Rectangle 6"/>
          <p:cNvSpPr>
            <a:spLocks/>
          </p:cNvSpPr>
          <p:nvPr/>
        </p:nvSpPr>
        <p:spPr bwMode="auto">
          <a:xfrm>
            <a:off x="6477000" y="5397500"/>
            <a:ext cx="2554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13015G25KT</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5029"/>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50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1.40625E-6 -3.33333E-6 L -0.09814 -0.23095 " pathEditMode="relative" rAng="0" ptsTypes="AA">
                                      <p:cBhvr>
                                        <p:cTn id="12" dur="2000" fill="hold"/>
                                        <p:tgtEl>
                                          <p:spTgt spid="385030"/>
                                        </p:tgtEl>
                                        <p:attrNameLst>
                                          <p:attrName>ppt_x</p:attrName>
                                          <p:attrName>ppt_y</p:attrName>
                                        </p:attrNameLst>
                                      </p:cBhvr>
                                      <p:rCtr x="-4907" y="-11556"/>
                                    </p:animMotion>
                                  </p:childTnLst>
                                </p:cTn>
                              </p:par>
                              <p:par>
                                <p:cTn id="13" presetID="10" presetClass="exit" presetSubtype="0" fill="hold" grpId="1" nodeType="withEffect">
                                  <p:stCondLst>
                                    <p:cond delay="0"/>
                                  </p:stCondLst>
                                  <p:childTnLst>
                                    <p:animEffect transition="out" filter="fade">
                                      <p:cBhvr>
                                        <p:cTn id="14" dur="500"/>
                                        <p:tgtEl>
                                          <p:spTgt spid="385029"/>
                                        </p:tgtEl>
                                      </p:cBhvr>
                                    </p:animEffect>
                                    <p:set>
                                      <p:cBhvr>
                                        <p:cTn id="15" dur="1" fill="hold">
                                          <p:stCondLst>
                                            <p:cond delay="499"/>
                                          </p:stCondLst>
                                        </p:cTn>
                                        <p:tgtEl>
                                          <p:spTgt spid="38502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502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502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50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5" grpId="0" uiExpand="1" build="p" autoUpdateAnimBg="0"/>
      <p:bldP spid="385029" grpId="0" autoUpdateAnimBg="0"/>
      <p:bldP spid="385029" grpId="1"/>
      <p:bldP spid="385030" grpId="0" autoUpdateAnimBg="0"/>
      <p:bldP spid="385030" grpId="1"/>
    </p:bldLst>
  </p:timing>
</p:sld>
</file>

<file path=ppt/slides/slide3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6049" name="Rectangle 1"/>
          <p:cNvSpPr>
            <a:spLocks/>
          </p:cNvSpPr>
          <p:nvPr/>
        </p:nvSpPr>
        <p:spPr bwMode="auto">
          <a:xfrm>
            <a:off x="1092200" y="4737100"/>
            <a:ext cx="108077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minimum prevailing ground visibility is reported in statute miles (SM)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an observer can only see point to point, along a statute mile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nautical miles are never used to report visibility</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4003"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visibility</a:t>
            </a:r>
            <a:endParaRPr lang="en-US" sz="4800" b="1" dirty="0" smtClean="0">
              <a:latin typeface="Helvetica Neue Medium" charset="0"/>
              <a:sym typeface="Helvetica Neue Medium" charset="0"/>
            </a:endParaRPr>
          </a:p>
        </p:txBody>
      </p:sp>
      <p:sp>
        <p:nvSpPr>
          <p:cNvPr id="38400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400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6053" name="Rectangle 5"/>
          <p:cNvSpPr>
            <a:spLocks/>
          </p:cNvSpPr>
          <p:nvPr/>
        </p:nvSpPr>
        <p:spPr bwMode="auto">
          <a:xfrm>
            <a:off x="876300" y="5168900"/>
            <a:ext cx="109474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R27/4000FT/D -DZ BR BKN002 OVC005 08/08 A3026 RERA WS RWY27 RMK SF5SF3 VIS 3/8 TO NW SLP247=</a:t>
            </a:r>
          </a:p>
        </p:txBody>
      </p:sp>
      <p:sp>
        <p:nvSpPr>
          <p:cNvPr id="386054" name="Rectangle 6"/>
          <p:cNvSpPr>
            <a:spLocks/>
          </p:cNvSpPr>
          <p:nvPr/>
        </p:nvSpPr>
        <p:spPr bwMode="auto">
          <a:xfrm>
            <a:off x="8826500" y="5168900"/>
            <a:ext cx="1287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3/4SM</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6053"/>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605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5.85938E-7 4.16667E-6 L -0.22266 -0.20752 " pathEditMode="relative" rAng="0" ptsTypes="AA">
                                      <p:cBhvr>
                                        <p:cTn id="12" dur="2000" fill="hold"/>
                                        <p:tgtEl>
                                          <p:spTgt spid="386054"/>
                                        </p:tgtEl>
                                        <p:attrNameLst>
                                          <p:attrName>ppt_x</p:attrName>
                                          <p:attrName>ppt_y</p:attrName>
                                        </p:attrNameLst>
                                      </p:cBhvr>
                                      <p:rCtr x="-11133" y="-10384"/>
                                    </p:animMotion>
                                  </p:childTnLst>
                                </p:cTn>
                              </p:par>
                              <p:par>
                                <p:cTn id="13" presetID="10" presetClass="exit" presetSubtype="0" fill="hold" grpId="1" nodeType="withEffect">
                                  <p:stCondLst>
                                    <p:cond delay="0"/>
                                  </p:stCondLst>
                                  <p:childTnLst>
                                    <p:animEffect transition="out" filter="fade">
                                      <p:cBhvr>
                                        <p:cTn id="14" dur="500"/>
                                        <p:tgtEl>
                                          <p:spTgt spid="386053"/>
                                        </p:tgtEl>
                                      </p:cBhvr>
                                    </p:animEffect>
                                    <p:set>
                                      <p:cBhvr>
                                        <p:cTn id="15" dur="1" fill="hold">
                                          <p:stCondLst>
                                            <p:cond delay="499"/>
                                          </p:stCondLst>
                                        </p:cTn>
                                        <p:tgtEl>
                                          <p:spTgt spid="38605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6049">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6049">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60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49" grpId="0" uiExpand="1" build="p" autoUpdateAnimBg="0"/>
      <p:bldP spid="386053" grpId="0" autoUpdateAnimBg="0"/>
      <p:bldP spid="386053" grpId="1"/>
      <p:bldP spid="386054" grpId="0" autoUpdateAnimBg="0"/>
      <p:bldP spid="386054" grpId="1"/>
    </p:bldLst>
  </p:timing>
</p:sld>
</file>

<file path=ppt/slides/slide3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7073" name="Rectangle 1"/>
          <p:cNvSpPr>
            <a:spLocks/>
          </p:cNvSpPr>
          <p:nvPr/>
        </p:nvSpPr>
        <p:spPr bwMode="auto">
          <a:xfrm>
            <a:off x="1092200" y="3746500"/>
            <a:ext cx="10807700" cy="671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runway visual range (RVR) reports ground visibility in feet if below 1 NM for a particular runway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trend is indicated if the visibility changes 300’ or more in the five minutes preceeding observation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/U = upwards trend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/D = downwards trend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/N = no distinct trend</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502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runway visual range</a:t>
            </a:r>
            <a:endParaRPr lang="en-US" sz="4800" b="1" dirty="0" smtClean="0">
              <a:latin typeface="Helvetica Neue Medium" charset="0"/>
              <a:sym typeface="Helvetica Neue Medium" charset="0"/>
            </a:endParaRPr>
          </a:p>
        </p:txBody>
      </p:sp>
      <p:sp>
        <p:nvSpPr>
          <p:cNvPr id="38502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502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7077" name="Rectangle 5"/>
          <p:cNvSpPr>
            <a:spLocks/>
          </p:cNvSpPr>
          <p:nvPr/>
        </p:nvSpPr>
        <p:spPr bwMode="auto">
          <a:xfrm>
            <a:off x="939800" y="5283200"/>
            <a:ext cx="111252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-DZ BR BKN002 OVC005 08/08 A3026 RERA WS RWY27 RMK SF5SF3 VIS 3/8 TO NW SLP247=</a:t>
            </a:r>
          </a:p>
        </p:txBody>
      </p:sp>
      <p:sp>
        <p:nvSpPr>
          <p:cNvPr id="387078" name="Rectangle 6"/>
          <p:cNvSpPr>
            <a:spLocks/>
          </p:cNvSpPr>
          <p:nvPr/>
        </p:nvSpPr>
        <p:spPr bwMode="auto">
          <a:xfrm>
            <a:off x="936625" y="5767388"/>
            <a:ext cx="2779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7077"/>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70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3.00781E-6 3.48958E-6 L 0.32666 -0.29037 " pathEditMode="relative" rAng="0" ptsTypes="AA">
                                      <p:cBhvr>
                                        <p:cTn id="12" dur="2000" fill="hold"/>
                                        <p:tgtEl>
                                          <p:spTgt spid="387078"/>
                                        </p:tgtEl>
                                        <p:attrNameLst>
                                          <p:attrName>ppt_x</p:attrName>
                                          <p:attrName>ppt_y</p:attrName>
                                        </p:attrNameLst>
                                      </p:cBhvr>
                                      <p:rCtr x="16333" y="-14518"/>
                                    </p:animMotion>
                                  </p:childTnLst>
                                </p:cTn>
                              </p:par>
                              <p:par>
                                <p:cTn id="13" presetID="10" presetClass="exit" presetSubtype="0" fill="hold" grpId="1" nodeType="withEffect">
                                  <p:stCondLst>
                                    <p:cond delay="0"/>
                                  </p:stCondLst>
                                  <p:childTnLst>
                                    <p:animEffect transition="out" filter="fade">
                                      <p:cBhvr>
                                        <p:cTn id="14" dur="500"/>
                                        <p:tgtEl>
                                          <p:spTgt spid="387077"/>
                                        </p:tgtEl>
                                      </p:cBhvr>
                                    </p:animEffect>
                                    <p:set>
                                      <p:cBhvr>
                                        <p:cTn id="15" dur="1" fill="hold">
                                          <p:stCondLst>
                                            <p:cond delay="499"/>
                                          </p:stCondLst>
                                        </p:cTn>
                                        <p:tgtEl>
                                          <p:spTgt spid="38707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707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7073">
                                            <p:txEl>
                                              <p:pRg st="1" end="1"/>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7073">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entr" presetSubtype="3123872" fill="hold" grpId="0" nodeType="clickEffect">
                                  <p:stCondLst>
                                    <p:cond delay="0"/>
                                  </p:stCondLst>
                                  <p:childTnLst>
                                    <p:set>
                                      <p:cBhvr>
                                        <p:cTn id="31" dur="1" fill="hold">
                                          <p:stCondLst>
                                            <p:cond delay="499"/>
                                          </p:stCondLst>
                                        </p:cTn>
                                        <p:tgtEl>
                                          <p:spTgt spid="387073">
                                            <p:txEl>
                                              <p:pRg st="3" end="3"/>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entr" presetSubtype="3123872" fill="hold" grpId="0" nodeType="clickEffect">
                                  <p:stCondLst>
                                    <p:cond delay="0"/>
                                  </p:stCondLst>
                                  <p:childTnLst>
                                    <p:set>
                                      <p:cBhvr>
                                        <p:cTn id="35" dur="1" fill="hold">
                                          <p:stCondLst>
                                            <p:cond delay="499"/>
                                          </p:stCondLst>
                                        </p:cTn>
                                        <p:tgtEl>
                                          <p:spTgt spid="3870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3" grpId="0" build="p" autoUpdateAnimBg="0"/>
      <p:bldP spid="387077" grpId="0" autoUpdateAnimBg="0"/>
      <p:bldP spid="387077" grpId="1"/>
      <p:bldP spid="387078" grpId="0" autoUpdateAnimBg="0"/>
      <p:bldP spid="387078" grpId="1"/>
    </p:bldLst>
  </p:timing>
</p:sld>
</file>

<file path=ppt/slides/slide3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8097" name="Rectangle 1"/>
          <p:cNvSpPr>
            <a:spLocks/>
          </p:cNvSpPr>
          <p:nvPr/>
        </p:nvSpPr>
        <p:spPr bwMode="auto">
          <a:xfrm>
            <a:off x="1092200" y="4495800"/>
            <a:ext cx="108077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code describes one or more forms of precipitation, obscuration or other phenomenon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placed before the code are descriptors of intensity, proximity to the station, or other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present weather is coded by the </a:t>
            </a:r>
            <a:r>
              <a:rPr lang="en-US" i="1">
                <a:solidFill>
                  <a:schemeClr val="tx1"/>
                </a:solidFill>
                <a:latin typeface="Helvetica" panose="020B0604020202020204" pitchFamily="34" charset="0"/>
                <a:cs typeface="Helvetica" panose="020B0604020202020204" pitchFamily="34" charset="0"/>
                <a:sym typeface="Helvetica" panose="020B0604020202020204" pitchFamily="34" charset="0"/>
              </a:rPr>
              <a:t>World Meteorological Organization Code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table 4678</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6051"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present weather</a:t>
            </a:r>
            <a:endParaRPr lang="en-US" sz="4800" b="1" dirty="0" smtClean="0">
              <a:latin typeface="Helvetica Neue Medium" charset="0"/>
              <a:sym typeface="Helvetica Neue Medium" charset="0"/>
            </a:endParaRPr>
          </a:p>
        </p:txBody>
      </p:sp>
      <p:sp>
        <p:nvSpPr>
          <p:cNvPr id="38605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605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88101" name="Rectangle 5"/>
          <p:cNvSpPr>
            <a:spLocks/>
          </p:cNvSpPr>
          <p:nvPr/>
        </p:nvSpPr>
        <p:spPr bwMode="auto">
          <a:xfrm>
            <a:off x="736600" y="5207000"/>
            <a:ext cx="118745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BKN002 OVC005 08/08 A3026 RERA WS RWY27 RMK SF5SF3 VIS 3/8 TO NW SLP247=</a:t>
            </a:r>
          </a:p>
        </p:txBody>
      </p:sp>
      <p:sp>
        <p:nvSpPr>
          <p:cNvPr id="388102" name="Rectangle 6"/>
          <p:cNvSpPr>
            <a:spLocks/>
          </p:cNvSpPr>
          <p:nvPr/>
        </p:nvSpPr>
        <p:spPr bwMode="auto">
          <a:xfrm>
            <a:off x="3502025" y="5691188"/>
            <a:ext cx="1492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-DZ BR</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88101"/>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881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1.5625E-7 -4.01042E-6 L 0.17334 -0.25927 " pathEditMode="relative" rAng="0" ptsTypes="AA">
                                      <p:cBhvr>
                                        <p:cTn id="12" dur="2000" fill="hold"/>
                                        <p:tgtEl>
                                          <p:spTgt spid="388102"/>
                                        </p:tgtEl>
                                        <p:attrNameLst>
                                          <p:attrName>ppt_x</p:attrName>
                                          <p:attrName>ppt_y</p:attrName>
                                        </p:attrNameLst>
                                      </p:cBhvr>
                                      <p:rCtr x="8667" y="-12972"/>
                                    </p:animMotion>
                                  </p:childTnLst>
                                </p:cTn>
                              </p:par>
                              <p:par>
                                <p:cTn id="13" presetID="10" presetClass="exit" presetSubtype="0" fill="hold" grpId="1" nodeType="withEffect">
                                  <p:stCondLst>
                                    <p:cond delay="0"/>
                                  </p:stCondLst>
                                  <p:childTnLst>
                                    <p:animEffect transition="out" filter="fade">
                                      <p:cBhvr>
                                        <p:cTn id="14" dur="500"/>
                                        <p:tgtEl>
                                          <p:spTgt spid="388101"/>
                                        </p:tgtEl>
                                      </p:cBhvr>
                                    </p:animEffect>
                                    <p:set>
                                      <p:cBhvr>
                                        <p:cTn id="15" dur="1" fill="hold">
                                          <p:stCondLst>
                                            <p:cond delay="499"/>
                                          </p:stCondLst>
                                        </p:cTn>
                                        <p:tgtEl>
                                          <p:spTgt spid="38810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88097">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88097">
                                            <p:txEl>
                                              <p:pRg st="1" end="1"/>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880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7" grpId="0" build="p" autoUpdateAnimBg="0"/>
      <p:bldP spid="388101" grpId="0" autoUpdateAnimBg="0"/>
      <p:bldP spid="388101" grpId="1"/>
      <p:bldP spid="388102" grpId="0" autoUpdateAnimBg="0"/>
      <p:bldP spid="388102" grpId="1"/>
    </p:bldLst>
  </p:timing>
</p:sld>
</file>

<file path=ppt/slides/slide3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707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present weather</a:t>
            </a:r>
            <a:endParaRPr lang="en-US" sz="4800" b="1" dirty="0" smtClean="0">
              <a:latin typeface="Helvetica Neue Medium" charset="0"/>
              <a:sym typeface="Helvetica Neue Medium" charset="0"/>
            </a:endParaRPr>
          </a:p>
        </p:txBody>
      </p:sp>
      <p:sp>
        <p:nvSpPr>
          <p:cNvPr id="3870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70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89124" name="Picture 4"/>
          <p:cNvPicPr>
            <a:picLocks noChangeArrowheads="1"/>
          </p:cNvPicPr>
          <p:nvPr/>
        </p:nvPicPr>
        <p:blipFill>
          <a:blip r:embed="rId2"/>
          <a:srcRect/>
          <a:stretch>
            <a:fillRect/>
          </a:stretch>
        </p:blipFill>
        <p:spPr bwMode="auto">
          <a:xfrm>
            <a:off x="3041650" y="3263900"/>
            <a:ext cx="6896100" cy="4991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389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0145" name="Rectangle 1"/>
          <p:cNvSpPr>
            <a:spLocks/>
          </p:cNvSpPr>
          <p:nvPr/>
        </p:nvSpPr>
        <p:spPr bwMode="auto">
          <a:xfrm>
            <a:off x="1092200" y="5232400"/>
            <a:ext cx="108077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cloud bases are reported in hundreds of feet AGL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placed before these altitudes are summative terms that describe, in oktas (eighths), coverage of the sky</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88099"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sky condition</a:t>
            </a:r>
            <a:endParaRPr lang="en-US" sz="4800" b="1" dirty="0" smtClean="0">
              <a:latin typeface="Helvetica Neue Medium" charset="0"/>
              <a:sym typeface="Helvetica Neue Medium" charset="0"/>
            </a:endParaRPr>
          </a:p>
        </p:txBody>
      </p:sp>
      <p:sp>
        <p:nvSpPr>
          <p:cNvPr id="38810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810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0149" name="Rectangle 5"/>
          <p:cNvSpPr>
            <a:spLocks/>
          </p:cNvSpPr>
          <p:nvPr/>
        </p:nvSpPr>
        <p:spPr bwMode="auto">
          <a:xfrm>
            <a:off x="762000" y="5461000"/>
            <a:ext cx="11468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08/08 A3026 RERA WS RWY27 RMK SF5SF3 VIS 3/8 TO NW SLP247=</a:t>
            </a:r>
          </a:p>
        </p:txBody>
      </p:sp>
      <p:sp>
        <p:nvSpPr>
          <p:cNvPr id="390150" name="Rectangle 6"/>
          <p:cNvSpPr>
            <a:spLocks/>
          </p:cNvSpPr>
          <p:nvPr/>
        </p:nvSpPr>
        <p:spPr bwMode="auto">
          <a:xfrm>
            <a:off x="5051425" y="5945188"/>
            <a:ext cx="3344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BKN002 OVC005</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0149"/>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01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22656E-6 4.32292E-6 L -0.00037 -0.27979 " pathEditMode="relative" rAng="0" ptsTypes="AA">
                                      <p:cBhvr>
                                        <p:cTn id="12" dur="2000" fill="hold"/>
                                        <p:tgtEl>
                                          <p:spTgt spid="390150"/>
                                        </p:tgtEl>
                                        <p:attrNameLst>
                                          <p:attrName>ppt_x</p:attrName>
                                          <p:attrName>ppt_y</p:attrName>
                                        </p:attrNameLst>
                                      </p:cBhvr>
                                      <p:rCtr x="-24" y="-13997"/>
                                    </p:animMotion>
                                  </p:childTnLst>
                                </p:cTn>
                              </p:par>
                              <p:par>
                                <p:cTn id="13" presetID="10" presetClass="exit" presetSubtype="0" fill="hold" grpId="1" nodeType="withEffect">
                                  <p:stCondLst>
                                    <p:cond delay="0"/>
                                  </p:stCondLst>
                                  <p:childTnLst>
                                    <p:animEffect transition="out" filter="fade">
                                      <p:cBhvr>
                                        <p:cTn id="14" dur="500"/>
                                        <p:tgtEl>
                                          <p:spTgt spid="390149"/>
                                        </p:tgtEl>
                                      </p:cBhvr>
                                    </p:animEffect>
                                    <p:set>
                                      <p:cBhvr>
                                        <p:cTn id="15" dur="1" fill="hold">
                                          <p:stCondLst>
                                            <p:cond delay="499"/>
                                          </p:stCondLst>
                                        </p:cTn>
                                        <p:tgtEl>
                                          <p:spTgt spid="39014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0145">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0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build="p" autoUpdateAnimBg="0"/>
      <p:bldP spid="390149" grpId="0" autoUpdateAnimBg="0"/>
      <p:bldP spid="390149" grpId="1"/>
      <p:bldP spid="390150" grpId="0" autoUpdateAnimBg="0"/>
      <p:bldP spid="390150" grpId="1"/>
    </p:bldLst>
  </p:timing>
</p:sld>
</file>

<file path=ppt/slides/slide3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graphicFrame>
        <p:nvGraphicFramePr>
          <p:cNvPr id="391169" name="Object 1"/>
          <p:cNvGraphicFramePr>
            <a:graphicFrameLocks/>
          </p:cNvGraphicFramePr>
          <p:nvPr/>
        </p:nvGraphicFramePr>
        <p:xfrm>
          <a:off x="2970213" y="2971800"/>
          <a:ext cx="7062787" cy="6161088"/>
        </p:xfrm>
        <a:graphic>
          <a:graphicData uri="http://schemas.openxmlformats.org/presentationml/2006/ole">
            <mc:AlternateContent xmlns:mc="http://schemas.openxmlformats.org/markup-compatibility/2006">
              <mc:Choice xmlns:v="urn:schemas-microsoft-com:vml" Requires="v">
                <p:oleObj spid="_x0000_s389209" name="Chart" r:id="rId3" imgW="9923158" imgH="8657264" progId="MSGraph.Chart.8">
                  <p:embed/>
                </p:oleObj>
              </mc:Choice>
              <mc:Fallback>
                <p:oleObj name="Chart" r:id="rId3" imgW="9923158" imgH="8657264" progId="MSGraph.Chart.8">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0213" y="2971800"/>
                        <a:ext cx="7062787" cy="6161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23"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sky condition</a:t>
            </a:r>
            <a:endParaRPr lang="en-US" sz="4800" b="1" dirty="0" smtClean="0">
              <a:latin typeface="Helvetica Neue Medium" charset="0"/>
              <a:sym typeface="Helvetica Neue Medium" charset="0"/>
            </a:endParaRPr>
          </a:p>
        </p:txBody>
      </p:sp>
      <p:sp>
        <p:nvSpPr>
          <p:cNvPr id="38912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912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graphicFrame>
        <p:nvGraphicFramePr>
          <p:cNvPr id="391173" name="Object 5"/>
          <p:cNvGraphicFramePr>
            <a:graphicFrameLocks/>
          </p:cNvGraphicFramePr>
          <p:nvPr>
            <p:extLst>
              <p:ext uri="{D42A27DB-BD31-4B8C-83A1-F6EECF244321}">
                <p14:modId xmlns:p14="http://schemas.microsoft.com/office/powerpoint/2010/main" val="2919884914"/>
              </p:ext>
            </p:extLst>
          </p:nvPr>
        </p:nvGraphicFramePr>
        <p:xfrm>
          <a:off x="2970212" y="2971800"/>
          <a:ext cx="7062788" cy="6161088"/>
        </p:xfrm>
        <a:graphic>
          <a:graphicData uri="http://schemas.openxmlformats.org/presentationml/2006/ole">
            <mc:AlternateContent xmlns:mc="http://schemas.openxmlformats.org/markup-compatibility/2006">
              <mc:Choice xmlns:v="urn:schemas-microsoft-com:vml" Requires="v">
                <p:oleObj spid="_x0000_s389210" name="Chart" r:id="rId5" imgW="9923158" imgH="8657264" progId="MSGraph.Chart.8">
                  <p:embed/>
                </p:oleObj>
              </mc:Choice>
              <mc:Fallback>
                <p:oleObj name="Chart" r:id="rId5" imgW="9923158" imgH="8657264" progId="MSGraph.Chart.8">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0212" y="2971800"/>
                        <a:ext cx="7062788" cy="6161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1174" name="Rectangle 6"/>
          <p:cNvSpPr>
            <a:spLocks/>
          </p:cNvSpPr>
          <p:nvPr/>
        </p:nvSpPr>
        <p:spPr bwMode="auto">
          <a:xfrm>
            <a:off x="6845300" y="3568700"/>
            <a:ext cx="16398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30000"/>
              </a:lnSpc>
              <a:spcBef>
                <a:spcPts val="2800"/>
              </a:spcBef>
            </a:pPr>
            <a:r>
              <a:rPr lang="en-US">
                <a:solidFill>
                  <a:schemeClr val="tx1"/>
                </a:solidFill>
                <a:ea typeface="Helvetica Neue" charset="0"/>
                <a:cs typeface="Helvetica Neue" charset="0"/>
              </a:rPr>
              <a:t>FEW (few)</a:t>
            </a:r>
          </a:p>
          <a:p>
            <a:pPr eaLnBrk="1" hangingPunct="1">
              <a:lnSpc>
                <a:spcPct val="30000"/>
              </a:lnSpc>
              <a:spcBef>
                <a:spcPts val="2800"/>
              </a:spcBef>
            </a:pPr>
            <a:r>
              <a:rPr lang="en-US">
                <a:solidFill>
                  <a:schemeClr val="tx1"/>
                </a:solidFill>
                <a:ea typeface="Helvetica Neue" charset="0"/>
                <a:cs typeface="Helvetica Neue" charset="0"/>
              </a:rPr>
              <a:t>&lt;0/8 - 2/8</a:t>
            </a:r>
          </a:p>
        </p:txBody>
      </p:sp>
      <p:sp>
        <p:nvSpPr>
          <p:cNvPr id="391175" name="Rectangle 7"/>
          <p:cNvSpPr>
            <a:spLocks/>
          </p:cNvSpPr>
          <p:nvPr/>
        </p:nvSpPr>
        <p:spPr bwMode="auto">
          <a:xfrm>
            <a:off x="6604000" y="6184900"/>
            <a:ext cx="2524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30000"/>
              </a:lnSpc>
              <a:spcBef>
                <a:spcPts val="2800"/>
              </a:spcBef>
            </a:pPr>
            <a:r>
              <a:rPr lang="en-US">
                <a:solidFill>
                  <a:schemeClr val="tx1"/>
                </a:solidFill>
                <a:ea typeface="Helvetica Neue" charset="0"/>
                <a:cs typeface="Helvetica Neue" charset="0"/>
              </a:rPr>
              <a:t>SCT (scattered)</a:t>
            </a:r>
          </a:p>
          <a:p>
            <a:pPr eaLnBrk="1" hangingPunct="1">
              <a:lnSpc>
                <a:spcPct val="30000"/>
              </a:lnSpc>
              <a:spcBef>
                <a:spcPts val="2800"/>
              </a:spcBef>
            </a:pPr>
            <a:r>
              <a:rPr lang="en-US">
                <a:solidFill>
                  <a:schemeClr val="tx1"/>
                </a:solidFill>
                <a:ea typeface="Helvetica Neue" charset="0"/>
                <a:cs typeface="Helvetica Neue" charset="0"/>
              </a:rPr>
              <a:t>&lt;2/8 - 4/8</a:t>
            </a:r>
          </a:p>
        </p:txBody>
      </p:sp>
      <p:sp>
        <p:nvSpPr>
          <p:cNvPr id="391176" name="Rectangle 8"/>
          <p:cNvSpPr>
            <a:spLocks/>
          </p:cNvSpPr>
          <p:nvPr/>
        </p:nvSpPr>
        <p:spPr bwMode="auto">
          <a:xfrm>
            <a:off x="3784600" y="6184900"/>
            <a:ext cx="2171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30000"/>
              </a:lnSpc>
              <a:spcBef>
                <a:spcPts val="2800"/>
              </a:spcBef>
            </a:pPr>
            <a:r>
              <a:rPr lang="en-US">
                <a:solidFill>
                  <a:schemeClr val="tx1"/>
                </a:solidFill>
                <a:ea typeface="Helvetica Neue" charset="0"/>
                <a:cs typeface="Helvetica Neue" charset="0"/>
              </a:rPr>
              <a:t>BKN (broken)</a:t>
            </a:r>
          </a:p>
          <a:p>
            <a:pPr eaLnBrk="1" hangingPunct="1">
              <a:lnSpc>
                <a:spcPct val="30000"/>
              </a:lnSpc>
              <a:spcBef>
                <a:spcPts val="2800"/>
              </a:spcBef>
            </a:pPr>
            <a:r>
              <a:rPr lang="en-US">
                <a:solidFill>
                  <a:schemeClr val="tx1"/>
                </a:solidFill>
                <a:ea typeface="Helvetica Neue" charset="0"/>
                <a:cs typeface="Helvetica Neue" charset="0"/>
              </a:rPr>
              <a:t>&lt;4/8 - &gt;8/8</a:t>
            </a:r>
          </a:p>
        </p:txBody>
      </p:sp>
      <p:sp>
        <p:nvSpPr>
          <p:cNvPr id="391177" name="Rectangle 9"/>
          <p:cNvSpPr>
            <a:spLocks/>
          </p:cNvSpPr>
          <p:nvPr/>
        </p:nvSpPr>
        <p:spPr bwMode="auto">
          <a:xfrm>
            <a:off x="3784600" y="3568700"/>
            <a:ext cx="23495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1000"/>
              </a:lnSpc>
              <a:spcBef>
                <a:spcPts val="2800"/>
              </a:spcBef>
            </a:pPr>
            <a:r>
              <a:rPr lang="en-US" dirty="0">
                <a:solidFill>
                  <a:schemeClr val="tx1"/>
                </a:solidFill>
                <a:ea typeface="Helvetica Neue" charset="0"/>
                <a:cs typeface="Helvetica Neue" charset="0"/>
              </a:rPr>
              <a:t>OVC</a:t>
            </a:r>
            <a:r>
              <a:rPr lang="en-US" sz="1800" dirty="0">
                <a:solidFill>
                  <a:schemeClr val="tx1"/>
                </a:solidFill>
                <a:ea typeface="Helvetica Neue" charset="0"/>
                <a:cs typeface="Helvetica Neue" charset="0"/>
              </a:rPr>
              <a:t> </a:t>
            </a:r>
            <a:endParaRPr lang="en-US" dirty="0">
              <a:solidFill>
                <a:schemeClr val="tx1"/>
              </a:solidFill>
              <a:ea typeface="Helvetica Neue" charset="0"/>
              <a:cs typeface="Helvetica Neue" charset="0"/>
            </a:endParaRPr>
          </a:p>
          <a:p>
            <a:pPr algn="ctr" eaLnBrk="1" hangingPunct="1">
              <a:lnSpc>
                <a:spcPct val="1000"/>
              </a:lnSpc>
              <a:spcBef>
                <a:spcPts val="2800"/>
              </a:spcBef>
            </a:pPr>
            <a:r>
              <a:rPr lang="en-US" dirty="0">
                <a:solidFill>
                  <a:schemeClr val="tx1"/>
                </a:solidFill>
                <a:ea typeface="Helvetica Neue" charset="0"/>
                <a:cs typeface="Helvetica Neue" charset="0"/>
              </a:rPr>
              <a:t>(overcast) 8/8</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911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1" presetClass="entr" presetSubtype="1" fill="hold" grpId="1" nodeType="clickEffect">
                                  <p:stCondLst>
                                    <p:cond delay="0"/>
                                  </p:stCondLst>
                                  <p:childTnLst>
                                    <p:set>
                                      <p:cBhvr>
                                        <p:cTn id="10" dur="1" fill="hold">
                                          <p:stCondLst>
                                            <p:cond delay="0"/>
                                          </p:stCondLst>
                                        </p:cTn>
                                        <p:tgtEl>
                                          <p:spTgt spid="391173"/>
                                        </p:tgtEl>
                                        <p:attrNameLst>
                                          <p:attrName>style.visibility</p:attrName>
                                        </p:attrNameLst>
                                      </p:cBhvr>
                                      <p:to>
                                        <p:strVal val="visible"/>
                                      </p:to>
                                    </p:set>
                                    <p:animEffect transition="in" filter="wheel(1)">
                                      <p:cBhvr>
                                        <p:cTn id="11" dur="400"/>
                                        <p:tgtEl>
                                          <p:spTgt spid="39117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9117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39117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39117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39117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91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1169" grpId="0"/>
      <p:bldOleChart spid="391173" grpId="0"/>
      <p:bldOleChart spid="391173" grpId="1"/>
      <p:bldP spid="391174" grpId="0" autoUpdateAnimBg="0"/>
      <p:bldP spid="391175" grpId="0" autoUpdateAnimBg="0"/>
      <p:bldP spid="391176" grpId="0" autoUpdateAnimBg="0"/>
      <p:bldP spid="39117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1681" name="Rectangle 1"/>
          <p:cNvSpPr>
            <a:spLocks noGrp="1" noChangeArrowheads="1"/>
          </p:cNvSpPr>
          <p:nvPr>
            <p:ph type="body" idx="1"/>
          </p:nvPr>
        </p:nvSpPr>
        <p:spPr bwMode="auto">
          <a:xfrm>
            <a:off x="1828800" y="2247900"/>
            <a:ext cx="9334500" cy="665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when flying from high to low pressure, the altimeter will over-read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pilot’s reaction is to descend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causes the pilot and aircraft to be lower than they think they are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“from high to low, lookout below”</a:t>
            </a:r>
            <a:endParaRPr lang="en-US" smtClean="0">
              <a:latin typeface="Helvetica" panose="020B0604020202020204" pitchFamily="34" charset="0"/>
              <a:sym typeface="Helvetica" panose="020B0604020202020204" pitchFamily="34" charset="0"/>
            </a:endParaRPr>
          </a:p>
        </p:txBody>
      </p:sp>
      <p:sp>
        <p:nvSpPr>
          <p:cNvPr id="696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696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1684"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963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high to low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16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168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168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7168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1" grpId="0" build="p" bldLvl="5" autoUpdateAnimBg="0"/>
    </p:bldLst>
  </p:timing>
</p:sld>
</file>

<file path=ppt/slides/slide3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2193" name="Rectangle 1"/>
          <p:cNvSpPr>
            <a:spLocks/>
          </p:cNvSpPr>
          <p:nvPr/>
        </p:nvSpPr>
        <p:spPr bwMode="auto">
          <a:xfrm>
            <a:off x="2936875" y="6096000"/>
            <a:ext cx="682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dirty="0">
                <a:solidFill>
                  <a:schemeClr val="tx1"/>
                </a:solidFill>
                <a:ea typeface="Helvetica Neue" charset="0"/>
                <a:cs typeface="Helvetica Neue" charset="0"/>
              </a:rPr>
              <a:t>2/8</a:t>
            </a:r>
          </a:p>
        </p:txBody>
      </p:sp>
      <p:sp>
        <p:nvSpPr>
          <p:cNvPr id="392194" name="Freeform 2"/>
          <p:cNvSpPr>
            <a:spLocks/>
          </p:cNvSpPr>
          <p:nvPr/>
        </p:nvSpPr>
        <p:spPr bwMode="auto">
          <a:xfrm>
            <a:off x="2082800" y="5626100"/>
            <a:ext cx="2692400" cy="406400"/>
          </a:xfrm>
          <a:custGeom>
            <a:avLst/>
            <a:gdLst>
              <a:gd name="T0" fmla="*/ 0 w 21600"/>
              <a:gd name="T1" fmla="*/ 0 h 21600"/>
              <a:gd name="T2" fmla="*/ 2147483646 w 21600"/>
              <a:gd name="T3" fmla="*/ 0 h 21600"/>
              <a:gd name="T4" fmla="*/ 2147483646 w 21600"/>
              <a:gd name="T5" fmla="*/ 143864490 h 21600"/>
              <a:gd name="T6" fmla="*/ 0 w 21600"/>
              <a:gd name="T7" fmla="*/ 14386449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195" name="Freeform 3"/>
          <p:cNvSpPr>
            <a:spLocks/>
          </p:cNvSpPr>
          <p:nvPr/>
        </p:nvSpPr>
        <p:spPr bwMode="auto">
          <a:xfrm>
            <a:off x="801688" y="7035800"/>
            <a:ext cx="1358900" cy="406400"/>
          </a:xfrm>
          <a:custGeom>
            <a:avLst/>
            <a:gdLst>
              <a:gd name="T0" fmla="*/ 0 w 21600"/>
              <a:gd name="T1" fmla="*/ 0 h 21600"/>
              <a:gd name="T2" fmla="*/ 2147483646 w 21600"/>
              <a:gd name="T3" fmla="*/ 0 h 21600"/>
              <a:gd name="T4" fmla="*/ 2147483646 w 21600"/>
              <a:gd name="T5" fmla="*/ 143864490 h 21600"/>
              <a:gd name="T6" fmla="*/ 0 w 21600"/>
              <a:gd name="T7" fmla="*/ 14386449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196" name="Rectangle 4"/>
          <p:cNvSpPr>
            <a:spLocks/>
          </p:cNvSpPr>
          <p:nvPr/>
        </p:nvSpPr>
        <p:spPr bwMode="auto">
          <a:xfrm>
            <a:off x="999331" y="7607301"/>
            <a:ext cx="682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dirty="0">
                <a:solidFill>
                  <a:schemeClr val="tx1"/>
                </a:solidFill>
                <a:ea typeface="Helvetica Neue" charset="0"/>
                <a:cs typeface="Helvetica Neue" charset="0"/>
              </a:rPr>
              <a:t>1/8</a:t>
            </a:r>
          </a:p>
        </p:txBody>
      </p:sp>
      <p:sp>
        <p:nvSpPr>
          <p:cNvPr id="392197" name="Freeform 5"/>
          <p:cNvSpPr>
            <a:spLocks/>
          </p:cNvSpPr>
          <p:nvPr/>
        </p:nvSpPr>
        <p:spPr bwMode="auto">
          <a:xfrm>
            <a:off x="4749800" y="4013200"/>
            <a:ext cx="4635500" cy="406400"/>
          </a:xfrm>
          <a:custGeom>
            <a:avLst/>
            <a:gdLst>
              <a:gd name="T0" fmla="*/ 0 w 21600"/>
              <a:gd name="T1" fmla="*/ 0 h 21600"/>
              <a:gd name="T2" fmla="*/ 2147483646 w 21600"/>
              <a:gd name="T3" fmla="*/ 0 h 21600"/>
              <a:gd name="T4" fmla="*/ 2147483646 w 21600"/>
              <a:gd name="T5" fmla="*/ 143864490 h 21600"/>
              <a:gd name="T6" fmla="*/ 0 w 21600"/>
              <a:gd name="T7" fmla="*/ 14386449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198" name="Rectangle 6"/>
          <p:cNvSpPr>
            <a:spLocks/>
          </p:cNvSpPr>
          <p:nvPr/>
        </p:nvSpPr>
        <p:spPr bwMode="auto">
          <a:xfrm>
            <a:off x="6556375" y="4495800"/>
            <a:ext cx="682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dirty="0">
                <a:solidFill>
                  <a:schemeClr val="tx1"/>
                </a:solidFill>
                <a:ea typeface="Helvetica Neue" charset="0"/>
                <a:cs typeface="Helvetica Neue" charset="0"/>
              </a:rPr>
              <a:t>3/8</a:t>
            </a:r>
          </a:p>
        </p:txBody>
      </p:sp>
      <p:sp>
        <p:nvSpPr>
          <p:cNvPr id="392199" name="Freeform 7"/>
          <p:cNvSpPr>
            <a:spLocks/>
          </p:cNvSpPr>
          <p:nvPr/>
        </p:nvSpPr>
        <p:spPr bwMode="auto">
          <a:xfrm>
            <a:off x="9372600" y="2489200"/>
            <a:ext cx="2692400" cy="406400"/>
          </a:xfrm>
          <a:custGeom>
            <a:avLst/>
            <a:gdLst>
              <a:gd name="T0" fmla="*/ 0 w 21600"/>
              <a:gd name="T1" fmla="*/ 0 h 21600"/>
              <a:gd name="T2" fmla="*/ 2147483646 w 21600"/>
              <a:gd name="T3" fmla="*/ 0 h 21600"/>
              <a:gd name="T4" fmla="*/ 2147483646 w 21600"/>
              <a:gd name="T5" fmla="*/ 143864490 h 21600"/>
              <a:gd name="T6" fmla="*/ 0 w 21600"/>
              <a:gd name="T7" fmla="*/ 14386449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00" name="Rectangle 8"/>
          <p:cNvSpPr>
            <a:spLocks/>
          </p:cNvSpPr>
          <p:nvPr/>
        </p:nvSpPr>
        <p:spPr bwMode="auto">
          <a:xfrm>
            <a:off x="10371138" y="2997200"/>
            <a:ext cx="682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dirty="0">
                <a:solidFill>
                  <a:schemeClr val="tx1"/>
                </a:solidFill>
                <a:ea typeface="Helvetica Neue" charset="0"/>
                <a:cs typeface="Helvetica Neue" charset="0"/>
              </a:rPr>
              <a:t>2/8</a:t>
            </a:r>
          </a:p>
        </p:txBody>
      </p:sp>
      <p:sp>
        <p:nvSpPr>
          <p:cNvPr id="392201" name="Rectangle 9"/>
          <p:cNvSpPr>
            <a:spLocks/>
          </p:cNvSpPr>
          <p:nvPr/>
        </p:nvSpPr>
        <p:spPr bwMode="auto">
          <a:xfrm>
            <a:off x="2160588" y="7556500"/>
            <a:ext cx="2873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a:t>
            </a:r>
          </a:p>
        </p:txBody>
      </p:sp>
      <p:sp>
        <p:nvSpPr>
          <p:cNvPr id="392202" name="Rectangle 10"/>
          <p:cNvSpPr>
            <a:spLocks/>
          </p:cNvSpPr>
          <p:nvPr/>
        </p:nvSpPr>
        <p:spPr bwMode="auto">
          <a:xfrm>
            <a:off x="830263" y="6540500"/>
            <a:ext cx="10207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FEW</a:t>
            </a:r>
          </a:p>
        </p:txBody>
      </p:sp>
      <p:sp>
        <p:nvSpPr>
          <p:cNvPr id="392203" name="Rectangle 11"/>
          <p:cNvSpPr>
            <a:spLocks/>
          </p:cNvSpPr>
          <p:nvPr/>
        </p:nvSpPr>
        <p:spPr bwMode="auto">
          <a:xfrm>
            <a:off x="2801938" y="6540500"/>
            <a:ext cx="9366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dirty="0">
                <a:solidFill>
                  <a:schemeClr val="tx1"/>
                </a:solidFill>
                <a:ea typeface="Helvetica Neue" charset="0"/>
                <a:cs typeface="Helvetica Neue" charset="0"/>
              </a:rPr>
              <a:t>SCT</a:t>
            </a:r>
          </a:p>
        </p:txBody>
      </p:sp>
      <p:sp>
        <p:nvSpPr>
          <p:cNvPr id="392204" name="Rectangle 12"/>
          <p:cNvSpPr>
            <a:spLocks/>
          </p:cNvSpPr>
          <p:nvPr/>
        </p:nvSpPr>
        <p:spPr bwMode="auto">
          <a:xfrm>
            <a:off x="4876800" y="7556500"/>
            <a:ext cx="285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a:t>
            </a:r>
          </a:p>
        </p:txBody>
      </p:sp>
      <p:sp>
        <p:nvSpPr>
          <p:cNvPr id="392205" name="Rectangle 13"/>
          <p:cNvSpPr>
            <a:spLocks/>
          </p:cNvSpPr>
          <p:nvPr/>
        </p:nvSpPr>
        <p:spPr bwMode="auto">
          <a:xfrm>
            <a:off x="6410325" y="6540500"/>
            <a:ext cx="101123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BKN</a:t>
            </a:r>
          </a:p>
        </p:txBody>
      </p:sp>
      <p:sp>
        <p:nvSpPr>
          <p:cNvPr id="392206" name="Rectangle 14"/>
          <p:cNvSpPr>
            <a:spLocks/>
          </p:cNvSpPr>
          <p:nvPr/>
        </p:nvSpPr>
        <p:spPr bwMode="auto">
          <a:xfrm>
            <a:off x="9334500" y="7556500"/>
            <a:ext cx="285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a:t>
            </a:r>
          </a:p>
        </p:txBody>
      </p:sp>
      <p:sp>
        <p:nvSpPr>
          <p:cNvPr id="392207" name="Rectangle 15"/>
          <p:cNvSpPr>
            <a:spLocks/>
          </p:cNvSpPr>
          <p:nvPr/>
        </p:nvSpPr>
        <p:spPr bwMode="auto">
          <a:xfrm>
            <a:off x="10218738" y="6540500"/>
            <a:ext cx="10048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OVC</a:t>
            </a:r>
          </a:p>
        </p:txBody>
      </p:sp>
      <p:sp>
        <p:nvSpPr>
          <p:cNvPr id="390161" name="Line 16"/>
          <p:cNvSpPr>
            <a:spLocks noChangeShapeType="1"/>
          </p:cNvSpPr>
          <p:nvPr/>
        </p:nvSpPr>
        <p:spPr bwMode="auto">
          <a:xfrm>
            <a:off x="752475" y="8204200"/>
            <a:ext cx="11298238" cy="0"/>
          </a:xfrm>
          <a:prstGeom prst="line">
            <a:avLst/>
          </a:prstGeom>
          <a:noFill/>
          <a:ln w="50800">
            <a:solidFill>
              <a:schemeClr val="tx1"/>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390162" name="Rectangle 17"/>
          <p:cNvSpPr>
            <a:spLocks/>
          </p:cNvSpPr>
          <p:nvPr/>
        </p:nvSpPr>
        <p:spPr bwMode="auto">
          <a:xfrm>
            <a:off x="6126163" y="8362950"/>
            <a:ext cx="9350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ea typeface="Helvetica Neue" charset="0"/>
                <a:cs typeface="Helvetica Neue" charset="0"/>
              </a:rPr>
              <a:t>10 NM</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92195"/>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392194"/>
                                        </p:tgtEl>
                                        <p:attrNameLst>
                                          <p:attrName>style.visibility</p:attrName>
                                        </p:attrNameLst>
                                      </p:cBhvr>
                                      <p:to>
                                        <p:strVal val="visible"/>
                                      </p:to>
                                    </p:set>
                                  </p:childTnLst>
                                </p:cTn>
                              </p:par>
                            </p:childTnLst>
                          </p:cTn>
                        </p:par>
                        <p:par>
                          <p:cTn id="10" fill="hold" nodeType="afterGroup">
                            <p:stCondLst>
                              <p:cond delay="1000"/>
                            </p:stCondLst>
                            <p:childTnLst>
                              <p:par>
                                <p:cTn id="11" presetID="0" presetClass="entr" presetSubtype="3123872" fill="hold" grpId="0" nodeType="afterEffect">
                                  <p:stCondLst>
                                    <p:cond delay="0"/>
                                  </p:stCondLst>
                                  <p:childTnLst>
                                    <p:set>
                                      <p:cBhvr>
                                        <p:cTn id="12" dur="1" fill="hold">
                                          <p:stCondLst>
                                            <p:cond delay="499"/>
                                          </p:stCondLst>
                                        </p:cTn>
                                        <p:tgtEl>
                                          <p:spTgt spid="392197"/>
                                        </p:tgtEl>
                                        <p:attrNameLst>
                                          <p:attrName>style.visibility</p:attrName>
                                        </p:attrNameLst>
                                      </p:cBhvr>
                                      <p:to>
                                        <p:strVal val="visible"/>
                                      </p:to>
                                    </p:set>
                                  </p:childTnLst>
                                </p:cTn>
                              </p:par>
                            </p:childTnLst>
                          </p:cTn>
                        </p:par>
                        <p:par>
                          <p:cTn id="13" fill="hold" nodeType="afterGroup">
                            <p:stCondLst>
                              <p:cond delay="1500"/>
                            </p:stCondLst>
                            <p:childTnLst>
                              <p:par>
                                <p:cTn id="14" presetID="0" presetClass="entr" presetSubtype="3123872" fill="hold" grpId="0" nodeType="afterEffect">
                                  <p:stCondLst>
                                    <p:cond delay="0"/>
                                  </p:stCondLst>
                                  <p:childTnLst>
                                    <p:set>
                                      <p:cBhvr>
                                        <p:cTn id="15" dur="1" fill="hold">
                                          <p:stCondLst>
                                            <p:cond delay="499"/>
                                          </p:stCondLst>
                                        </p:cTn>
                                        <p:tgtEl>
                                          <p:spTgt spid="39219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2196"/>
                                        </p:tgtEl>
                                        <p:attrNameLst>
                                          <p:attrName>style.visibility</p:attrName>
                                        </p:attrNameLst>
                                      </p:cBhvr>
                                      <p:to>
                                        <p:strVal val="visible"/>
                                      </p:to>
                                    </p:set>
                                  </p:childTnLst>
                                </p:cTn>
                              </p:par>
                            </p:childTnLst>
                          </p:cTn>
                        </p:par>
                        <p:par>
                          <p:cTn id="20" fill="hold" nodeType="afterGroup">
                            <p:stCondLst>
                              <p:cond delay="500"/>
                            </p:stCondLst>
                            <p:childTnLst>
                              <p:par>
                                <p:cTn id="21" presetID="0" presetClass="entr" presetSubtype="3123872" fill="hold" grpId="0" nodeType="afterEffect">
                                  <p:stCondLst>
                                    <p:cond delay="0"/>
                                  </p:stCondLst>
                                  <p:childTnLst>
                                    <p:set>
                                      <p:cBhvr>
                                        <p:cTn id="22" dur="1" fill="hold">
                                          <p:stCondLst>
                                            <p:cond delay="499"/>
                                          </p:stCondLst>
                                        </p:cTn>
                                        <p:tgtEl>
                                          <p:spTgt spid="392193"/>
                                        </p:tgtEl>
                                        <p:attrNameLst>
                                          <p:attrName>style.visibility</p:attrName>
                                        </p:attrNameLst>
                                      </p:cBhvr>
                                      <p:to>
                                        <p:strVal val="visible"/>
                                      </p:to>
                                    </p:set>
                                  </p:childTnLst>
                                </p:cTn>
                              </p:par>
                            </p:childTnLst>
                          </p:cTn>
                        </p:par>
                        <p:par>
                          <p:cTn id="23" fill="hold" nodeType="afterGroup">
                            <p:stCondLst>
                              <p:cond delay="1000"/>
                            </p:stCondLst>
                            <p:childTnLst>
                              <p:par>
                                <p:cTn id="24" presetID="0" presetClass="entr" presetSubtype="3123872" fill="hold" grpId="0" nodeType="afterEffect">
                                  <p:stCondLst>
                                    <p:cond delay="0"/>
                                  </p:stCondLst>
                                  <p:childTnLst>
                                    <p:set>
                                      <p:cBhvr>
                                        <p:cTn id="25" dur="1" fill="hold">
                                          <p:stCondLst>
                                            <p:cond delay="499"/>
                                          </p:stCondLst>
                                        </p:cTn>
                                        <p:tgtEl>
                                          <p:spTgt spid="392198"/>
                                        </p:tgtEl>
                                        <p:attrNameLst>
                                          <p:attrName>style.visibility</p:attrName>
                                        </p:attrNameLst>
                                      </p:cBhvr>
                                      <p:to>
                                        <p:strVal val="visible"/>
                                      </p:to>
                                    </p:set>
                                  </p:childTnLst>
                                </p:cTn>
                              </p:par>
                            </p:childTnLst>
                          </p:cTn>
                        </p:par>
                        <p:par>
                          <p:cTn id="26" fill="hold" nodeType="afterGroup">
                            <p:stCondLst>
                              <p:cond delay="1500"/>
                            </p:stCondLst>
                            <p:childTnLst>
                              <p:par>
                                <p:cTn id="27" presetID="0" presetClass="entr" presetSubtype="3123872" fill="hold" grpId="0" nodeType="afterEffect">
                                  <p:stCondLst>
                                    <p:cond delay="0"/>
                                  </p:stCondLst>
                                  <p:childTnLst>
                                    <p:set>
                                      <p:cBhvr>
                                        <p:cTn id="28" dur="1" fill="hold">
                                          <p:stCondLst>
                                            <p:cond delay="499"/>
                                          </p:stCondLst>
                                        </p:cTn>
                                        <p:tgtEl>
                                          <p:spTgt spid="39220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0" presetClass="entr" presetSubtype="3123872" fill="hold" grpId="0" nodeType="clickEffect">
                                  <p:stCondLst>
                                    <p:cond delay="0"/>
                                  </p:stCondLst>
                                  <p:childTnLst>
                                    <p:set>
                                      <p:cBhvr>
                                        <p:cTn id="32" dur="1" fill="hold">
                                          <p:stCondLst>
                                            <p:cond delay="499"/>
                                          </p:stCondLst>
                                        </p:cTn>
                                        <p:tgtEl>
                                          <p:spTgt spid="39220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entr" presetSubtype="3123872" fill="hold" grpId="0" nodeType="clickEffect">
                                  <p:stCondLst>
                                    <p:cond delay="0"/>
                                  </p:stCondLst>
                                  <p:childTnLst>
                                    <p:set>
                                      <p:cBhvr>
                                        <p:cTn id="36" dur="1" fill="hold">
                                          <p:stCondLst>
                                            <p:cond delay="499"/>
                                          </p:stCondLst>
                                        </p:cTn>
                                        <p:tgtEl>
                                          <p:spTgt spid="39220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path" presetSubtype="0" accel="50000" decel="50000" fill="hold" grpId="1" nodeType="clickEffect">
                                  <p:stCondLst>
                                    <p:cond delay="0"/>
                                  </p:stCondLst>
                                  <p:childTnLst>
                                    <p:animMotion origin="layout" path="M -1.875E-6 3.75E-6 L -0.00171 0.14599 " pathEditMode="relative" rAng="0" ptsTypes="AA">
                                      <p:cBhvr>
                                        <p:cTn id="40" dur="2000" fill="hold"/>
                                        <p:tgtEl>
                                          <p:spTgt spid="392194"/>
                                        </p:tgtEl>
                                        <p:attrNameLst>
                                          <p:attrName>ppt_x</p:attrName>
                                          <p:attrName>ppt_y</p:attrName>
                                        </p:attrNameLst>
                                      </p:cBhvr>
                                      <p:rCtr x="-85" y="7292"/>
                                    </p:animMotion>
                                  </p:childTnLst>
                                </p:cTn>
                              </p:par>
                              <p:par>
                                <p:cTn id="41" presetID="42" presetClass="path" presetSubtype="0" accel="50000" decel="50000" fill="hold" grpId="1" nodeType="withEffect">
                                  <p:stCondLst>
                                    <p:cond delay="0"/>
                                  </p:stCondLst>
                                  <p:childTnLst>
                                    <p:animMotion origin="layout" path="M 4.80469E-6 -3.75E-6 L -0.00245 0.15772 " pathEditMode="relative" rAng="0" ptsTypes="AA">
                                      <p:cBhvr>
                                        <p:cTn id="42" dur="2000" fill="hold"/>
                                        <p:tgtEl>
                                          <p:spTgt spid="392193"/>
                                        </p:tgtEl>
                                        <p:attrNameLst>
                                          <p:attrName>ppt_x</p:attrName>
                                          <p:attrName>ppt_y</p:attrName>
                                        </p:attrNameLst>
                                      </p:cBhvr>
                                      <p:rCtr x="-122" y="7878"/>
                                    </p:animMotion>
                                  </p:childTnLst>
                                </p:cTn>
                              </p:par>
                            </p:childTnLst>
                          </p:cTn>
                        </p:par>
                      </p:childTnLst>
                    </p:cTn>
                  </p:par>
                  <p:par>
                    <p:cTn id="43" fill="hold">
                      <p:stCondLst>
                        <p:cond delay="indefinite"/>
                      </p:stCondLst>
                      <p:childTnLst>
                        <p:par>
                          <p:cTn id="44" fill="hold">
                            <p:stCondLst>
                              <p:cond delay="0"/>
                            </p:stCondLst>
                            <p:childTnLst>
                              <p:par>
                                <p:cTn id="45" presetID="0" presetClass="entr" presetSubtype="3123872" fill="hold" grpId="0" nodeType="clickEffect">
                                  <p:stCondLst>
                                    <p:cond delay="0"/>
                                  </p:stCondLst>
                                  <p:childTnLst>
                                    <p:set>
                                      <p:cBhvr>
                                        <p:cTn id="46" dur="1" fill="hold">
                                          <p:stCondLst>
                                            <p:cond delay="499"/>
                                          </p:stCondLst>
                                        </p:cTn>
                                        <p:tgtEl>
                                          <p:spTgt spid="39220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entr" presetSubtype="3123872" fill="hold" grpId="0" nodeType="clickEffect">
                                  <p:stCondLst>
                                    <p:cond delay="0"/>
                                  </p:stCondLst>
                                  <p:childTnLst>
                                    <p:set>
                                      <p:cBhvr>
                                        <p:cTn id="50" dur="1" fill="hold">
                                          <p:stCondLst>
                                            <p:cond delay="499"/>
                                          </p:stCondLst>
                                        </p:cTn>
                                        <p:tgtEl>
                                          <p:spTgt spid="39220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2.96875E-6 -1.66667E-6 L -0.00049 0.31136 " pathEditMode="relative" rAng="0" ptsTypes="AA">
                                      <p:cBhvr>
                                        <p:cTn id="54" dur="2000" fill="hold"/>
                                        <p:tgtEl>
                                          <p:spTgt spid="392197"/>
                                        </p:tgtEl>
                                        <p:attrNameLst>
                                          <p:attrName>ppt_x</p:attrName>
                                          <p:attrName>ppt_y</p:attrName>
                                        </p:attrNameLst>
                                      </p:cBhvr>
                                      <p:rCtr x="-24" y="15560"/>
                                    </p:animMotion>
                                  </p:childTnLst>
                                </p:cTn>
                              </p:par>
                              <p:par>
                                <p:cTn id="55" presetID="42" presetClass="path" presetSubtype="0" accel="50000" decel="50000" fill="hold" grpId="1" nodeType="withEffect">
                                  <p:stCondLst>
                                    <p:cond delay="0"/>
                                  </p:stCondLst>
                                  <p:childTnLst>
                                    <p:animMotion origin="layout" path="M 4.49219E-6 -1.25E-6 L 0.0028 0.30697 " pathEditMode="relative" rAng="0" ptsTypes="AA">
                                      <p:cBhvr>
                                        <p:cTn id="56" dur="2000" fill="hold"/>
                                        <p:tgtEl>
                                          <p:spTgt spid="392198"/>
                                        </p:tgtEl>
                                        <p:attrNameLst>
                                          <p:attrName>ppt_x</p:attrName>
                                          <p:attrName>ppt_y</p:attrName>
                                        </p:attrNameLst>
                                      </p:cBhvr>
                                      <p:rCtr x="134" y="15348"/>
                                    </p:animMotion>
                                  </p:childTnLst>
                                </p:cTn>
                              </p:par>
                            </p:childTnLst>
                          </p:cTn>
                        </p:par>
                      </p:childTnLst>
                    </p:cTn>
                  </p:par>
                  <p:par>
                    <p:cTn id="57" fill="hold">
                      <p:stCondLst>
                        <p:cond delay="indefinite"/>
                      </p:stCondLst>
                      <p:childTnLst>
                        <p:par>
                          <p:cTn id="58" fill="hold">
                            <p:stCondLst>
                              <p:cond delay="0"/>
                            </p:stCondLst>
                            <p:childTnLst>
                              <p:par>
                                <p:cTn id="59" presetID="0" presetClass="entr" presetSubtype="3123872" fill="hold" grpId="0" nodeType="clickEffect">
                                  <p:stCondLst>
                                    <p:cond delay="0"/>
                                  </p:stCondLst>
                                  <p:childTnLst>
                                    <p:set>
                                      <p:cBhvr>
                                        <p:cTn id="60" dur="1" fill="hold">
                                          <p:stCondLst>
                                            <p:cond delay="499"/>
                                          </p:stCondLst>
                                        </p:cTn>
                                        <p:tgtEl>
                                          <p:spTgt spid="3922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0" presetClass="entr" presetSubtype="3123872" fill="hold" grpId="0" nodeType="clickEffect">
                                  <p:stCondLst>
                                    <p:cond delay="0"/>
                                  </p:stCondLst>
                                  <p:childTnLst>
                                    <p:set>
                                      <p:cBhvr>
                                        <p:cTn id="64" dur="1" fill="hold">
                                          <p:stCondLst>
                                            <p:cond delay="499"/>
                                          </p:stCondLst>
                                        </p:cTn>
                                        <p:tgtEl>
                                          <p:spTgt spid="39220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1" nodeType="clickEffect">
                                  <p:stCondLst>
                                    <p:cond delay="0"/>
                                  </p:stCondLst>
                                  <p:childTnLst>
                                    <p:animMotion origin="layout" path="M 1.25E-6 -1.66667E-6 L -0.00305 0.46761 " pathEditMode="relative" rAng="0" ptsTypes="AA">
                                      <p:cBhvr>
                                        <p:cTn id="68" dur="2000" fill="hold"/>
                                        <p:tgtEl>
                                          <p:spTgt spid="392199"/>
                                        </p:tgtEl>
                                        <p:attrNameLst>
                                          <p:attrName>ppt_x</p:attrName>
                                          <p:attrName>ppt_y</p:attrName>
                                        </p:attrNameLst>
                                      </p:cBhvr>
                                      <p:rCtr x="-159" y="23372"/>
                                    </p:animMotion>
                                  </p:childTnLst>
                                </p:cTn>
                              </p:par>
                              <p:par>
                                <p:cTn id="69" presetID="42" presetClass="path" presetSubtype="0" accel="50000" decel="50000" fill="hold" grpId="1" nodeType="withEffect">
                                  <p:stCondLst>
                                    <p:cond delay="0"/>
                                  </p:stCondLst>
                                  <p:childTnLst>
                                    <p:animMotion origin="layout" path="M -4.6875E-7 4.58333E-6 L -0.00256 0.46061 " pathEditMode="relative" rAng="0" ptsTypes="AA">
                                      <p:cBhvr>
                                        <p:cTn id="70" dur="2000" fill="hold"/>
                                        <p:tgtEl>
                                          <p:spTgt spid="392200"/>
                                        </p:tgtEl>
                                        <p:attrNameLst>
                                          <p:attrName>ppt_x</p:attrName>
                                          <p:attrName>ppt_y</p:attrName>
                                        </p:attrNameLst>
                                      </p:cBhvr>
                                      <p:rCtr x="-134" y="23031"/>
                                    </p:animMotion>
                                  </p:childTnLst>
                                </p:cTn>
                              </p:par>
                            </p:childTnLst>
                          </p:cTn>
                        </p:par>
                      </p:childTnLst>
                    </p:cTn>
                  </p:par>
                  <p:par>
                    <p:cTn id="71" fill="hold">
                      <p:stCondLst>
                        <p:cond delay="indefinite"/>
                      </p:stCondLst>
                      <p:childTnLst>
                        <p:par>
                          <p:cTn id="72" fill="hold">
                            <p:stCondLst>
                              <p:cond delay="0"/>
                            </p:stCondLst>
                            <p:childTnLst>
                              <p:par>
                                <p:cTn id="73" presetID="0" presetClass="entr" presetSubtype="3123872" fill="hold" grpId="0" nodeType="clickEffect">
                                  <p:stCondLst>
                                    <p:cond delay="0"/>
                                  </p:stCondLst>
                                  <p:childTnLst>
                                    <p:set>
                                      <p:cBhvr>
                                        <p:cTn id="74" dur="1" fill="hold">
                                          <p:stCondLst>
                                            <p:cond delay="499"/>
                                          </p:stCondLst>
                                        </p:cTn>
                                        <p:tgtEl>
                                          <p:spTgt spid="392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3" grpId="0" autoUpdateAnimBg="0"/>
      <p:bldP spid="392193" grpId="1"/>
      <p:bldP spid="392194" grpId="0" animBg="1"/>
      <p:bldP spid="392194" grpId="1" animBg="1"/>
      <p:bldP spid="392195" grpId="0" animBg="1"/>
      <p:bldP spid="392196" grpId="0" autoUpdateAnimBg="0"/>
      <p:bldP spid="392197" grpId="0" animBg="1"/>
      <p:bldP spid="392197" grpId="1" animBg="1"/>
      <p:bldP spid="392198" grpId="0" autoUpdateAnimBg="0"/>
      <p:bldP spid="392198" grpId="1"/>
      <p:bldP spid="392199" grpId="0" animBg="1"/>
      <p:bldP spid="392199" grpId="1" animBg="1"/>
      <p:bldP spid="392200" grpId="0" autoUpdateAnimBg="0"/>
      <p:bldP spid="392200" grpId="1"/>
      <p:bldP spid="392201" grpId="0" autoUpdateAnimBg="0"/>
      <p:bldP spid="392202" grpId="0" autoUpdateAnimBg="0"/>
      <p:bldP spid="392203" grpId="0" autoUpdateAnimBg="0"/>
      <p:bldP spid="392204" grpId="0" autoUpdateAnimBg="0"/>
      <p:bldP spid="392205" grpId="0" autoUpdateAnimBg="0"/>
      <p:bldP spid="392206" grpId="0" autoUpdateAnimBg="0"/>
      <p:bldP spid="392207" grpId="0" autoUpdateAnimBg="0"/>
    </p:bldLst>
  </p:timing>
</p:sld>
</file>

<file path=ppt/slides/slide3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3217" name="Rectangle 1"/>
          <p:cNvSpPr>
            <a:spLocks/>
          </p:cNvSpPr>
          <p:nvPr/>
        </p:nvSpPr>
        <p:spPr bwMode="auto">
          <a:xfrm>
            <a:off x="1092200" y="4051300"/>
            <a:ext cx="10807700" cy="723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height of the first reported layer of broken (BKN), overcast (OVC) or vertical visbility (VV) is termed a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ceiling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VFR pilot may not fly above the altitude of a summative cloud ceiling</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is true even if there is clear air below and the ground is visible</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1171"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sky condition</a:t>
            </a:r>
            <a:endParaRPr lang="en-US" sz="4800" b="1" dirty="0" smtClean="0">
              <a:latin typeface="Helvetica Neue Medium" charset="0"/>
              <a:sym typeface="Helvetica Neue Medium" charset="0"/>
            </a:endParaRPr>
          </a:p>
        </p:txBody>
      </p:sp>
      <p:sp>
        <p:nvSpPr>
          <p:cNvPr id="39117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117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91174"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3932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3932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3932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7" grpId="0" build="p" autoUpdateAnimBg="0"/>
    </p:bldLst>
  </p:timing>
</p:sld>
</file>

<file path=ppt/slides/slide35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94244" name="Group 4"/>
          <p:cNvGrpSpPr>
            <a:grpSpLocks/>
          </p:cNvGrpSpPr>
          <p:nvPr/>
        </p:nvGrpSpPr>
        <p:grpSpPr bwMode="auto">
          <a:xfrm>
            <a:off x="749300" y="6540500"/>
            <a:ext cx="1358900" cy="1562100"/>
            <a:chOff x="0" y="0"/>
            <a:chExt cx="856" cy="984"/>
          </a:xfrm>
        </p:grpSpPr>
        <p:sp>
          <p:nvSpPr>
            <p:cNvPr id="392209" name="Freeform 1"/>
            <p:cNvSpPr>
              <a:spLocks/>
            </p:cNvSpPr>
            <p:nvPr/>
          </p:nvSpPr>
          <p:spPr bwMode="auto">
            <a:xfrm>
              <a:off x="0" y="368"/>
              <a:ext cx="856" cy="256"/>
            </a:xfrm>
            <a:custGeom>
              <a:avLst/>
              <a:gdLst>
                <a:gd name="T0" fmla="*/ 0 w 21600"/>
                <a:gd name="T1" fmla="*/ 0 h 21600"/>
                <a:gd name="T2" fmla="*/ 1 w 21600"/>
                <a:gd name="T3" fmla="*/ 0 h 21600"/>
                <a:gd name="T4" fmla="*/ 1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10" name="Rectangle 2"/>
            <p:cNvSpPr>
              <a:spLocks/>
            </p:cNvSpPr>
            <p:nvPr/>
          </p:nvSpPr>
          <p:spPr bwMode="auto">
            <a:xfrm>
              <a:off x="112" y="648"/>
              <a:ext cx="4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1/8</a:t>
              </a:r>
            </a:p>
          </p:txBody>
        </p:sp>
        <p:sp>
          <p:nvSpPr>
            <p:cNvPr id="392211" name="Rectangle 3"/>
            <p:cNvSpPr>
              <a:spLocks/>
            </p:cNvSpPr>
            <p:nvPr/>
          </p:nvSpPr>
          <p:spPr bwMode="auto">
            <a:xfrm>
              <a:off x="51" y="0"/>
              <a:ext cx="64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FEW</a:t>
              </a:r>
            </a:p>
          </p:txBody>
        </p:sp>
      </p:grpSp>
      <p:grpSp>
        <p:nvGrpSpPr>
          <p:cNvPr id="394248" name="Group 8"/>
          <p:cNvGrpSpPr>
            <a:grpSpLocks/>
          </p:cNvGrpSpPr>
          <p:nvPr/>
        </p:nvGrpSpPr>
        <p:grpSpPr bwMode="auto">
          <a:xfrm>
            <a:off x="2082800" y="5016500"/>
            <a:ext cx="2692400" cy="1612900"/>
            <a:chOff x="0" y="0"/>
            <a:chExt cx="1696" cy="1016"/>
          </a:xfrm>
        </p:grpSpPr>
        <p:sp>
          <p:nvSpPr>
            <p:cNvPr id="392206" name="Rectangle 5"/>
            <p:cNvSpPr>
              <a:spLocks/>
            </p:cNvSpPr>
            <p:nvPr/>
          </p:nvSpPr>
          <p:spPr bwMode="auto">
            <a:xfrm>
              <a:off x="538" y="680"/>
              <a:ext cx="4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a:t>
              </a:r>
            </a:p>
          </p:txBody>
        </p:sp>
        <p:sp>
          <p:nvSpPr>
            <p:cNvPr id="392207" name="Freeform 6"/>
            <p:cNvSpPr>
              <a:spLocks/>
            </p:cNvSpPr>
            <p:nvPr/>
          </p:nvSpPr>
          <p:spPr bwMode="auto">
            <a:xfrm>
              <a:off x="0" y="384"/>
              <a:ext cx="1696" cy="256"/>
            </a:xfrm>
            <a:custGeom>
              <a:avLst/>
              <a:gdLst>
                <a:gd name="T0" fmla="*/ 0 w 21600"/>
                <a:gd name="T1" fmla="*/ 0 h 21600"/>
                <a:gd name="T2" fmla="*/ 10 w 21600"/>
                <a:gd name="T3" fmla="*/ 0 h 21600"/>
                <a:gd name="T4" fmla="*/ 1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08" name="Rectangle 7"/>
            <p:cNvSpPr>
              <a:spLocks/>
            </p:cNvSpPr>
            <p:nvPr/>
          </p:nvSpPr>
          <p:spPr bwMode="auto">
            <a:xfrm>
              <a:off x="453" y="0"/>
              <a:ext cx="59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SCT</a:t>
              </a:r>
            </a:p>
          </p:txBody>
        </p:sp>
      </p:grpSp>
      <p:grpSp>
        <p:nvGrpSpPr>
          <p:cNvPr id="394252" name="Group 12"/>
          <p:cNvGrpSpPr>
            <a:grpSpLocks/>
          </p:cNvGrpSpPr>
          <p:nvPr/>
        </p:nvGrpSpPr>
        <p:grpSpPr bwMode="auto">
          <a:xfrm>
            <a:off x="4749800" y="3390900"/>
            <a:ext cx="4635500" cy="1638300"/>
            <a:chOff x="0" y="0"/>
            <a:chExt cx="2920" cy="1032"/>
          </a:xfrm>
        </p:grpSpPr>
        <p:sp>
          <p:nvSpPr>
            <p:cNvPr id="392203" name="Freeform 9"/>
            <p:cNvSpPr>
              <a:spLocks/>
            </p:cNvSpPr>
            <p:nvPr/>
          </p:nvSpPr>
          <p:spPr bwMode="auto">
            <a:xfrm>
              <a:off x="0" y="392"/>
              <a:ext cx="2920" cy="256"/>
            </a:xfrm>
            <a:custGeom>
              <a:avLst/>
              <a:gdLst>
                <a:gd name="T0" fmla="*/ 0 w 21600"/>
                <a:gd name="T1" fmla="*/ 0 h 21600"/>
                <a:gd name="T2" fmla="*/ 53 w 21600"/>
                <a:gd name="T3" fmla="*/ 0 h 21600"/>
                <a:gd name="T4" fmla="*/ 53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04" name="Rectangle 10"/>
            <p:cNvSpPr>
              <a:spLocks/>
            </p:cNvSpPr>
            <p:nvPr/>
          </p:nvSpPr>
          <p:spPr bwMode="auto">
            <a:xfrm>
              <a:off x="1138" y="696"/>
              <a:ext cx="4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3/8</a:t>
              </a:r>
            </a:p>
          </p:txBody>
        </p:sp>
        <p:sp>
          <p:nvSpPr>
            <p:cNvPr id="392205" name="Rectangle 11"/>
            <p:cNvSpPr>
              <a:spLocks/>
            </p:cNvSpPr>
            <p:nvPr/>
          </p:nvSpPr>
          <p:spPr bwMode="auto">
            <a:xfrm>
              <a:off x="1030" y="0"/>
              <a:ext cx="63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BKN</a:t>
              </a:r>
            </a:p>
          </p:txBody>
        </p:sp>
      </p:grpSp>
      <p:grpSp>
        <p:nvGrpSpPr>
          <p:cNvPr id="394256" name="Group 16"/>
          <p:cNvGrpSpPr>
            <a:grpSpLocks/>
          </p:cNvGrpSpPr>
          <p:nvPr/>
        </p:nvGrpSpPr>
        <p:grpSpPr bwMode="auto">
          <a:xfrm>
            <a:off x="9372600" y="1841500"/>
            <a:ext cx="2692400" cy="1689100"/>
            <a:chOff x="0" y="0"/>
            <a:chExt cx="1696" cy="1064"/>
          </a:xfrm>
        </p:grpSpPr>
        <p:sp>
          <p:nvSpPr>
            <p:cNvPr id="392200" name="Freeform 13"/>
            <p:cNvSpPr>
              <a:spLocks/>
            </p:cNvSpPr>
            <p:nvPr/>
          </p:nvSpPr>
          <p:spPr bwMode="auto">
            <a:xfrm>
              <a:off x="0" y="408"/>
              <a:ext cx="1696" cy="256"/>
            </a:xfrm>
            <a:custGeom>
              <a:avLst/>
              <a:gdLst>
                <a:gd name="T0" fmla="*/ 0 w 21600"/>
                <a:gd name="T1" fmla="*/ 0 h 21600"/>
                <a:gd name="T2" fmla="*/ 10 w 21600"/>
                <a:gd name="T3" fmla="*/ 0 h 21600"/>
                <a:gd name="T4" fmla="*/ 1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FFFFFF"/>
            </a:solidFill>
            <a:ln>
              <a:noFill/>
            </a:ln>
            <a:extLst>
              <a:ext uri="{91240B29-F687-4F45-9708-019B960494DF}">
                <a14:hiddenLine xmlns:a14="http://schemas.microsoft.com/office/drawing/2010/main" w="76200" cap="flat">
                  <a:solidFill>
                    <a:srgbClr val="606060"/>
                  </a:solidFill>
                  <a:miter lim="800000"/>
                  <a:headEnd type="none" w="med" len="med"/>
                  <a:tailEnd type="none" w="med" len="med"/>
                </a14:hiddenLine>
              </a:ext>
            </a:extLst>
          </p:spPr>
          <p:txBody>
            <a:bodyPr lIns="0" tIns="0" rIns="0" bIns="0"/>
            <a:lstStyle/>
            <a:p>
              <a:endParaRPr lang="en-CA"/>
            </a:p>
          </p:txBody>
        </p:sp>
        <p:sp>
          <p:nvSpPr>
            <p:cNvPr id="392201" name="Rectangle 14"/>
            <p:cNvSpPr>
              <a:spLocks/>
            </p:cNvSpPr>
            <p:nvPr/>
          </p:nvSpPr>
          <p:spPr bwMode="auto">
            <a:xfrm>
              <a:off x="629" y="728"/>
              <a:ext cx="4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a:t>
              </a:r>
            </a:p>
          </p:txBody>
        </p:sp>
        <p:sp>
          <p:nvSpPr>
            <p:cNvPr id="392202" name="Rectangle 15"/>
            <p:cNvSpPr>
              <a:spLocks/>
            </p:cNvSpPr>
            <p:nvPr/>
          </p:nvSpPr>
          <p:spPr bwMode="auto">
            <a:xfrm>
              <a:off x="525" y="0"/>
              <a:ext cx="63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ea typeface="Helvetica Neue" charset="0"/>
                  <a:cs typeface="Helvetica Neue" charset="0"/>
                </a:rPr>
                <a:t>OVC</a:t>
              </a:r>
            </a:p>
          </p:txBody>
        </p:sp>
      </p:grpSp>
      <p:sp>
        <p:nvSpPr>
          <p:cNvPr id="392198" name="Line 17"/>
          <p:cNvSpPr>
            <a:spLocks noChangeShapeType="1"/>
          </p:cNvSpPr>
          <p:nvPr/>
        </p:nvSpPr>
        <p:spPr bwMode="auto">
          <a:xfrm>
            <a:off x="752475" y="8204200"/>
            <a:ext cx="11298238" cy="0"/>
          </a:xfrm>
          <a:prstGeom prst="line">
            <a:avLst/>
          </a:prstGeom>
          <a:noFill/>
          <a:ln w="50800">
            <a:solidFill>
              <a:schemeClr val="tx1"/>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392199" name="Rectangle 18"/>
          <p:cNvSpPr>
            <a:spLocks/>
          </p:cNvSpPr>
          <p:nvPr/>
        </p:nvSpPr>
        <p:spPr bwMode="auto">
          <a:xfrm>
            <a:off x="6126163" y="8362950"/>
            <a:ext cx="9350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ea typeface="Helvetica Neue" charset="0"/>
                <a:cs typeface="Helvetica Neue" charset="0"/>
              </a:rPr>
              <a:t>10 NM</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nodeType="clickEffect">
                                  <p:stCondLst>
                                    <p:cond delay="0"/>
                                  </p:stCondLst>
                                  <p:childTnLst>
                                    <p:set>
                                      <p:cBhvr>
                                        <p:cTn id="6" dur="1" fill="hold">
                                          <p:stCondLst>
                                            <p:cond delay="499"/>
                                          </p:stCondLst>
                                        </p:cTn>
                                        <p:tgtEl>
                                          <p:spTgt spid="394244"/>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nodeType="afterEffect">
                                  <p:stCondLst>
                                    <p:cond delay="0"/>
                                  </p:stCondLst>
                                  <p:childTnLst>
                                    <p:set>
                                      <p:cBhvr>
                                        <p:cTn id="9" dur="1" fill="hold">
                                          <p:stCondLst>
                                            <p:cond delay="499"/>
                                          </p:stCondLst>
                                        </p:cTn>
                                        <p:tgtEl>
                                          <p:spTgt spid="394248"/>
                                        </p:tgtEl>
                                        <p:attrNameLst>
                                          <p:attrName>style.visibility</p:attrName>
                                        </p:attrNameLst>
                                      </p:cBhvr>
                                      <p:to>
                                        <p:strVal val="visible"/>
                                      </p:to>
                                    </p:set>
                                  </p:childTnLst>
                                </p:cTn>
                              </p:par>
                            </p:childTnLst>
                          </p:cTn>
                        </p:par>
                        <p:par>
                          <p:cTn id="10" fill="hold" nodeType="afterGroup">
                            <p:stCondLst>
                              <p:cond delay="1000"/>
                            </p:stCondLst>
                            <p:childTnLst>
                              <p:par>
                                <p:cTn id="11" presetID="0" presetClass="entr" presetSubtype="3123872" fill="hold" nodeType="afterEffect">
                                  <p:stCondLst>
                                    <p:cond delay="0"/>
                                  </p:stCondLst>
                                  <p:childTnLst>
                                    <p:set>
                                      <p:cBhvr>
                                        <p:cTn id="12" dur="1" fill="hold">
                                          <p:stCondLst>
                                            <p:cond delay="499"/>
                                          </p:stCondLst>
                                        </p:cTn>
                                        <p:tgtEl>
                                          <p:spTgt spid="394252"/>
                                        </p:tgtEl>
                                        <p:attrNameLst>
                                          <p:attrName>style.visibility</p:attrName>
                                        </p:attrNameLst>
                                      </p:cBhvr>
                                      <p:to>
                                        <p:strVal val="visible"/>
                                      </p:to>
                                    </p:set>
                                  </p:childTnLst>
                                </p:cTn>
                              </p:par>
                            </p:childTnLst>
                          </p:cTn>
                        </p:par>
                        <p:par>
                          <p:cTn id="13" fill="hold" nodeType="afterGroup">
                            <p:stCondLst>
                              <p:cond delay="1500"/>
                            </p:stCondLst>
                            <p:childTnLst>
                              <p:par>
                                <p:cTn id="14" presetID="0" presetClass="entr" presetSubtype="3123872" fill="hold" nodeType="afterEffect">
                                  <p:stCondLst>
                                    <p:cond delay="0"/>
                                  </p:stCondLst>
                                  <p:childTnLst>
                                    <p:set>
                                      <p:cBhvr>
                                        <p:cTn id="15" dur="1" fill="hold">
                                          <p:stCondLst>
                                            <p:cond delay="499"/>
                                          </p:stCondLst>
                                        </p:cTn>
                                        <p:tgtEl>
                                          <p:spTgt spid="394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5265" name="Rectangle 1"/>
          <p:cNvSpPr>
            <a:spLocks/>
          </p:cNvSpPr>
          <p:nvPr/>
        </p:nvSpPr>
        <p:spPr bwMode="auto">
          <a:xfrm>
            <a:off x="1092200" y="5308600"/>
            <a:ext cx="108077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temperature and dewpoint are rounded to the nearest Celsius degree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spread between them is an expression of relative humidity</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3219" name="Rectangle 2"/>
          <p:cNvSpPr>
            <a:spLocks noGrp="1" noChangeArrowheads="1"/>
          </p:cNvSpPr>
          <p:nvPr>
            <p:ph type="title"/>
          </p:nvPr>
        </p:nvSpPr>
        <p:spPr bwMode="auto">
          <a:xfrm>
            <a:off x="558800" y="1536700"/>
            <a:ext cx="9129713"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br>
              <a:rPr lang="en-US" sz="4800" dirty="0" smtClean="0"/>
            </a:br>
            <a:r>
              <a:rPr lang="en-US" sz="4800" b="1" dirty="0" smtClean="0">
                <a:latin typeface="Helvetica Neue Medium" charset="0"/>
                <a:ea typeface="Helvetica Neue Medium" charset="0"/>
                <a:cs typeface="Helvetica Neue Medium" charset="0"/>
                <a:sym typeface="Helvetica Neue Medium" charset="0"/>
              </a:rPr>
              <a:t>temperature and dew point</a:t>
            </a:r>
            <a:endParaRPr lang="en-US" sz="4800" b="1" dirty="0" smtClean="0">
              <a:latin typeface="Helvetica Neue Medium" charset="0"/>
              <a:sym typeface="Helvetica Neue Medium" charset="0"/>
            </a:endParaRPr>
          </a:p>
        </p:txBody>
      </p:sp>
      <p:sp>
        <p:nvSpPr>
          <p:cNvPr id="39322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322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5269" name="Rectangle 5"/>
          <p:cNvSpPr>
            <a:spLocks/>
          </p:cNvSpPr>
          <p:nvPr/>
        </p:nvSpPr>
        <p:spPr bwMode="auto">
          <a:xfrm>
            <a:off x="889000" y="5422900"/>
            <a:ext cx="11214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A3026 RERA WS RWY27 RMK SF5SF3 VIS 3/8 TO NW SLP247=</a:t>
            </a:r>
          </a:p>
        </p:txBody>
      </p:sp>
      <p:sp>
        <p:nvSpPr>
          <p:cNvPr id="395270" name="Rectangle 6"/>
          <p:cNvSpPr>
            <a:spLocks/>
          </p:cNvSpPr>
          <p:nvPr/>
        </p:nvSpPr>
        <p:spPr bwMode="auto">
          <a:xfrm>
            <a:off x="8556625" y="5907088"/>
            <a:ext cx="1131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08/08</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5269"/>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527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3.98438E-6 5.72917E-7 L -0.2135 -0.26839 " pathEditMode="relative" rAng="0" ptsTypes="AA">
                                      <p:cBhvr>
                                        <p:cTn id="12" dur="2000" fill="hold"/>
                                        <p:tgtEl>
                                          <p:spTgt spid="395270"/>
                                        </p:tgtEl>
                                        <p:attrNameLst>
                                          <p:attrName>ppt_x</p:attrName>
                                          <p:attrName>ppt_y</p:attrName>
                                        </p:attrNameLst>
                                      </p:cBhvr>
                                      <p:rCtr x="-10681" y="-13428"/>
                                    </p:animMotion>
                                  </p:childTnLst>
                                </p:cTn>
                              </p:par>
                              <p:par>
                                <p:cTn id="13" presetID="10" presetClass="exit" presetSubtype="0" fill="hold" grpId="1" nodeType="withEffect">
                                  <p:stCondLst>
                                    <p:cond delay="0"/>
                                  </p:stCondLst>
                                  <p:childTnLst>
                                    <p:animEffect transition="out" filter="fade">
                                      <p:cBhvr>
                                        <p:cTn id="14" dur="500"/>
                                        <p:tgtEl>
                                          <p:spTgt spid="395269"/>
                                        </p:tgtEl>
                                      </p:cBhvr>
                                    </p:animEffect>
                                    <p:set>
                                      <p:cBhvr>
                                        <p:cTn id="15" dur="1" fill="hold">
                                          <p:stCondLst>
                                            <p:cond delay="499"/>
                                          </p:stCondLst>
                                        </p:cTn>
                                        <p:tgtEl>
                                          <p:spTgt spid="39526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5265">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52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5" grpId="0" build="p" autoUpdateAnimBg="0"/>
      <p:bldP spid="395269" grpId="0" autoUpdateAnimBg="0"/>
      <p:bldP spid="395269" grpId="1"/>
      <p:bldP spid="395270" grpId="0" autoUpdateAnimBg="0"/>
      <p:bldP spid="395270" grpId="1"/>
    </p:bldLst>
  </p:timing>
</p:sld>
</file>

<file path=ppt/slides/slide3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6289" name="Rectangle 1"/>
          <p:cNvSpPr>
            <a:spLocks/>
          </p:cNvSpPr>
          <p:nvPr/>
        </p:nvSpPr>
        <p:spPr bwMode="auto">
          <a:xfrm>
            <a:off x="1092200" y="5308600"/>
            <a:ext cx="108077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altimeter setting is reported to the nearest hundredth of “ Hg</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insert the decimal before the 2nd to last number of the group</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4243"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altimeter setting</a:t>
            </a:r>
            <a:endParaRPr lang="en-US" sz="4800" b="1" dirty="0" smtClean="0">
              <a:latin typeface="Helvetica Neue Medium" charset="0"/>
              <a:sym typeface="Helvetica Neue Medium" charset="0"/>
            </a:endParaRPr>
          </a:p>
        </p:txBody>
      </p:sp>
      <p:sp>
        <p:nvSpPr>
          <p:cNvPr id="39424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424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6293" name="Rectangle 5"/>
          <p:cNvSpPr>
            <a:spLocks/>
          </p:cNvSpPr>
          <p:nvPr/>
        </p:nvSpPr>
        <p:spPr bwMode="auto">
          <a:xfrm>
            <a:off x="1028700" y="5156200"/>
            <a:ext cx="109347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RERA WS RWY27 RMK SF5SF3 VIS 3/8 TO NW SLP247=</a:t>
            </a:r>
          </a:p>
        </p:txBody>
      </p:sp>
      <p:sp>
        <p:nvSpPr>
          <p:cNvPr id="396294" name="Rectangle 6"/>
          <p:cNvSpPr>
            <a:spLocks/>
          </p:cNvSpPr>
          <p:nvPr/>
        </p:nvSpPr>
        <p:spPr bwMode="auto">
          <a:xfrm>
            <a:off x="9750425" y="5640388"/>
            <a:ext cx="1312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A3026</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6293"/>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62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8.98437E-7 4.32292E-6 L -0.30566 -0.23373 " pathEditMode="relative" rAng="0" ptsTypes="AA">
                                      <p:cBhvr>
                                        <p:cTn id="12" dur="2000" fill="hold"/>
                                        <p:tgtEl>
                                          <p:spTgt spid="396294"/>
                                        </p:tgtEl>
                                        <p:attrNameLst>
                                          <p:attrName>ppt_x</p:attrName>
                                          <p:attrName>ppt_y</p:attrName>
                                        </p:attrNameLst>
                                      </p:cBhvr>
                                      <p:rCtr x="-15283" y="-11686"/>
                                    </p:animMotion>
                                  </p:childTnLst>
                                </p:cTn>
                              </p:par>
                              <p:par>
                                <p:cTn id="13" presetID="10" presetClass="exit" presetSubtype="0" fill="hold" grpId="1" nodeType="withEffect">
                                  <p:stCondLst>
                                    <p:cond delay="0"/>
                                  </p:stCondLst>
                                  <p:childTnLst>
                                    <p:animEffect transition="out" filter="fade">
                                      <p:cBhvr>
                                        <p:cTn id="14" dur="500"/>
                                        <p:tgtEl>
                                          <p:spTgt spid="396293"/>
                                        </p:tgtEl>
                                      </p:cBhvr>
                                    </p:animEffect>
                                    <p:set>
                                      <p:cBhvr>
                                        <p:cTn id="15" dur="1" fill="hold">
                                          <p:stCondLst>
                                            <p:cond delay="499"/>
                                          </p:stCondLst>
                                        </p:cTn>
                                        <p:tgtEl>
                                          <p:spTgt spid="39629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6289">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628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89" grpId="0" build="p" autoUpdateAnimBg="0"/>
      <p:bldP spid="396293" grpId="0" autoUpdateAnimBg="0"/>
      <p:bldP spid="396293" grpId="1"/>
      <p:bldP spid="396294" grpId="0" autoUpdateAnimBg="0"/>
      <p:bldP spid="396294" grpId="1"/>
    </p:bldLst>
  </p:timing>
</p:sld>
</file>

<file path=ppt/slides/slide3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7313" name="Rectangle 1"/>
          <p:cNvSpPr>
            <a:spLocks/>
          </p:cNvSpPr>
          <p:nvPr/>
        </p:nvSpPr>
        <p:spPr bwMode="auto">
          <a:xfrm>
            <a:off x="1092200" y="4584700"/>
            <a:ext cx="10807700" cy="61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recent weather of operational significance is reported here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includes precipitation, blowing snow, storms or volcanic ash</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recent implies the weather was seen following the previous report, but not at the issuing time of the current report</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526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recent weather</a:t>
            </a:r>
            <a:endParaRPr lang="en-US" sz="4800" b="1" dirty="0" smtClean="0">
              <a:latin typeface="Helvetica Neue Medium" charset="0"/>
              <a:sym typeface="Helvetica Neue Medium" charset="0"/>
            </a:endParaRPr>
          </a:p>
        </p:txBody>
      </p:sp>
      <p:sp>
        <p:nvSpPr>
          <p:cNvPr id="39526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526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7317" name="Rectangle 5"/>
          <p:cNvSpPr>
            <a:spLocks/>
          </p:cNvSpPr>
          <p:nvPr/>
        </p:nvSpPr>
        <p:spPr bwMode="auto">
          <a:xfrm>
            <a:off x="635000" y="5156200"/>
            <a:ext cx="11722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WS RWY27 RMK SF5SF3 VIS 3/8 TO NW SLP247=</a:t>
            </a:r>
          </a:p>
        </p:txBody>
      </p:sp>
      <p:sp>
        <p:nvSpPr>
          <p:cNvPr id="397318" name="Rectangle 6"/>
          <p:cNvSpPr>
            <a:spLocks/>
          </p:cNvSpPr>
          <p:nvPr/>
        </p:nvSpPr>
        <p:spPr bwMode="auto">
          <a:xfrm>
            <a:off x="10702925" y="5640388"/>
            <a:ext cx="1447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RERA</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7317"/>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73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10937E-6 4.32292E-6 L -0.37317 -0.25586 " pathEditMode="relative" rAng="0" ptsTypes="AA">
                                      <p:cBhvr>
                                        <p:cTn id="12" dur="2000" fill="hold"/>
                                        <p:tgtEl>
                                          <p:spTgt spid="397318"/>
                                        </p:tgtEl>
                                        <p:attrNameLst>
                                          <p:attrName>ppt_x</p:attrName>
                                          <p:attrName>ppt_y</p:attrName>
                                        </p:attrNameLst>
                                      </p:cBhvr>
                                      <p:rCtr x="-18665" y="-12793"/>
                                    </p:animMotion>
                                  </p:childTnLst>
                                </p:cTn>
                              </p:par>
                              <p:par>
                                <p:cTn id="13" presetID="10" presetClass="exit" presetSubtype="0" fill="hold" grpId="1" nodeType="withEffect">
                                  <p:stCondLst>
                                    <p:cond delay="0"/>
                                  </p:stCondLst>
                                  <p:childTnLst>
                                    <p:animEffect transition="out" filter="fade">
                                      <p:cBhvr>
                                        <p:cTn id="14" dur="500"/>
                                        <p:tgtEl>
                                          <p:spTgt spid="397317"/>
                                        </p:tgtEl>
                                      </p:cBhvr>
                                    </p:animEffect>
                                    <p:set>
                                      <p:cBhvr>
                                        <p:cTn id="15" dur="1" fill="hold">
                                          <p:stCondLst>
                                            <p:cond delay="499"/>
                                          </p:stCondLst>
                                        </p:cTn>
                                        <p:tgtEl>
                                          <p:spTgt spid="3973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731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7313">
                                            <p:txEl>
                                              <p:pRg st="1" end="1"/>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3973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3" grpId="0" build="p" autoUpdateAnimBg="0"/>
      <p:bldP spid="397317" grpId="0" autoUpdateAnimBg="0"/>
      <p:bldP spid="397317" grpId="1"/>
      <p:bldP spid="397318" grpId="0" autoUpdateAnimBg="0"/>
      <p:bldP spid="397318" grpId="1"/>
    </p:bldLst>
  </p:timing>
</p:sld>
</file>

<file path=ppt/slides/slide3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8337" name="Rectangle 1"/>
          <p:cNvSpPr>
            <a:spLocks/>
          </p:cNvSpPr>
          <p:nvPr/>
        </p:nvSpPr>
        <p:spPr bwMode="auto">
          <a:xfrm>
            <a:off x="1092200" y="4775200"/>
            <a:ext cx="10807700" cy="671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windshear, if known, is reported when occurring within 1600‘ AGL along an approach or departure path of a specific runway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knowledge should be combined with the mean wind observance to identify the specific type of performance shear</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6291"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wind shear</a:t>
            </a:r>
            <a:endParaRPr lang="en-US" sz="4800" b="1" dirty="0" smtClean="0">
              <a:latin typeface="Helvetica Neue Medium" charset="0"/>
              <a:sym typeface="Helvetica Neue Medium" charset="0"/>
            </a:endParaRPr>
          </a:p>
        </p:txBody>
      </p:sp>
      <p:sp>
        <p:nvSpPr>
          <p:cNvPr id="39629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629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8341" name="Rectangle 5"/>
          <p:cNvSpPr>
            <a:spLocks/>
          </p:cNvSpPr>
          <p:nvPr/>
        </p:nvSpPr>
        <p:spPr bwMode="auto">
          <a:xfrm>
            <a:off x="635000" y="52705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RMK SF5SF3 VIS 3/8 TO NW SLP247=</a:t>
            </a:r>
          </a:p>
        </p:txBody>
      </p:sp>
      <p:sp>
        <p:nvSpPr>
          <p:cNvPr id="398342" name="Rectangle 6"/>
          <p:cNvSpPr>
            <a:spLocks/>
          </p:cNvSpPr>
          <p:nvPr/>
        </p:nvSpPr>
        <p:spPr bwMode="auto">
          <a:xfrm>
            <a:off x="1884363" y="6235700"/>
            <a:ext cx="2590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2"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 RWY27</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8341"/>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834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3.16406E-6 -8.33333E-7 L 0.27209 -0.28906 " pathEditMode="relative" rAng="0" ptsTypes="AA">
                                      <p:cBhvr>
                                        <p:cTn id="12" dur="2000" fill="hold"/>
                                        <p:tgtEl>
                                          <p:spTgt spid="398342"/>
                                        </p:tgtEl>
                                        <p:attrNameLst>
                                          <p:attrName>ppt_x</p:attrName>
                                          <p:attrName>ppt_y</p:attrName>
                                        </p:attrNameLst>
                                      </p:cBhvr>
                                      <p:rCtr x="13599" y="-14453"/>
                                    </p:animMotion>
                                  </p:childTnLst>
                                </p:cTn>
                              </p:par>
                              <p:par>
                                <p:cTn id="13" presetID="10" presetClass="exit" presetSubtype="0" fill="hold" grpId="1" nodeType="withEffect">
                                  <p:stCondLst>
                                    <p:cond delay="0"/>
                                  </p:stCondLst>
                                  <p:childTnLst>
                                    <p:animEffect transition="out" filter="fade">
                                      <p:cBhvr>
                                        <p:cTn id="14" dur="500"/>
                                        <p:tgtEl>
                                          <p:spTgt spid="398341"/>
                                        </p:tgtEl>
                                      </p:cBhvr>
                                    </p:animEffect>
                                    <p:set>
                                      <p:cBhvr>
                                        <p:cTn id="15" dur="1" fill="hold">
                                          <p:stCondLst>
                                            <p:cond delay="499"/>
                                          </p:stCondLst>
                                        </p:cTn>
                                        <p:tgtEl>
                                          <p:spTgt spid="3983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8337">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83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7" grpId="0" build="p" autoUpdateAnimBg="0"/>
      <p:bldP spid="398341" grpId="0" autoUpdateAnimBg="0"/>
      <p:bldP spid="398341" grpId="1"/>
      <p:bldP spid="398342" grpId="0" autoUpdateAnimBg="0"/>
      <p:bldP spid="398342" grpId="1"/>
    </p:bldLst>
  </p:timing>
</p:sld>
</file>

<file path=ppt/slides/slide3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731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remarks</a:t>
            </a:r>
            <a:endParaRPr lang="en-US" sz="4800" b="1" dirty="0" smtClean="0">
              <a:latin typeface="Helvetica Neue Medium" charset="0"/>
              <a:sym typeface="Helvetica Neue Medium" charset="0"/>
            </a:endParaRPr>
          </a:p>
        </p:txBody>
      </p:sp>
      <p:sp>
        <p:nvSpPr>
          <p:cNvPr id="3973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73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99364" name="Rectangle 4"/>
          <p:cNvSpPr>
            <a:spLocks/>
          </p:cNvSpPr>
          <p:nvPr/>
        </p:nvSpPr>
        <p:spPr bwMode="auto">
          <a:xfrm>
            <a:off x="914400" y="51943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VIS 3/8 TO NW SLP247=</a:t>
            </a:r>
          </a:p>
        </p:txBody>
      </p:sp>
      <p:sp>
        <p:nvSpPr>
          <p:cNvPr id="399365" name="Rectangle 5"/>
          <p:cNvSpPr>
            <a:spLocks/>
          </p:cNvSpPr>
          <p:nvPr/>
        </p:nvSpPr>
        <p:spPr bwMode="auto">
          <a:xfrm>
            <a:off x="4424363" y="6172200"/>
            <a:ext cx="3035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SF5SF3</a:t>
            </a:r>
          </a:p>
        </p:txBody>
      </p:sp>
      <p:sp>
        <p:nvSpPr>
          <p:cNvPr id="399366" name="Rectangle 6"/>
          <p:cNvSpPr>
            <a:spLocks/>
          </p:cNvSpPr>
          <p:nvPr/>
        </p:nvSpPr>
        <p:spPr bwMode="auto">
          <a:xfrm>
            <a:off x="1092200" y="4483100"/>
            <a:ext cx="10807700" cy="810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first group of the remarks section indicates the cloud type of each layer, as well as the individual opacity (coverage) of each cloud layer, that was reported by sky condition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sky condition and this section of the remarks should to be used together to gain a complete picture of the observed cloud</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399364"/>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3993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8.20313E-7 -4.16667E-7 L 0.0376 -0.28125 " pathEditMode="relative" rAng="0" ptsTypes="AA">
                                      <p:cBhvr>
                                        <p:cTn id="12" dur="2000" fill="hold"/>
                                        <p:tgtEl>
                                          <p:spTgt spid="399365"/>
                                        </p:tgtEl>
                                        <p:attrNameLst>
                                          <p:attrName>ppt_x</p:attrName>
                                          <p:attrName>ppt_y</p:attrName>
                                        </p:attrNameLst>
                                      </p:cBhvr>
                                      <p:rCtr x="1880" y="-14063"/>
                                    </p:animMotion>
                                  </p:childTnLst>
                                </p:cTn>
                              </p:par>
                              <p:par>
                                <p:cTn id="13" presetID="10" presetClass="exit" presetSubtype="0" fill="hold" grpId="1" nodeType="withEffect">
                                  <p:stCondLst>
                                    <p:cond delay="0"/>
                                  </p:stCondLst>
                                  <p:childTnLst>
                                    <p:animEffect transition="out" filter="fade">
                                      <p:cBhvr>
                                        <p:cTn id="14" dur="500"/>
                                        <p:tgtEl>
                                          <p:spTgt spid="399364"/>
                                        </p:tgtEl>
                                      </p:cBhvr>
                                    </p:animEffect>
                                    <p:set>
                                      <p:cBhvr>
                                        <p:cTn id="15" dur="1" fill="hold">
                                          <p:stCondLst>
                                            <p:cond delay="499"/>
                                          </p:stCondLst>
                                        </p:cTn>
                                        <p:tgtEl>
                                          <p:spTgt spid="39936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399366">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3993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utoUpdateAnimBg="0"/>
      <p:bldP spid="399364" grpId="1"/>
      <p:bldP spid="399365" grpId="0" autoUpdateAnimBg="0"/>
      <p:bldP spid="399365" grpId="1"/>
      <p:bldP spid="399366" grpId="0" build="p" autoUpdateAnimBg="0"/>
    </p:bldLst>
  </p:timing>
</p:sld>
</file>

<file path=ppt/slides/slide3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9833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remarks</a:t>
            </a:r>
            <a:endParaRPr lang="en-US" sz="4800" b="1" dirty="0" smtClean="0">
              <a:latin typeface="Helvetica Neue Medium" charset="0"/>
              <a:sym typeface="Helvetica Neue Medium" charset="0"/>
            </a:endParaRPr>
          </a:p>
        </p:txBody>
      </p:sp>
      <p:sp>
        <p:nvSpPr>
          <p:cNvPr id="3983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83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0388" name="Metar"/>
          <p:cNvSpPr>
            <a:spLocks/>
          </p:cNvSpPr>
          <p:nvPr/>
        </p:nvSpPr>
        <p:spPr bwMode="auto">
          <a:xfrm>
            <a:off x="711200" y="36068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08/08 A3026                               RERA WS RWY27 RMK               VIS 3/8 TO NW SLP247=</a:t>
            </a:r>
          </a:p>
        </p:txBody>
      </p:sp>
      <p:sp>
        <p:nvSpPr>
          <p:cNvPr id="400389" name="SF5"/>
          <p:cNvSpPr>
            <a:spLocks/>
          </p:cNvSpPr>
          <p:nvPr/>
        </p:nvSpPr>
        <p:spPr bwMode="auto">
          <a:xfrm>
            <a:off x="5237163" y="4584700"/>
            <a:ext cx="965200" cy="60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SF5</a:t>
            </a:r>
          </a:p>
        </p:txBody>
      </p:sp>
      <p:sp>
        <p:nvSpPr>
          <p:cNvPr id="400390" name="SF3"/>
          <p:cNvSpPr>
            <a:spLocks/>
          </p:cNvSpPr>
          <p:nvPr/>
        </p:nvSpPr>
        <p:spPr bwMode="auto">
          <a:xfrm>
            <a:off x="6019800" y="4578350"/>
            <a:ext cx="96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SF3</a:t>
            </a:r>
          </a:p>
        </p:txBody>
      </p:sp>
      <p:sp>
        <p:nvSpPr>
          <p:cNvPr id="400391" name="BKN 002"/>
          <p:cNvSpPr>
            <a:spLocks/>
          </p:cNvSpPr>
          <p:nvPr/>
        </p:nvSpPr>
        <p:spPr bwMode="auto">
          <a:xfrm>
            <a:off x="4978400" y="4089400"/>
            <a:ext cx="1671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BKN002</a:t>
            </a:r>
          </a:p>
        </p:txBody>
      </p:sp>
      <p:sp>
        <p:nvSpPr>
          <p:cNvPr id="400392" name="OVC005"/>
          <p:cNvSpPr>
            <a:spLocks/>
          </p:cNvSpPr>
          <p:nvPr/>
        </p:nvSpPr>
        <p:spPr bwMode="auto">
          <a:xfrm>
            <a:off x="6654800" y="4083050"/>
            <a:ext cx="1671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OVC005</a:t>
            </a:r>
          </a:p>
        </p:txBody>
      </p:sp>
      <p:sp>
        <p:nvSpPr>
          <p:cNvPr id="400393" name="Long"/>
          <p:cNvSpPr>
            <a:spLocks/>
          </p:cNvSpPr>
          <p:nvPr/>
        </p:nvSpPr>
        <p:spPr bwMode="auto">
          <a:xfrm>
            <a:off x="800100" y="6858000"/>
            <a:ext cx="6807200" cy="482600"/>
          </a:xfrm>
          <a:prstGeom prst="rect">
            <a:avLst/>
          </a:prstGeom>
          <a:solidFill>
            <a:srgbClr val="FFFFFF"/>
          </a:solidFill>
          <a:ln>
            <a:noFill/>
          </a:ln>
          <a:extLst>
            <a:ext uri="{91240B29-F687-4F45-9708-019B960494DF}">
              <a14:hiddenLine xmlns:a14="http://schemas.microsoft.com/office/drawing/2010/main" w="76200">
                <a:solidFill>
                  <a:srgbClr val="FFFEFD"/>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0394" name="Line 10"/>
          <p:cNvSpPr>
            <a:spLocks noChangeShapeType="1"/>
          </p:cNvSpPr>
          <p:nvPr/>
        </p:nvSpPr>
        <p:spPr bwMode="auto">
          <a:xfrm>
            <a:off x="752475" y="8470900"/>
            <a:ext cx="11298238" cy="0"/>
          </a:xfrm>
          <a:prstGeom prst="line">
            <a:avLst/>
          </a:prstGeom>
          <a:noFill/>
          <a:ln w="50800">
            <a:solidFill>
              <a:schemeClr val="tx1"/>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400395" name="10NM"/>
          <p:cNvSpPr>
            <a:spLocks/>
          </p:cNvSpPr>
          <p:nvPr/>
        </p:nvSpPr>
        <p:spPr bwMode="auto">
          <a:xfrm>
            <a:off x="6126163" y="8629650"/>
            <a:ext cx="9350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ea typeface="Helvetica Neue" charset="0"/>
                <a:cs typeface="Helvetica Neue" charset="0"/>
              </a:rPr>
              <a:t>10 NM</a:t>
            </a:r>
          </a:p>
        </p:txBody>
      </p:sp>
      <p:sp>
        <p:nvSpPr>
          <p:cNvPr id="400396" name="Short"/>
          <p:cNvSpPr>
            <a:spLocks/>
          </p:cNvSpPr>
          <p:nvPr/>
        </p:nvSpPr>
        <p:spPr bwMode="auto">
          <a:xfrm>
            <a:off x="7556500" y="5727700"/>
            <a:ext cx="4419600" cy="482600"/>
          </a:xfrm>
          <a:prstGeom prst="rect">
            <a:avLst/>
          </a:prstGeom>
          <a:solidFill>
            <a:srgbClr val="FFFFFF"/>
          </a:solidFill>
          <a:ln>
            <a:noFill/>
          </a:ln>
          <a:extLst>
            <a:ext uri="{91240B29-F687-4F45-9708-019B960494DF}">
              <a14:hiddenLine xmlns:a14="http://schemas.microsoft.com/office/drawing/2010/main" w="76200">
                <a:solidFill>
                  <a:srgbClr val="FFFEFD"/>
                </a:solidFill>
                <a:miter lim="800000"/>
                <a:headEnd/>
                <a:tailEnd/>
              </a14:hiddenLine>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00388"/>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400391"/>
                                        </p:tgtEl>
                                        <p:attrNameLst>
                                          <p:attrName>style.visibility</p:attrName>
                                        </p:attrNameLst>
                                      </p:cBhvr>
                                      <p:to>
                                        <p:strVal val="visible"/>
                                      </p:to>
                                    </p:set>
                                  </p:childTnLst>
                                </p:cTn>
                              </p:par>
                              <p:par>
                                <p:cTn id="9" presetID="0" presetClass="entr" presetSubtype="3123872" fill="hold" grpId="0" nodeType="withEffect">
                                  <p:stCondLst>
                                    <p:cond delay="0"/>
                                  </p:stCondLst>
                                  <p:childTnLst>
                                    <p:set>
                                      <p:cBhvr>
                                        <p:cTn id="10" dur="1" fill="hold">
                                          <p:stCondLst>
                                            <p:cond delay="499"/>
                                          </p:stCondLst>
                                        </p:cTn>
                                        <p:tgtEl>
                                          <p:spTgt spid="400392"/>
                                        </p:tgtEl>
                                        <p:attrNameLst>
                                          <p:attrName>style.visibility</p:attrName>
                                        </p:attrNameLst>
                                      </p:cBhvr>
                                      <p:to>
                                        <p:strVal val="visible"/>
                                      </p:to>
                                    </p:set>
                                  </p:childTnLst>
                                </p:cTn>
                              </p:par>
                              <p:par>
                                <p:cTn id="11" presetID="0" presetClass="entr" presetSubtype="3123872" fill="hold" grpId="0" nodeType="withEffect">
                                  <p:stCondLst>
                                    <p:cond delay="0"/>
                                  </p:stCondLst>
                                  <p:childTnLst>
                                    <p:set>
                                      <p:cBhvr>
                                        <p:cTn id="12" dur="1" fill="hold">
                                          <p:stCondLst>
                                            <p:cond delay="499"/>
                                          </p:stCondLst>
                                        </p:cTn>
                                        <p:tgtEl>
                                          <p:spTgt spid="400389"/>
                                        </p:tgtEl>
                                        <p:attrNameLst>
                                          <p:attrName>style.visibility</p:attrName>
                                        </p:attrNameLst>
                                      </p:cBhvr>
                                      <p:to>
                                        <p:strVal val="visible"/>
                                      </p:to>
                                    </p:set>
                                  </p:childTnLst>
                                </p:cTn>
                              </p:par>
                              <p:par>
                                <p:cTn id="13" presetID="0" presetClass="entr" presetSubtype="3123872" fill="hold" grpId="0" nodeType="withEffect">
                                  <p:stCondLst>
                                    <p:cond delay="0"/>
                                  </p:stCondLst>
                                  <p:childTnLst>
                                    <p:set>
                                      <p:cBhvr>
                                        <p:cTn id="14" dur="1" fill="hold">
                                          <p:stCondLst>
                                            <p:cond delay="499"/>
                                          </p:stCondLst>
                                        </p:cTn>
                                        <p:tgtEl>
                                          <p:spTgt spid="4003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00393"/>
                                        </p:tgtEl>
                                        <p:attrNameLst>
                                          <p:attrName>style.visibility</p:attrName>
                                        </p:attrNameLst>
                                      </p:cBhvr>
                                      <p:to>
                                        <p:strVal val="visible"/>
                                      </p:to>
                                    </p:set>
                                  </p:childTnLst>
                                </p:cTn>
                              </p:par>
                              <p:par>
                                <p:cTn id="19" presetID="0" presetClass="entr" presetSubtype="3123872" fill="hold" grpId="0" nodeType="withEffect">
                                  <p:stCondLst>
                                    <p:cond delay="0"/>
                                  </p:stCondLst>
                                  <p:childTnLst>
                                    <p:set>
                                      <p:cBhvr>
                                        <p:cTn id="20" dur="1" fill="hold">
                                          <p:stCondLst>
                                            <p:cond delay="499"/>
                                          </p:stCondLst>
                                        </p:cTn>
                                        <p:tgtEl>
                                          <p:spTgt spid="400396"/>
                                        </p:tgtEl>
                                        <p:attrNameLst>
                                          <p:attrName>style.visibility</p:attrName>
                                        </p:attrNameLst>
                                      </p:cBhvr>
                                      <p:to>
                                        <p:strVal val="visible"/>
                                      </p:to>
                                    </p:set>
                                  </p:childTnLst>
                                </p:cTn>
                              </p:par>
                              <p:par>
                                <p:cTn id="21" presetID="0" presetClass="entr" presetSubtype="3123872" fill="hold" grpId="0" nodeType="withEffect">
                                  <p:stCondLst>
                                    <p:cond delay="0"/>
                                  </p:stCondLst>
                                  <p:childTnLst>
                                    <p:set>
                                      <p:cBhvr>
                                        <p:cTn id="22" dur="1" fill="hold">
                                          <p:stCondLst>
                                            <p:cond delay="499"/>
                                          </p:stCondLst>
                                        </p:cTn>
                                        <p:tgtEl>
                                          <p:spTgt spid="400394"/>
                                        </p:tgtEl>
                                        <p:attrNameLst>
                                          <p:attrName>style.visibility</p:attrName>
                                        </p:attrNameLst>
                                      </p:cBhvr>
                                      <p:to>
                                        <p:strVal val="visible"/>
                                      </p:to>
                                    </p:set>
                                  </p:childTnLst>
                                </p:cTn>
                              </p:par>
                              <p:par>
                                <p:cTn id="23" presetID="0" presetClass="entr" presetSubtype="3123872" fill="hold" grpId="0" nodeType="withEffect">
                                  <p:stCondLst>
                                    <p:cond delay="0"/>
                                  </p:stCondLst>
                                  <p:childTnLst>
                                    <p:set>
                                      <p:cBhvr>
                                        <p:cTn id="24" dur="1" fill="hold">
                                          <p:stCondLst>
                                            <p:cond delay="499"/>
                                          </p:stCondLst>
                                        </p:cTn>
                                        <p:tgtEl>
                                          <p:spTgt spid="4003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path" presetSubtype="0" accel="50000" decel="50000" fill="hold" grpId="1" nodeType="clickEffect">
                                  <p:stCondLst>
                                    <p:cond delay="0"/>
                                  </p:stCondLst>
                                  <p:childTnLst>
                                    <p:animMotion origin="layout" path="M -1.48437E-6 1.25E-6 L -0.20178 0.20443 " pathEditMode="relative" rAng="0" ptsTypes="AA">
                                      <p:cBhvr>
                                        <p:cTn id="28" dur="2000" fill="hold"/>
                                        <p:tgtEl>
                                          <p:spTgt spid="400391"/>
                                        </p:tgtEl>
                                        <p:attrNameLst>
                                          <p:attrName>ppt_x</p:attrName>
                                          <p:attrName>ppt_y</p:attrName>
                                        </p:attrNameLst>
                                      </p:cBhvr>
                                      <p:rCtr x="-10095" y="10221"/>
                                    </p:animMotion>
                                  </p:childTnLst>
                                </p:cTn>
                              </p:par>
                              <p:par>
                                <p:cTn id="29" presetID="49" presetClass="path" presetSubtype="0" accel="50000" decel="50000" fill="hold" grpId="1" nodeType="withEffect">
                                  <p:stCondLst>
                                    <p:cond delay="0"/>
                                  </p:stCondLst>
                                  <p:childTnLst>
                                    <p:animMotion origin="layout" path="M 6.64063E-7 3.4375E-6 L -0.09729 0.15267 " pathEditMode="relative" rAng="0" ptsTypes="AA">
                                      <p:cBhvr>
                                        <p:cTn id="30" dur="2000" fill="hold"/>
                                        <p:tgtEl>
                                          <p:spTgt spid="400389"/>
                                        </p:tgtEl>
                                        <p:attrNameLst>
                                          <p:attrName>ppt_x</p:attrName>
                                          <p:attrName>ppt_y</p:attrName>
                                        </p:attrNameLst>
                                      </p:cBhvr>
                                      <p:rCtr x="-4871" y="7633"/>
                                    </p:animMotion>
                                  </p:childTnLst>
                                </p:cTn>
                              </p:par>
                            </p:childTnLst>
                          </p:cTn>
                        </p:par>
                      </p:childTnLst>
                    </p:cTn>
                  </p:par>
                  <p:par>
                    <p:cTn id="31" fill="hold">
                      <p:stCondLst>
                        <p:cond delay="indefinite"/>
                      </p:stCondLst>
                      <p:childTnLst>
                        <p:par>
                          <p:cTn id="32" fill="hold">
                            <p:stCondLst>
                              <p:cond delay="0"/>
                            </p:stCondLst>
                            <p:childTnLst>
                              <p:par>
                                <p:cTn id="33" presetID="49" presetClass="path" presetSubtype="0" accel="50000" decel="50000" fill="hold" grpId="1" nodeType="clickEffect">
                                  <p:stCondLst>
                                    <p:cond delay="0"/>
                                  </p:stCondLst>
                                  <p:childTnLst>
                                    <p:animMotion origin="layout" path="M 2.26563E-6 2.29167E-6 L 0.11792 0.09635 " pathEditMode="relative" rAng="0" ptsTypes="AA">
                                      <p:cBhvr>
                                        <p:cTn id="34" dur="2000" fill="hold"/>
                                        <p:tgtEl>
                                          <p:spTgt spid="400392"/>
                                        </p:tgtEl>
                                        <p:attrNameLst>
                                          <p:attrName>ppt_x</p:attrName>
                                          <p:attrName>ppt_y</p:attrName>
                                        </p:attrNameLst>
                                      </p:cBhvr>
                                      <p:rCtr x="5896" y="4818"/>
                                    </p:animMotion>
                                  </p:childTnLst>
                                </p:cTn>
                              </p:par>
                              <p:par>
                                <p:cTn id="35" presetID="49" presetClass="path" presetSubtype="0" accel="50000" decel="50000" fill="hold" grpId="1" nodeType="withEffect">
                                  <p:stCondLst>
                                    <p:cond delay="0"/>
                                  </p:stCondLst>
                                  <p:childTnLst>
                                    <p:animMotion origin="layout" path="M 0 1.04167E-6 L 0.28796 0.04622 " pathEditMode="relative" rAng="0" ptsTypes="AA">
                                      <p:cBhvr>
                                        <p:cTn id="36" dur="2000" fill="hold"/>
                                        <p:tgtEl>
                                          <p:spTgt spid="400390"/>
                                        </p:tgtEl>
                                        <p:attrNameLst>
                                          <p:attrName>ppt_x</p:attrName>
                                          <p:attrName>ppt_y</p:attrName>
                                        </p:attrNameLst>
                                      </p:cBhvr>
                                      <p:rCtr x="14392" y="23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autoUpdateAnimBg="0"/>
      <p:bldP spid="400389" grpId="0" autoUpdateAnimBg="0"/>
      <p:bldP spid="400389" grpId="1"/>
      <p:bldP spid="400390" grpId="0" autoUpdateAnimBg="0"/>
      <p:bldP spid="400390" grpId="1"/>
      <p:bldP spid="400391" grpId="0" autoUpdateAnimBg="0"/>
      <p:bldP spid="400391" grpId="1"/>
      <p:bldP spid="400392" grpId="0" autoUpdateAnimBg="0"/>
      <p:bldP spid="400392" grpId="1"/>
      <p:bldP spid="400393" grpId="0" animBg="1"/>
      <p:bldP spid="400394" grpId="0" animBg="1"/>
      <p:bldP spid="400395" grpId="0" autoUpdateAnimBg="0"/>
      <p:bldP spid="40039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1409" name="Rectangle 1"/>
          <p:cNvSpPr>
            <a:spLocks/>
          </p:cNvSpPr>
          <p:nvPr/>
        </p:nvSpPr>
        <p:spPr bwMode="auto">
          <a:xfrm>
            <a:off x="1092200" y="4851400"/>
            <a:ext cx="10807700" cy="759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sector visibility is reported if half or less of the prevailing visibility is observed in a particular sector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sector visibility, in SM, is followed by which sector is reporting it, as a compass direction referenced from the station</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399363"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remarks</a:t>
            </a:r>
            <a:endParaRPr lang="en-US" sz="4800" b="1" dirty="0" smtClean="0">
              <a:latin typeface="Helvetica Neue Medium" charset="0"/>
              <a:sym typeface="Helvetica Neue Medium" charset="0"/>
            </a:endParaRPr>
          </a:p>
        </p:txBody>
      </p:sp>
      <p:sp>
        <p:nvSpPr>
          <p:cNvPr id="39936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936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1413" name="Rectangle 5"/>
          <p:cNvSpPr>
            <a:spLocks/>
          </p:cNvSpPr>
          <p:nvPr/>
        </p:nvSpPr>
        <p:spPr bwMode="auto">
          <a:xfrm>
            <a:off x="711200" y="53213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RMK SF5SF3                           SLP247=</a:t>
            </a:r>
          </a:p>
        </p:txBody>
      </p:sp>
      <p:sp>
        <p:nvSpPr>
          <p:cNvPr id="401414" name="Rectangle 6"/>
          <p:cNvSpPr>
            <a:spLocks/>
          </p:cNvSpPr>
          <p:nvPr/>
        </p:nvSpPr>
        <p:spPr bwMode="auto">
          <a:xfrm>
            <a:off x="6875463" y="6286500"/>
            <a:ext cx="3314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VIS 3/8 TO NW</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1413"/>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4014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07031E-6 8.33333E-7 L -0.15613 -0.29427 " pathEditMode="relative" rAng="0" ptsTypes="AA">
                                      <p:cBhvr>
                                        <p:cTn id="12" dur="2000" fill="hold"/>
                                        <p:tgtEl>
                                          <p:spTgt spid="401414"/>
                                        </p:tgtEl>
                                        <p:attrNameLst>
                                          <p:attrName>ppt_x</p:attrName>
                                          <p:attrName>ppt_y</p:attrName>
                                        </p:attrNameLst>
                                      </p:cBhvr>
                                      <p:rCtr x="-7813" y="-14714"/>
                                    </p:animMotion>
                                  </p:childTnLst>
                                </p:cTn>
                              </p:par>
                              <p:par>
                                <p:cTn id="13" presetID="10" presetClass="exit" presetSubtype="0" fill="hold" grpId="1" nodeType="withEffect">
                                  <p:stCondLst>
                                    <p:cond delay="0"/>
                                  </p:stCondLst>
                                  <p:childTnLst>
                                    <p:animEffect transition="out" filter="fade">
                                      <p:cBhvr>
                                        <p:cTn id="14" dur="500"/>
                                        <p:tgtEl>
                                          <p:spTgt spid="401413"/>
                                        </p:tgtEl>
                                      </p:cBhvr>
                                    </p:animEffect>
                                    <p:set>
                                      <p:cBhvr>
                                        <p:cTn id="15" dur="1" fill="hold">
                                          <p:stCondLst>
                                            <p:cond delay="499"/>
                                          </p:stCondLst>
                                        </p:cTn>
                                        <p:tgtEl>
                                          <p:spTgt spid="4014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401409">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40140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09" grpId="0" build="p" autoUpdateAnimBg="0"/>
      <p:bldP spid="401413" grpId="0" autoUpdateAnimBg="0"/>
      <p:bldP spid="401413" grpId="1"/>
      <p:bldP spid="401414" grpId="0" autoUpdateAnimBg="0"/>
      <p:bldP spid="401414"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06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06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066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8" y="3016250"/>
            <a:ext cx="83566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2708" name="Rectangle 4"/>
          <p:cNvSpPr>
            <a:spLocks/>
          </p:cNvSpPr>
          <p:nvPr/>
        </p:nvSpPr>
        <p:spPr bwMode="auto">
          <a:xfrm>
            <a:off x="3594100" y="53594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30.92”Hg</a:t>
            </a:r>
          </a:p>
        </p:txBody>
      </p:sp>
      <p:sp>
        <p:nvSpPr>
          <p:cNvPr id="72709" name="Rectangle 5"/>
          <p:cNvSpPr>
            <a:spLocks/>
          </p:cNvSpPr>
          <p:nvPr/>
        </p:nvSpPr>
        <p:spPr bwMode="auto">
          <a:xfrm>
            <a:off x="7556500" y="53594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28.92”Hg</a:t>
            </a:r>
          </a:p>
        </p:txBody>
      </p:sp>
      <p:sp>
        <p:nvSpPr>
          <p:cNvPr id="7066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high to low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72708"/>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72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autoUpdateAnimBg="0"/>
      <p:bldP spid="72709" grpId="0" autoUpdateAnimBg="0"/>
    </p:bldLst>
  </p:timing>
</p:sld>
</file>

<file path=ppt/slides/slide36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2433" name="Rectangle 1"/>
          <p:cNvSpPr>
            <a:spLocks/>
          </p:cNvSpPr>
          <p:nvPr/>
        </p:nvSpPr>
        <p:spPr bwMode="auto">
          <a:xfrm>
            <a:off x="1092200" y="5207000"/>
            <a:ext cx="108077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sea level pressure is the last part of the remarks code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abbreviated, and expressed in millibars </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038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remarks</a:t>
            </a:r>
            <a:endParaRPr lang="en-US" sz="4800" b="1" dirty="0" smtClean="0">
              <a:latin typeface="Helvetica Neue Medium" charset="0"/>
              <a:sym typeface="Helvetica Neue Medium" charset="0"/>
            </a:endParaRPr>
          </a:p>
        </p:txBody>
      </p:sp>
      <p:sp>
        <p:nvSpPr>
          <p:cNvPr id="40038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038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2437" name="Rectangle 5"/>
          <p:cNvSpPr>
            <a:spLocks/>
          </p:cNvSpPr>
          <p:nvPr/>
        </p:nvSpPr>
        <p:spPr bwMode="auto">
          <a:xfrm>
            <a:off x="812800" y="53213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RMK SF5SF3 VIS 3/8 TO NW               </a:t>
            </a:r>
          </a:p>
        </p:txBody>
      </p:sp>
      <p:sp>
        <p:nvSpPr>
          <p:cNvPr id="402438" name="Rectangle 6"/>
          <p:cNvSpPr>
            <a:spLocks/>
          </p:cNvSpPr>
          <p:nvPr/>
        </p:nvSpPr>
        <p:spPr bwMode="auto">
          <a:xfrm>
            <a:off x="9898063" y="6286500"/>
            <a:ext cx="226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SLP247 =</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2437"/>
                                        </p:tgtEl>
                                        <p:attrNameLst>
                                          <p:attrName>style.visibility</p:attrName>
                                        </p:attrNameLst>
                                      </p:cBhvr>
                                      <p:to>
                                        <p:strVal val="visible"/>
                                      </p:to>
                                    </p:set>
                                  </p:childTnLst>
                                </p:cTn>
                              </p:par>
                              <p:par>
                                <p:cTn id="7" presetID="0" presetClass="entr" presetSubtype="3123872" fill="hold" grpId="0" nodeType="withEffect">
                                  <p:stCondLst>
                                    <p:cond delay="0"/>
                                  </p:stCondLst>
                                  <p:childTnLst>
                                    <p:set>
                                      <p:cBhvr>
                                        <p:cTn id="8" dur="1" fill="hold">
                                          <p:stCondLst>
                                            <p:cond delay="499"/>
                                          </p:stCondLst>
                                        </p:cTn>
                                        <p:tgtEl>
                                          <p:spTgt spid="4024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6" presetClass="path" presetSubtype="0" accel="50000" decel="50000" fill="hold" grpId="1" nodeType="clickEffect">
                                  <p:stCondLst>
                                    <p:cond delay="0"/>
                                  </p:stCondLst>
                                  <p:childTnLst>
                                    <p:animMotion origin="layout" path="M -2.46094E-6 8.33333E-7 L -0.35913 -0.29427 " pathEditMode="relative" rAng="0" ptsTypes="AA">
                                      <p:cBhvr>
                                        <p:cTn id="12" dur="2000" fill="hold"/>
                                        <p:tgtEl>
                                          <p:spTgt spid="402438"/>
                                        </p:tgtEl>
                                        <p:attrNameLst>
                                          <p:attrName>ppt_x</p:attrName>
                                          <p:attrName>ppt_y</p:attrName>
                                        </p:attrNameLst>
                                      </p:cBhvr>
                                      <p:rCtr x="-17957" y="-14714"/>
                                    </p:animMotion>
                                  </p:childTnLst>
                                </p:cTn>
                              </p:par>
                              <p:par>
                                <p:cTn id="13" presetID="10" presetClass="exit" presetSubtype="0" fill="hold" grpId="1" nodeType="withEffect">
                                  <p:stCondLst>
                                    <p:cond delay="0"/>
                                  </p:stCondLst>
                                  <p:childTnLst>
                                    <p:animEffect transition="out" filter="fade">
                                      <p:cBhvr>
                                        <p:cTn id="14" dur="500"/>
                                        <p:tgtEl>
                                          <p:spTgt spid="402437"/>
                                        </p:tgtEl>
                                      </p:cBhvr>
                                    </p:animEffect>
                                    <p:set>
                                      <p:cBhvr>
                                        <p:cTn id="15" dur="1" fill="hold">
                                          <p:stCondLst>
                                            <p:cond delay="499"/>
                                          </p:stCondLst>
                                        </p:cTn>
                                        <p:tgtEl>
                                          <p:spTgt spid="40243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entr" presetSubtype="3123872" fill="hold" grpId="0" nodeType="clickEffect">
                                  <p:stCondLst>
                                    <p:cond delay="0"/>
                                  </p:stCondLst>
                                  <p:childTnLst>
                                    <p:set>
                                      <p:cBhvr>
                                        <p:cTn id="19" dur="1" fill="hold">
                                          <p:stCondLst>
                                            <p:cond delay="499"/>
                                          </p:stCondLst>
                                        </p:cTn>
                                        <p:tgtEl>
                                          <p:spTgt spid="40243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entr" presetSubtype="3123872" fill="hold" grpId="0" nodeType="clickEffect">
                                  <p:stCondLst>
                                    <p:cond delay="0"/>
                                  </p:stCondLst>
                                  <p:childTnLst>
                                    <p:set>
                                      <p:cBhvr>
                                        <p:cTn id="23" dur="1" fill="hold">
                                          <p:stCondLst>
                                            <p:cond delay="499"/>
                                          </p:stCondLst>
                                        </p:cTn>
                                        <p:tgtEl>
                                          <p:spTgt spid="4024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3" grpId="0" build="p" autoUpdateAnimBg="0"/>
      <p:bldP spid="402437" grpId="0" autoUpdateAnimBg="0"/>
      <p:bldP spid="402437" grpId="1"/>
      <p:bldP spid="402438" grpId="0" autoUpdateAnimBg="0"/>
      <p:bldP spid="402438" grpId="1"/>
    </p:bldLst>
  </p:timing>
</p:sld>
</file>

<file path=ppt/slides/slide36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14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remarks</a:t>
            </a:r>
            <a:endParaRPr lang="en-US" sz="4800" b="1" dirty="0" smtClean="0">
              <a:latin typeface="Helvetica Neue Medium" charset="0"/>
              <a:sym typeface="Helvetica Neue Medium" charset="0"/>
            </a:endParaRPr>
          </a:p>
        </p:txBody>
      </p:sp>
      <p:sp>
        <p:nvSpPr>
          <p:cNvPr id="4014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14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3460" name="Rectangle 4"/>
          <p:cNvSpPr>
            <a:spLocks/>
          </p:cNvSpPr>
          <p:nvPr/>
        </p:nvSpPr>
        <p:spPr bwMode="auto">
          <a:xfrm>
            <a:off x="711200" y="5308600"/>
            <a:ext cx="12547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RMK SF5SF3 VIS 3/8 TO NW               </a:t>
            </a:r>
          </a:p>
        </p:txBody>
      </p:sp>
      <p:sp>
        <p:nvSpPr>
          <p:cNvPr id="403461" name="Rectangle 5"/>
          <p:cNvSpPr>
            <a:spLocks/>
          </p:cNvSpPr>
          <p:nvPr/>
        </p:nvSpPr>
        <p:spPr bwMode="auto">
          <a:xfrm>
            <a:off x="9821863" y="6273800"/>
            <a:ext cx="226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SLP247 =</a:t>
            </a:r>
          </a:p>
        </p:txBody>
      </p:sp>
      <p:sp>
        <p:nvSpPr>
          <p:cNvPr id="403462" name="Rectangle 6"/>
          <p:cNvSpPr>
            <a:spLocks/>
          </p:cNvSpPr>
          <p:nvPr/>
        </p:nvSpPr>
        <p:spPr bwMode="auto">
          <a:xfrm>
            <a:off x="3649663" y="5302250"/>
            <a:ext cx="965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b="1">
                <a:solidFill>
                  <a:schemeClr val="tx1"/>
                </a:solidFill>
                <a:ea typeface="Helvetica Neue" charset="0"/>
                <a:cs typeface="Helvetica Neue" charset="0"/>
              </a:rPr>
              <a:t>9/</a:t>
            </a:r>
          </a:p>
        </p:txBody>
      </p:sp>
      <p:sp>
        <p:nvSpPr>
          <p:cNvPr id="403463" name="Rectangle 7"/>
          <p:cNvSpPr>
            <a:spLocks/>
          </p:cNvSpPr>
          <p:nvPr/>
        </p:nvSpPr>
        <p:spPr bwMode="auto">
          <a:xfrm>
            <a:off x="7377113" y="5308600"/>
            <a:ext cx="138747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a:solidFill>
                  <a:schemeClr val="tx1"/>
                </a:solidFill>
                <a:ea typeface="Helvetica Neue" charset="0"/>
                <a:cs typeface="Helvetica Neue" charset="0"/>
              </a:rPr>
              <a:t>mb</a:t>
            </a:r>
          </a:p>
        </p:txBody>
      </p:sp>
      <p:sp>
        <p:nvSpPr>
          <p:cNvPr id="403464" name="Rectangle 8"/>
          <p:cNvSpPr>
            <a:spLocks/>
          </p:cNvSpPr>
          <p:nvPr/>
        </p:nvSpPr>
        <p:spPr bwMode="auto">
          <a:xfrm>
            <a:off x="5661025" y="5295900"/>
            <a:ext cx="16652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b="1">
                <a:solidFill>
                  <a:schemeClr val="tx1"/>
                </a:solidFill>
                <a:latin typeface="Helvetica" panose="020B0604020202020204" pitchFamily="34" charset="0"/>
                <a:cs typeface="Helvetica" panose="020B0604020202020204" pitchFamily="34" charset="0"/>
                <a:sym typeface="Helvetica" panose="020B0604020202020204" pitchFamily="34" charset="0"/>
              </a:rPr>
              <a:t>247</a:t>
            </a:r>
          </a:p>
        </p:txBody>
      </p:sp>
      <p:sp>
        <p:nvSpPr>
          <p:cNvPr id="403465" name="Rectangle 9"/>
          <p:cNvSpPr>
            <a:spLocks/>
          </p:cNvSpPr>
          <p:nvPr/>
        </p:nvSpPr>
        <p:spPr bwMode="auto">
          <a:xfrm>
            <a:off x="6597650" y="5289550"/>
            <a:ext cx="3413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b="1">
                <a:solidFill>
                  <a:schemeClr val="tx1"/>
                </a:solidFill>
                <a:latin typeface="Helvetica" panose="020B0604020202020204" pitchFamily="34" charset="0"/>
                <a:cs typeface="Helvetica" panose="020B0604020202020204" pitchFamily="34" charset="0"/>
                <a:sym typeface="Helvetica" panose="020B0604020202020204" pitchFamily="34" charset="0"/>
              </a:rPr>
              <a:t>.</a:t>
            </a:r>
          </a:p>
        </p:txBody>
      </p:sp>
      <p:sp>
        <p:nvSpPr>
          <p:cNvPr id="403466" name="Rectangle 10"/>
          <p:cNvSpPr>
            <a:spLocks/>
          </p:cNvSpPr>
          <p:nvPr/>
        </p:nvSpPr>
        <p:spPr bwMode="auto">
          <a:xfrm>
            <a:off x="4575175" y="5295900"/>
            <a:ext cx="11160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sz="6400" b="1">
                <a:solidFill>
                  <a:schemeClr val="tx1"/>
                </a:solidFill>
                <a:latin typeface="Helvetica" panose="020B0604020202020204" pitchFamily="34" charset="0"/>
                <a:cs typeface="Helvetica" panose="020B0604020202020204" pitchFamily="34" charset="0"/>
                <a:sym typeface="Helvetica" panose="020B0604020202020204" pitchFamily="34" charset="0"/>
              </a:rPr>
              <a:t>10</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3460"/>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403461"/>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grpId="1" nodeType="clickEffect">
                                  <p:stCondLst>
                                    <p:cond delay="0"/>
                                  </p:stCondLst>
                                  <p:childTnLst>
                                    <p:animEffect transition="out" filter="fade">
                                      <p:cBhvr>
                                        <p:cTn id="13" dur="500"/>
                                        <p:tgtEl>
                                          <p:spTgt spid="403460"/>
                                        </p:tgtEl>
                                      </p:cBhvr>
                                    </p:animEffect>
                                    <p:set>
                                      <p:cBhvr>
                                        <p:cTn id="14" dur="1" fill="hold">
                                          <p:stCondLst>
                                            <p:cond delay="499"/>
                                          </p:stCondLst>
                                        </p:cTn>
                                        <p:tgtEl>
                                          <p:spTgt spid="403460"/>
                                        </p:tgtEl>
                                        <p:attrNameLst>
                                          <p:attrName>style.visibility</p:attrName>
                                        </p:attrNameLst>
                                      </p:cBhvr>
                                      <p:to>
                                        <p:strVal val="hidden"/>
                                      </p:to>
                                    </p:set>
                                  </p:childTnLst>
                                </p:cTn>
                              </p:par>
                              <p:par>
                                <p:cTn id="15" presetID="56" presetClass="path" presetSubtype="0" accel="50000" decel="50000" fill="hold" grpId="1" nodeType="withEffect">
                                  <p:stCondLst>
                                    <p:cond delay="0"/>
                                  </p:stCondLst>
                                  <p:childTnLst>
                                    <p:animMotion origin="layout" path="M -3.08594E-6 2.91667E-6 L -0.34765 -0.29297 " pathEditMode="relative" rAng="0" ptsTypes="AA">
                                      <p:cBhvr>
                                        <p:cTn id="16" dur="2000" fill="hold"/>
                                        <p:tgtEl>
                                          <p:spTgt spid="403461"/>
                                        </p:tgtEl>
                                        <p:attrNameLst>
                                          <p:attrName>ppt_x</p:attrName>
                                          <p:attrName>ppt_y</p:attrName>
                                        </p:attrNameLst>
                                      </p:cBhvr>
                                      <p:rCtr x="-17383" y="-14648"/>
                                    </p:animMotion>
                                  </p:childTnLst>
                                </p:cTn>
                              </p:par>
                            </p:childTnLst>
                          </p:cTn>
                        </p:par>
                      </p:childTnLst>
                    </p:cTn>
                  </p:par>
                  <p:par>
                    <p:cTn id="17" fill="hold">
                      <p:stCondLst>
                        <p:cond delay="indefinite"/>
                      </p:stCondLst>
                      <p:childTnLst>
                        <p:par>
                          <p:cTn id="18" fill="hold">
                            <p:stCondLst>
                              <p:cond delay="0"/>
                            </p:stCondLst>
                            <p:childTnLst>
                              <p:par>
                                <p:cTn id="19" presetID="0" presetClass="entr" presetSubtype="3123872" fill="hold" grpId="0" nodeType="clickEffect">
                                  <p:stCondLst>
                                    <p:cond delay="0"/>
                                  </p:stCondLst>
                                  <p:childTnLst>
                                    <p:set>
                                      <p:cBhvr>
                                        <p:cTn id="20" dur="1" fill="hold">
                                          <p:stCondLst>
                                            <p:cond delay="499"/>
                                          </p:stCondLst>
                                        </p:cTn>
                                        <p:tgtEl>
                                          <p:spTgt spid="4034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entr" presetSubtype="3123872" fill="hold" grpId="0" nodeType="clickEffect">
                                  <p:stCondLst>
                                    <p:cond delay="0"/>
                                  </p:stCondLst>
                                  <p:childTnLst>
                                    <p:set>
                                      <p:cBhvr>
                                        <p:cTn id="24" dur="1" fill="hold">
                                          <p:stCondLst>
                                            <p:cond delay="499"/>
                                          </p:stCondLst>
                                        </p:cTn>
                                        <p:tgtEl>
                                          <p:spTgt spid="4034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entr" presetSubtype="3123872" fill="hold" grpId="0" nodeType="clickEffect">
                                  <p:stCondLst>
                                    <p:cond delay="0"/>
                                  </p:stCondLst>
                                  <p:childTnLst>
                                    <p:set>
                                      <p:cBhvr>
                                        <p:cTn id="28" dur="1" fill="hold">
                                          <p:stCondLst>
                                            <p:cond delay="499"/>
                                          </p:stCondLst>
                                        </p:cTn>
                                        <p:tgtEl>
                                          <p:spTgt spid="403462"/>
                                        </p:tgtEl>
                                        <p:attrNameLst>
                                          <p:attrName>style.visibility</p:attrName>
                                        </p:attrNameLst>
                                      </p:cBhvr>
                                      <p:to>
                                        <p:strVal val="visible"/>
                                      </p:to>
                                    </p:set>
                                  </p:childTnLst>
                                </p:cTn>
                              </p:par>
                            </p:childTnLst>
                          </p:cTn>
                        </p:par>
                        <p:par>
                          <p:cTn id="29" fill="hold">
                            <p:stCondLst>
                              <p:cond delay="500"/>
                            </p:stCondLst>
                            <p:childTnLst>
                              <p:par>
                                <p:cTn id="30" presetID="0" presetClass="entr" presetSubtype="3123872" fill="hold" grpId="0" nodeType="afterEffect">
                                  <p:stCondLst>
                                    <p:cond delay="0"/>
                                  </p:stCondLst>
                                  <p:childTnLst>
                                    <p:set>
                                      <p:cBhvr>
                                        <p:cTn id="31" dur="1" fill="hold">
                                          <p:stCondLst>
                                            <p:cond delay="499"/>
                                          </p:stCondLst>
                                        </p:cTn>
                                        <p:tgtEl>
                                          <p:spTgt spid="403466"/>
                                        </p:tgtEl>
                                        <p:attrNameLst>
                                          <p:attrName>style.visibility</p:attrName>
                                        </p:attrNameLst>
                                      </p:cBhvr>
                                      <p:to>
                                        <p:strVal val="visible"/>
                                      </p:to>
                                    </p:set>
                                  </p:childTnLst>
                                </p:cTn>
                              </p:par>
                            </p:childTnLst>
                          </p:cTn>
                        </p:par>
                        <p:par>
                          <p:cTn id="32" fill="hold">
                            <p:stCondLst>
                              <p:cond delay="1000"/>
                            </p:stCondLst>
                            <p:childTnLst>
                              <p:par>
                                <p:cTn id="33" presetID="0" presetClass="entr" presetSubtype="3123872" fill="hold" grpId="0" nodeType="afterEffect">
                                  <p:stCondLst>
                                    <p:cond delay="0"/>
                                  </p:stCondLst>
                                  <p:childTnLst>
                                    <p:set>
                                      <p:cBhvr>
                                        <p:cTn id="34" dur="1" fill="hold">
                                          <p:stCondLst>
                                            <p:cond delay="499"/>
                                          </p:stCondLst>
                                        </p:cTn>
                                        <p:tgtEl>
                                          <p:spTgt spid="403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autoUpdateAnimBg="0"/>
      <p:bldP spid="403460" grpId="1"/>
      <p:bldP spid="403461" grpId="0" autoUpdateAnimBg="0"/>
      <p:bldP spid="403461" grpId="1"/>
      <p:bldP spid="403462" grpId="0" autoUpdateAnimBg="0"/>
      <p:bldP spid="403463" grpId="0" autoUpdateAnimBg="0"/>
      <p:bldP spid="403464" grpId="0" autoUpdateAnimBg="0"/>
      <p:bldP spid="403465" grpId="0" autoUpdateAnimBg="0"/>
      <p:bldP spid="403466" grpId="0" autoUpdateAnimBg="0"/>
    </p:bldLst>
  </p:timing>
</p:sld>
</file>

<file path=ppt/slides/slide3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243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Speci</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off hour</a:t>
            </a:r>
            <a:endParaRPr lang="en-US" sz="4800" b="1" dirty="0" smtClean="0">
              <a:latin typeface="Helvetica Neue Medium" charset="0"/>
              <a:sym typeface="Helvetica Neue Medium" charset="0"/>
            </a:endParaRPr>
          </a:p>
        </p:txBody>
      </p:sp>
      <p:sp>
        <p:nvSpPr>
          <p:cNvPr id="402435" name="Rectangle 2"/>
          <p:cNvSpPr>
            <a:spLocks/>
          </p:cNvSpPr>
          <p:nvPr/>
        </p:nvSpPr>
        <p:spPr bwMode="auto">
          <a:xfrm>
            <a:off x="1524000" y="4368800"/>
            <a:ext cx="99568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between METAR issuances, weather conditions may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conditions change such that a new report is warranted, an off-hour report of similar format to a METAR will be issued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observance is termed a SPECI </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2436"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2437"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345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Speci</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off hour</a:t>
            </a:r>
            <a:endParaRPr lang="en-US" sz="4800" b="1" dirty="0" smtClean="0">
              <a:latin typeface="Helvetica Neue Medium" charset="0"/>
              <a:sym typeface="Helvetica Neue Medium" charset="0"/>
            </a:endParaRPr>
          </a:p>
        </p:txBody>
      </p:sp>
      <p:sp>
        <p:nvSpPr>
          <p:cNvPr id="403459" name="Rectangle 2"/>
          <p:cNvSpPr>
            <a:spLocks/>
          </p:cNvSpPr>
          <p:nvPr/>
        </p:nvSpPr>
        <p:spPr bwMode="auto">
          <a:xfrm>
            <a:off x="1524000" y="4254500"/>
            <a:ext cx="99568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SPECI may describe the commencement, cessation or change in sky condition, visibility, wind, precipitation, temperature or severe weather phenomena</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 SPECI does not report observed changes in dew point, altimeter setting, or sea level pressure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346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346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448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Speci</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off hour</a:t>
            </a:r>
            <a:endParaRPr lang="en-US" sz="4800" b="1" dirty="0" smtClean="0">
              <a:latin typeface="Helvetica Neue Medium" charset="0"/>
              <a:sym typeface="Helvetica Neue Medium" charset="0"/>
            </a:endParaRPr>
          </a:p>
        </p:txBody>
      </p:sp>
      <p:sp>
        <p:nvSpPr>
          <p:cNvPr id="4044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44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6532" name="Rectangle 4"/>
          <p:cNvSpPr>
            <a:spLocks/>
          </p:cNvSpPr>
          <p:nvPr/>
        </p:nvSpPr>
        <p:spPr bwMode="auto">
          <a:xfrm>
            <a:off x="914400" y="4203700"/>
            <a:ext cx="111633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CYYJ 250000Z CCA 13015G25KT 3/4SM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R27/4000FT/D -DZ BR BKN002 OVC005 08/08 A3026                               RERA WS RWY27 RMK SF5SF3 VIS 3/8 TO NW SLP247 =              </a:t>
            </a:r>
          </a:p>
        </p:txBody>
      </p:sp>
      <p:sp>
        <p:nvSpPr>
          <p:cNvPr id="406533" name="Rectangle 5"/>
          <p:cNvSpPr>
            <a:spLocks/>
          </p:cNvSpPr>
          <p:nvPr/>
        </p:nvSpPr>
        <p:spPr bwMode="auto">
          <a:xfrm>
            <a:off x="914400" y="6318250"/>
            <a:ext cx="10909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3"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SPECI CYYJ 250023Z 18022G37KT 3/8SM R27/1200FT/D FZRA BKN001 OVC003 M01/ RMK SF6ST3=              </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6532"/>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406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autoUpdateAnimBg="0"/>
      <p:bldP spid="406533" grpId="0" autoUpdateAnimBg="0"/>
    </p:bldLst>
  </p:timing>
</p:sld>
</file>

<file path=ppt/slides/slide36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550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Awos</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automated</a:t>
            </a:r>
            <a:endParaRPr lang="en-US" sz="4800" b="1" dirty="0" smtClean="0">
              <a:latin typeface="Helvetica Neue Medium" charset="0"/>
              <a:sym typeface="Helvetica Neue Medium" charset="0"/>
            </a:endParaRPr>
          </a:p>
        </p:txBody>
      </p:sp>
      <p:sp>
        <p:nvSpPr>
          <p:cNvPr id="405507" name="Rectangle 2"/>
          <p:cNvSpPr>
            <a:spLocks/>
          </p:cNvSpPr>
          <p:nvPr/>
        </p:nvSpPr>
        <p:spPr bwMode="auto">
          <a:xfrm>
            <a:off x="1524000" y="4775200"/>
            <a:ext cx="99568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some weather stations it is not feasible to have a human observer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these stations, automated weather observation system  (AWOS) sensors may be installed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550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550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653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Awos</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automated</a:t>
            </a:r>
            <a:endParaRPr lang="en-US" sz="4800" b="1" dirty="0" smtClean="0">
              <a:latin typeface="Helvetica Neue Medium" charset="0"/>
              <a:sym typeface="Helvetica Neue Medium" charset="0"/>
            </a:endParaRPr>
          </a:p>
        </p:txBody>
      </p:sp>
      <p:sp>
        <p:nvSpPr>
          <p:cNvPr id="406531" name="Rectangle 2"/>
          <p:cNvSpPr>
            <a:spLocks/>
          </p:cNvSpPr>
          <p:nvPr/>
        </p:nvSpPr>
        <p:spPr bwMode="auto">
          <a:xfrm>
            <a:off x="1524000" y="3733800"/>
            <a:ext cx="99568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AWOS sensors are capable of measuring wind, layer height, sky cover, visibility, temperature, dew point, altimeter setting, precipitation, icing and sea level pressure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to indicate AWOS sensors are being used, the term AUTO is used after the date/time group in a METAR or SPECI code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06532"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6533"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755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Awos</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automated</a:t>
            </a:r>
            <a:endParaRPr lang="en-US" sz="4800" b="1" dirty="0" smtClean="0">
              <a:latin typeface="Helvetica Neue Medium" charset="0"/>
              <a:sym typeface="Helvetica Neue Medium" charset="0"/>
            </a:endParaRPr>
          </a:p>
        </p:txBody>
      </p:sp>
      <p:sp>
        <p:nvSpPr>
          <p:cNvPr id="4075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75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9604" name="Rectangle 4"/>
          <p:cNvSpPr>
            <a:spLocks/>
          </p:cNvSpPr>
          <p:nvPr/>
        </p:nvSpPr>
        <p:spPr bwMode="auto">
          <a:xfrm>
            <a:off x="1130300" y="5200650"/>
            <a:ext cx="107315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METAR CYHE 072100Z AUTO 14008KT 9SM CLR M04/M19 A3021 RMK SLP233=</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grpId="0" nodeType="afterEffect">
                                  <p:stCondLst>
                                    <p:cond delay="0"/>
                                  </p:stCondLst>
                                  <p:childTnLst>
                                    <p:set>
                                      <p:cBhvr>
                                        <p:cTn id="6" dur="1" fill="hold">
                                          <p:stCondLst>
                                            <p:cond delay="499"/>
                                          </p:stCondLst>
                                        </p:cTn>
                                        <p:tgtEl>
                                          <p:spTgt spid="409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4" grpId="0" autoUpdateAnimBg="0"/>
    </p:bldLst>
  </p:timing>
</p:sld>
</file>

<file path=ppt/slides/slide36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857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metar</a:t>
            </a:r>
            <a:r>
              <a:rPr lang="en-US" sz="4800" dirty="0" smtClean="0"/>
              <a:t>/</a:t>
            </a:r>
            <a:r>
              <a:rPr lang="en-US" sz="4800" dirty="0" err="1" smtClean="0"/>
              <a:t>speci</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085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85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10628"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10629" name="Rectangle 5"/>
          <p:cNvSpPr>
            <a:spLocks/>
          </p:cNvSpPr>
          <p:nvPr/>
        </p:nvSpPr>
        <p:spPr bwMode="auto">
          <a:xfrm>
            <a:off x="5880100" y="4762500"/>
            <a:ext cx="1130300" cy="3556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10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10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9"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0960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br>
              <a:rPr lang="en-US" sz="4800" dirty="0" smtClean="0"/>
            </a:br>
            <a:r>
              <a:rPr lang="en-US" sz="4800" b="1" dirty="0" smtClean="0">
                <a:latin typeface="Helvetica Neue Medium" charset="0"/>
                <a:ea typeface="Helvetica Neue Medium" charset="0"/>
                <a:cs typeface="Helvetica Neue Medium" charset="0"/>
                <a:sym typeface="Helvetica Neue Medium" charset="0"/>
              </a:rPr>
              <a:t>terminal </a:t>
            </a:r>
            <a:r>
              <a:rPr lang="en-US" sz="4800" b="1" dirty="0" err="1" smtClean="0">
                <a:latin typeface="Helvetica Neue Medium" charset="0"/>
                <a:ea typeface="Helvetica Neue Medium" charset="0"/>
                <a:cs typeface="Helvetica Neue Medium" charset="0"/>
                <a:sym typeface="Helvetica Neue Medium" charset="0"/>
              </a:rPr>
              <a:t>areadrome</a:t>
            </a:r>
            <a:r>
              <a:rPr lang="en-US" sz="4800" b="1" dirty="0" smtClean="0">
                <a:latin typeface="Helvetica Neue Medium" charset="0"/>
                <a:ea typeface="Helvetica Neue Medium" charset="0"/>
                <a:cs typeface="Helvetica Neue Medium" charset="0"/>
                <a:sym typeface="Helvetica Neue Medium" charset="0"/>
              </a:rPr>
              <a:t> forecast</a:t>
            </a:r>
            <a:endParaRPr lang="en-US" sz="4800" b="1" dirty="0" smtClean="0">
              <a:latin typeface="Helvetica Neue Medium" charset="0"/>
              <a:sym typeface="Helvetica Neue Medium" charset="0"/>
            </a:endParaRPr>
          </a:p>
        </p:txBody>
      </p:sp>
      <p:sp>
        <p:nvSpPr>
          <p:cNvPr id="4096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96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9605" name="Rectangle 4"/>
          <p:cNvSpPr>
            <a:spLocks/>
          </p:cNvSpPr>
          <p:nvPr/>
        </p:nvSpPr>
        <p:spPr bwMode="auto">
          <a:xfrm>
            <a:off x="1524000" y="4330700"/>
            <a:ext cx="9956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terminal areadrome forecast (TAF) is to a local forecast what the METAR is to a local observation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TAF forecasts within a 5 NM radius of the forecasting station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TAF is always coded in groups in the same relative position to one another</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0960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16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16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3731" name="Rectangle 3"/>
          <p:cNvSpPr>
            <a:spLocks/>
          </p:cNvSpPr>
          <p:nvPr/>
        </p:nvSpPr>
        <p:spPr bwMode="auto">
          <a:xfrm>
            <a:off x="3594100" y="53594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30.92”Hg</a:t>
            </a:r>
          </a:p>
        </p:txBody>
      </p:sp>
      <p:sp>
        <p:nvSpPr>
          <p:cNvPr id="73732" name="Rectangle 4"/>
          <p:cNvSpPr>
            <a:spLocks/>
          </p:cNvSpPr>
          <p:nvPr/>
        </p:nvSpPr>
        <p:spPr bwMode="auto">
          <a:xfrm>
            <a:off x="7734300" y="35052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28.92”Hg</a:t>
            </a:r>
          </a:p>
        </p:txBody>
      </p:sp>
      <p:pic>
        <p:nvPicPr>
          <p:cNvPr id="71686"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388" y="2979738"/>
            <a:ext cx="83312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687"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high to low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73731"/>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73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autoUpdateAnimBg="0"/>
      <p:bldP spid="73732" grpId="0" autoUpdateAnimBg="0"/>
    </p:bldLst>
  </p:timing>
</p:sld>
</file>

<file path=ppt/slides/slide37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062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r>
            <a:br>
              <a:rPr lang="en-US" sz="4800" dirty="0" smtClean="0"/>
            </a:br>
            <a:r>
              <a:rPr lang="en-US" sz="4800" b="1" dirty="0" smtClean="0">
                <a:latin typeface="Helvetica Neue Medium" charset="0"/>
                <a:ea typeface="Helvetica Neue Medium" charset="0"/>
                <a:cs typeface="Helvetica Neue Medium" charset="0"/>
                <a:sym typeface="Helvetica Neue Medium" charset="0"/>
              </a:rPr>
              <a:t>terminal </a:t>
            </a:r>
            <a:r>
              <a:rPr lang="en-US" sz="4800" b="1" dirty="0" err="1" smtClean="0">
                <a:latin typeface="Helvetica Neue Medium" charset="0"/>
                <a:ea typeface="Helvetica Neue Medium" charset="0"/>
                <a:cs typeface="Helvetica Neue Medium" charset="0"/>
                <a:sym typeface="Helvetica Neue Medium" charset="0"/>
              </a:rPr>
              <a:t>areadrome</a:t>
            </a:r>
            <a:r>
              <a:rPr lang="en-US" sz="4800" b="1" dirty="0" smtClean="0">
                <a:latin typeface="Helvetica Neue Medium" charset="0"/>
                <a:ea typeface="Helvetica Neue Medium" charset="0"/>
                <a:cs typeface="Helvetica Neue Medium" charset="0"/>
                <a:sym typeface="Helvetica Neue Medium" charset="0"/>
              </a:rPr>
              <a:t> forecast</a:t>
            </a:r>
            <a:endParaRPr lang="en-US" sz="4800" b="1" dirty="0" smtClean="0">
              <a:latin typeface="Helvetica Neue Medium" charset="0"/>
              <a:sym typeface="Helvetica Neue Medium" charset="0"/>
            </a:endParaRPr>
          </a:p>
        </p:txBody>
      </p:sp>
      <p:sp>
        <p:nvSpPr>
          <p:cNvPr id="4106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06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0629" name="Rectangle 4"/>
          <p:cNvSpPr>
            <a:spLocks/>
          </p:cNvSpPr>
          <p:nvPr/>
        </p:nvSpPr>
        <p:spPr bwMode="auto">
          <a:xfrm>
            <a:off x="1524000" y="4013200"/>
            <a:ext cx="9956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at international airports in Canada the TAF is valid for a minimum of 24 hours up to a maximum of 30 under the ICAO format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other stations may issue TAFs for shorter validity periods, depending on operational requirements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TAFs are issued at least every six hours</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1063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165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stations</a:t>
            </a:r>
            <a:endParaRPr lang="en-US" sz="4800" b="1" dirty="0" smtClean="0">
              <a:latin typeface="Helvetica Neue Medium" charset="0"/>
              <a:sym typeface="Helvetica Neue Medium" charset="0"/>
            </a:endParaRPr>
          </a:p>
        </p:txBody>
      </p:sp>
      <p:sp>
        <p:nvSpPr>
          <p:cNvPr id="4116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16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13700"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338" y="3122613"/>
            <a:ext cx="6578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13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267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example</a:t>
            </a:r>
            <a:endParaRPr lang="en-US" sz="4800" b="1" dirty="0" smtClean="0">
              <a:latin typeface="Helvetica Neue Medium" charset="0"/>
              <a:sym typeface="Helvetica Neue Medium" charset="0"/>
            </a:endParaRPr>
          </a:p>
        </p:txBody>
      </p:sp>
      <p:sp>
        <p:nvSpPr>
          <p:cNvPr id="4126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26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1472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213" y="3092450"/>
            <a:ext cx="4522787"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14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369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example</a:t>
            </a:r>
            <a:endParaRPr lang="en-US" sz="4800" b="1" dirty="0" smtClean="0">
              <a:latin typeface="Helvetica Neue Medium" charset="0"/>
              <a:sym typeface="Helvetica Neue Medium" charset="0"/>
            </a:endParaRPr>
          </a:p>
        </p:txBody>
      </p:sp>
      <p:sp>
        <p:nvSpPr>
          <p:cNvPr id="4136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37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5748" name="Rectangle 4"/>
          <p:cNvSpPr>
            <a:spLocks/>
          </p:cNvSpPr>
          <p:nvPr/>
        </p:nvSpPr>
        <p:spPr bwMode="auto">
          <a:xfrm>
            <a:off x="762000" y="4216400"/>
            <a:ext cx="1146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WS01127050KT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15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autoUpdateAnimBg="0"/>
    </p:bldLst>
  </p:timing>
</p:sld>
</file>

<file path=ppt/slides/slide37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472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station identifier</a:t>
            </a:r>
            <a:endParaRPr lang="en-US" sz="4800" b="1" dirty="0" smtClean="0">
              <a:latin typeface="Helvetica Neue Medium" charset="0"/>
              <a:sym typeface="Helvetica Neue Medium" charset="0"/>
            </a:endParaRPr>
          </a:p>
        </p:txBody>
      </p:sp>
      <p:sp>
        <p:nvSpPr>
          <p:cNvPr id="4147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47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6772" name="Rectangle 4"/>
          <p:cNvSpPr>
            <a:spLocks/>
          </p:cNvSpPr>
          <p:nvPr/>
        </p:nvSpPr>
        <p:spPr bwMode="auto">
          <a:xfrm>
            <a:off x="800100" y="4267200"/>
            <a:ext cx="113919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291145Z 2912/3012 24010G25KT WS01127050KT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16773" name="Rectangle 5"/>
          <p:cNvSpPr>
            <a:spLocks/>
          </p:cNvSpPr>
          <p:nvPr/>
        </p:nvSpPr>
        <p:spPr bwMode="auto">
          <a:xfrm>
            <a:off x="812800" y="4267200"/>
            <a:ext cx="21383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a:t>
            </a:r>
          </a:p>
        </p:txBody>
      </p:sp>
      <p:sp>
        <p:nvSpPr>
          <p:cNvPr id="416774" name="Rectangle 6"/>
          <p:cNvSpPr>
            <a:spLocks/>
          </p:cNvSpPr>
          <p:nvPr/>
        </p:nvSpPr>
        <p:spPr bwMode="auto">
          <a:xfrm>
            <a:off x="1320800" y="5092700"/>
            <a:ext cx="99568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station identifier, ICAO format</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TAF is the international format for an aerodrome forecast, if corrected will be indicated by AMD (amended) </a:t>
            </a:r>
          </a:p>
          <a:p>
            <a:pPr eaLnBrk="1" hangingPunct="1">
              <a:lnSpc>
                <a:spcPct val="120000"/>
              </a:lnSpc>
              <a:spcBef>
                <a:spcPts val="2800"/>
              </a:spcBef>
            </a:pPr>
            <a:endParaRPr lang="en-US" dirty="0">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16772"/>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4167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6" presetClass="path" presetSubtype="0" accel="50000" decel="50000" fill="hold" grpId="1" nodeType="clickEffect">
                                  <p:stCondLst>
                                    <p:cond delay="0"/>
                                  </p:stCondLst>
                                  <p:childTnLst>
                                    <p:animMotion origin="layout" path="M -3.32031E-6 2.08333E-6 L 0.34424 -0.10156 " pathEditMode="relative" rAng="0" ptsTypes="AA">
                                      <p:cBhvr>
                                        <p:cTn id="12" dur="2000" fill="hold"/>
                                        <p:tgtEl>
                                          <p:spTgt spid="416773"/>
                                        </p:tgtEl>
                                        <p:attrNameLst>
                                          <p:attrName>ppt_x</p:attrName>
                                          <p:attrName>ppt_y</p:attrName>
                                        </p:attrNameLst>
                                      </p:cBhvr>
                                      <p:rCtr x="17212" y="-5078"/>
                                    </p:animMotion>
                                  </p:childTnLst>
                                </p:cTn>
                              </p:par>
                              <p:par>
                                <p:cTn id="13" presetID="10" presetClass="exit" presetSubtype="0" fill="hold" grpId="1" nodeType="withEffect">
                                  <p:stCondLst>
                                    <p:cond delay="0"/>
                                  </p:stCondLst>
                                  <p:childTnLst>
                                    <p:animEffect transition="out" filter="fade">
                                      <p:cBhvr>
                                        <p:cTn id="14" dur="500"/>
                                        <p:tgtEl>
                                          <p:spTgt spid="416772"/>
                                        </p:tgtEl>
                                      </p:cBhvr>
                                    </p:animEffect>
                                    <p:set>
                                      <p:cBhvr>
                                        <p:cTn id="15" dur="1" fill="hold">
                                          <p:stCondLst>
                                            <p:cond delay="499"/>
                                          </p:stCondLst>
                                        </p:cTn>
                                        <p:tgtEl>
                                          <p:spTgt spid="41677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6774">
                                            <p:txEl>
                                              <p:pRg st="0" end="0"/>
                                            </p:txEl>
                                          </p:spTgt>
                                        </p:tgtEl>
                                        <p:attrNameLst>
                                          <p:attrName>style.visibility</p:attrName>
                                        </p:attrNameLst>
                                      </p:cBhvr>
                                      <p:to>
                                        <p:strVal val="visible"/>
                                      </p:to>
                                    </p:set>
                                    <p:animEffect transition="in" filter="fade">
                                      <p:cBhvr>
                                        <p:cTn id="20" dur="500"/>
                                        <p:tgtEl>
                                          <p:spTgt spid="41677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6774">
                                            <p:txEl>
                                              <p:pRg st="1" end="1"/>
                                            </p:txEl>
                                          </p:spTgt>
                                        </p:tgtEl>
                                        <p:attrNameLst>
                                          <p:attrName>style.visibility</p:attrName>
                                        </p:attrNameLst>
                                      </p:cBhvr>
                                      <p:to>
                                        <p:strVal val="visible"/>
                                      </p:to>
                                    </p:set>
                                    <p:animEffect transition="in" filter="fade">
                                      <p:cBhvr>
                                        <p:cTn id="25" dur="500"/>
                                        <p:tgtEl>
                                          <p:spTgt spid="41677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4" nodeType="clickEffect">
                                  <p:stCondLst>
                                    <p:cond delay="0"/>
                                  </p:stCondLst>
                                  <p:childTnLst>
                                    <p:set>
                                      <p:cBhvr>
                                        <p:cTn id="29" dur="1" fill="hold">
                                          <p:stCondLst>
                                            <p:cond delay="0"/>
                                          </p:stCondLst>
                                        </p:cTn>
                                        <p:tgtEl>
                                          <p:spTgt spid="416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2" grpId="1"/>
      <p:bldP spid="416772" grpId="2"/>
      <p:bldP spid="416773" grpId="1"/>
      <p:bldP spid="416773" grpId="2"/>
      <p:bldP spid="416773" grpId="4"/>
      <p:bldP spid="416774" grpId="0" uiExpand="1" build="allAtOnce"/>
    </p:bldLst>
  </p:timing>
</p:sld>
</file>

<file path=ppt/slides/slide37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7793" name="Rectangle 1"/>
          <p:cNvSpPr>
            <a:spLocks/>
          </p:cNvSpPr>
          <p:nvPr/>
        </p:nvSpPr>
        <p:spPr bwMode="auto">
          <a:xfrm>
            <a:off x="812800" y="3962400"/>
            <a:ext cx="10972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2912/3012 24010G25KT WS01127050KT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15747" name="Rectangle 2"/>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issuance</a:t>
            </a:r>
            <a:endParaRPr lang="en-US" sz="4800" b="1" dirty="0" smtClean="0">
              <a:latin typeface="Helvetica Neue Medium" charset="0"/>
              <a:sym typeface="Helvetica Neue Medium" charset="0"/>
            </a:endParaRPr>
          </a:p>
        </p:txBody>
      </p:sp>
      <p:sp>
        <p:nvSpPr>
          <p:cNvPr id="41574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574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7797" name="Rectangle 5"/>
          <p:cNvSpPr>
            <a:spLocks/>
          </p:cNvSpPr>
          <p:nvPr/>
        </p:nvSpPr>
        <p:spPr bwMode="auto">
          <a:xfrm>
            <a:off x="1320800" y="5092700"/>
            <a:ext cx="99568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TAF issuing date and time are consistent with the METAR format</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17798" name="Rectangle 6"/>
          <p:cNvSpPr>
            <a:spLocks/>
          </p:cNvSpPr>
          <p:nvPr/>
        </p:nvSpPr>
        <p:spPr bwMode="auto">
          <a:xfrm>
            <a:off x="2959100" y="3962400"/>
            <a:ext cx="1695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291145Z</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7793"/>
                                        </p:tgtEl>
                                        <p:attrNameLst>
                                          <p:attrName>style.visibility</p:attrName>
                                        </p:attrNameLst>
                                      </p:cBhvr>
                                      <p:to>
                                        <p:strVal val="visible"/>
                                      </p:to>
                                    </p:set>
                                    <p:animEffect transition="in" filter="fade">
                                      <p:cBhvr>
                                        <p:cTn id="7" dur="500"/>
                                        <p:tgtEl>
                                          <p:spTgt spid="4177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7798"/>
                                        </p:tgtEl>
                                        <p:attrNameLst>
                                          <p:attrName>style.visibility</p:attrName>
                                        </p:attrNameLst>
                                      </p:cBhvr>
                                      <p:to>
                                        <p:strVal val="visible"/>
                                      </p:to>
                                    </p:set>
                                    <p:animEffect transition="in" filter="fade">
                                      <p:cBhvr>
                                        <p:cTn id="10" dur="500"/>
                                        <p:tgtEl>
                                          <p:spTgt spid="417798"/>
                                        </p:tgtEl>
                                      </p:cBhvr>
                                    </p:animEffec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1" nodeType="clickEffect">
                                  <p:stCondLst>
                                    <p:cond delay="0"/>
                                  </p:stCondLst>
                                  <p:childTnLst>
                                    <p:animMotion origin="layout" path="M -4.60937E-6 2.08333E-6 L 0.20179 -0.09896 " pathEditMode="relative" rAng="0" ptsTypes="AA">
                                      <p:cBhvr>
                                        <p:cTn id="14" dur="2000" fill="hold"/>
                                        <p:tgtEl>
                                          <p:spTgt spid="417798"/>
                                        </p:tgtEl>
                                        <p:attrNameLst>
                                          <p:attrName>ppt_x</p:attrName>
                                          <p:attrName>ppt_y</p:attrName>
                                        </p:attrNameLst>
                                      </p:cBhvr>
                                      <p:rCtr x="10083" y="-4948"/>
                                    </p:animMotion>
                                  </p:childTnLst>
                                </p:cTn>
                              </p:par>
                              <p:par>
                                <p:cTn id="15" presetID="10" presetClass="exit" presetSubtype="0" fill="hold" grpId="2" nodeType="withEffect">
                                  <p:stCondLst>
                                    <p:cond delay="0"/>
                                  </p:stCondLst>
                                  <p:childTnLst>
                                    <p:animEffect transition="out" filter="fade">
                                      <p:cBhvr>
                                        <p:cTn id="16" dur="500"/>
                                        <p:tgtEl>
                                          <p:spTgt spid="417793"/>
                                        </p:tgtEl>
                                      </p:cBhvr>
                                    </p:animEffect>
                                    <p:set>
                                      <p:cBhvr>
                                        <p:cTn id="17" dur="1" fill="hold">
                                          <p:stCondLst>
                                            <p:cond delay="499"/>
                                          </p:stCondLst>
                                        </p:cTn>
                                        <p:tgtEl>
                                          <p:spTgt spid="4177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77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3" grpId="0"/>
      <p:bldP spid="417793" grpId="2"/>
      <p:bldP spid="417797" grpId="0" build="p"/>
      <p:bldP spid="417798" grpId="0"/>
      <p:bldP spid="417798" grpId="1"/>
    </p:bldLst>
  </p:timing>
</p:sld>
</file>

<file path=ppt/slides/slide37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677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validity</a:t>
            </a:r>
            <a:endParaRPr lang="en-US" sz="4800" b="1" dirty="0" smtClean="0">
              <a:latin typeface="Helvetica Neue Medium" charset="0"/>
              <a:sym typeface="Helvetica Neue Medium" charset="0"/>
            </a:endParaRPr>
          </a:p>
        </p:txBody>
      </p:sp>
      <p:sp>
        <p:nvSpPr>
          <p:cNvPr id="4167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67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8820" name="Rectangle 4"/>
          <p:cNvSpPr>
            <a:spLocks/>
          </p:cNvSpPr>
          <p:nvPr/>
        </p:nvSpPr>
        <p:spPr bwMode="auto">
          <a:xfrm>
            <a:off x="1524000" y="5092700"/>
            <a:ext cx="9956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validity time is coded as a time bracket, from a specific day and zulu hour, until a specific zulu hour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start and end bracket is separated by a forward slash</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18821" name="Rectangle 5"/>
          <p:cNvSpPr>
            <a:spLocks/>
          </p:cNvSpPr>
          <p:nvPr/>
        </p:nvSpPr>
        <p:spPr bwMode="auto">
          <a:xfrm>
            <a:off x="800100" y="4267200"/>
            <a:ext cx="113919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24010G25KT WS01127050KT 3SM -SN BKN010 OVC040 TEMPO 2918/3001 1 1/2SM -SN BLSN BKN008 PROB30 2920/2922 1/2SM SN VV005</a:t>
            </a:r>
          </a:p>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18822" name="Rectangle 6"/>
          <p:cNvSpPr>
            <a:spLocks/>
          </p:cNvSpPr>
          <p:nvPr/>
        </p:nvSpPr>
        <p:spPr bwMode="auto">
          <a:xfrm>
            <a:off x="4686300" y="4267200"/>
            <a:ext cx="2035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dirty="0">
                <a:solidFill>
                  <a:schemeClr val="tx1"/>
                </a:solidFill>
                <a:latin typeface="Helvetica" panose="020B0604020202020204" pitchFamily="34" charset="0"/>
                <a:cs typeface="Helvetica" panose="020B0604020202020204" pitchFamily="34" charset="0"/>
                <a:sym typeface="Helvetica" panose="020B0604020202020204" pitchFamily="34" charset="0"/>
              </a:rPr>
              <a:t>2912/3012</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8821"/>
                                        </p:tgtEl>
                                        <p:attrNameLst>
                                          <p:attrName>style.visibility</p:attrName>
                                        </p:attrNameLst>
                                      </p:cBhvr>
                                      <p:to>
                                        <p:strVal val="visible"/>
                                      </p:to>
                                    </p:set>
                                    <p:animEffect transition="in" filter="fade">
                                      <p:cBhvr>
                                        <p:cTn id="7" dur="500"/>
                                        <p:tgtEl>
                                          <p:spTgt spid="4188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8822"/>
                                        </p:tgtEl>
                                        <p:attrNameLst>
                                          <p:attrName>style.visibility</p:attrName>
                                        </p:attrNameLst>
                                      </p:cBhvr>
                                      <p:to>
                                        <p:strVal val="visible"/>
                                      </p:to>
                                    </p:set>
                                    <p:animEffect transition="in" filter="fade">
                                      <p:cBhvr>
                                        <p:cTn id="10" dur="500"/>
                                        <p:tgtEl>
                                          <p:spTgt spid="418822"/>
                                        </p:tgtEl>
                                      </p:cBhvr>
                                    </p:animEffec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1" nodeType="clickEffect">
                                  <p:stCondLst>
                                    <p:cond delay="0"/>
                                  </p:stCondLst>
                                  <p:childTnLst>
                                    <p:animMotion origin="layout" path="M 1.36719E-6 2.08333E-6 L 0.06689 -0.10156 " pathEditMode="relative" rAng="0" ptsTypes="AA">
                                      <p:cBhvr>
                                        <p:cTn id="14" dur="2000" fill="hold"/>
                                        <p:tgtEl>
                                          <p:spTgt spid="418822"/>
                                        </p:tgtEl>
                                        <p:attrNameLst>
                                          <p:attrName>ppt_x</p:attrName>
                                          <p:attrName>ppt_y</p:attrName>
                                        </p:attrNameLst>
                                      </p:cBhvr>
                                      <p:rCtr x="3345" y="-5078"/>
                                    </p:animMotion>
                                  </p:childTnLst>
                                </p:cTn>
                              </p:par>
                              <p:par>
                                <p:cTn id="15" presetID="10" presetClass="exit" presetSubtype="0" fill="hold" grpId="1" nodeType="withEffect">
                                  <p:stCondLst>
                                    <p:cond delay="0"/>
                                  </p:stCondLst>
                                  <p:childTnLst>
                                    <p:animEffect transition="out" filter="fade">
                                      <p:cBhvr>
                                        <p:cTn id="16" dur="500"/>
                                        <p:tgtEl>
                                          <p:spTgt spid="418821"/>
                                        </p:tgtEl>
                                      </p:cBhvr>
                                    </p:animEffect>
                                    <p:set>
                                      <p:cBhvr>
                                        <p:cTn id="17" dur="1" fill="hold">
                                          <p:stCondLst>
                                            <p:cond delay="499"/>
                                          </p:stCondLst>
                                        </p:cTn>
                                        <p:tgtEl>
                                          <p:spTgt spid="4188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8820">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88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0" grpId="0" uiExpand="1" build="p" bldLvl="5"/>
      <p:bldP spid="418821" grpId="0"/>
      <p:bldP spid="418821" grpId="1"/>
      <p:bldP spid="418822" grpId="0"/>
      <p:bldP spid="418822" grpId="1"/>
    </p:bldLst>
  </p:timing>
</p:sld>
</file>

<file path=ppt/slides/slide37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779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wind</a:t>
            </a:r>
            <a:endParaRPr lang="en-US" sz="4800" b="1" dirty="0" smtClean="0">
              <a:latin typeface="Helvetica Neue Medium" charset="0"/>
              <a:sym typeface="Helvetica Neue Medium" charset="0"/>
            </a:endParaRPr>
          </a:p>
        </p:txBody>
      </p:sp>
      <p:sp>
        <p:nvSpPr>
          <p:cNvPr id="4177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77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9844" name="Rectangle 4"/>
          <p:cNvSpPr>
            <a:spLocks/>
          </p:cNvSpPr>
          <p:nvPr/>
        </p:nvSpPr>
        <p:spPr bwMode="auto">
          <a:xfrm>
            <a:off x="1524000" y="4965700"/>
            <a:ext cx="99568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is forecast in degrees true and in knots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it’s written, it’s true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same gust criteria as METAR applies</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19845" name="Rectangle 5"/>
          <p:cNvSpPr>
            <a:spLocks/>
          </p:cNvSpPr>
          <p:nvPr/>
        </p:nvSpPr>
        <p:spPr bwMode="auto">
          <a:xfrm>
            <a:off x="762000" y="4470400"/>
            <a:ext cx="116840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WS01127050KT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19846" name="Rectangle 6"/>
          <p:cNvSpPr>
            <a:spLocks/>
          </p:cNvSpPr>
          <p:nvPr/>
        </p:nvSpPr>
        <p:spPr bwMode="auto">
          <a:xfrm>
            <a:off x="6642100" y="4470400"/>
            <a:ext cx="2554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24010G25KT</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845"/>
                                        </p:tgtEl>
                                        <p:attrNameLst>
                                          <p:attrName>style.visibility</p:attrName>
                                        </p:attrNameLst>
                                      </p:cBhvr>
                                      <p:to>
                                        <p:strVal val="visible"/>
                                      </p:to>
                                    </p:set>
                                    <p:animEffect transition="in" filter="fade">
                                      <p:cBhvr>
                                        <p:cTn id="7" dur="500"/>
                                        <p:tgtEl>
                                          <p:spTgt spid="4198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9846"/>
                                        </p:tgtEl>
                                        <p:attrNameLst>
                                          <p:attrName>style.visibility</p:attrName>
                                        </p:attrNameLst>
                                      </p:cBhvr>
                                      <p:to>
                                        <p:strVal val="visible"/>
                                      </p:to>
                                    </p:set>
                                    <p:animEffect transition="in" filter="fade">
                                      <p:cBhvr>
                                        <p:cTn id="10" dur="500"/>
                                        <p:tgtEl>
                                          <p:spTgt spid="419846"/>
                                        </p:tgtEl>
                                      </p:cBhvr>
                                    </p:animEffec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1" nodeType="clickEffect">
                                  <p:stCondLst>
                                    <p:cond delay="0"/>
                                  </p:stCondLst>
                                  <p:childTnLst>
                                    <p:animMotion origin="layout" path="M 3.28125E-6 -1.25E-6 L -0.09815 -0.1276 " pathEditMode="relative" rAng="0" ptsTypes="AA">
                                      <p:cBhvr>
                                        <p:cTn id="14" dur="2000" fill="hold"/>
                                        <p:tgtEl>
                                          <p:spTgt spid="419846"/>
                                        </p:tgtEl>
                                        <p:attrNameLst>
                                          <p:attrName>ppt_x</p:attrName>
                                          <p:attrName>ppt_y</p:attrName>
                                        </p:attrNameLst>
                                      </p:cBhvr>
                                      <p:rCtr x="-4907" y="-6380"/>
                                    </p:animMotion>
                                  </p:childTnLst>
                                </p:cTn>
                              </p:par>
                              <p:par>
                                <p:cTn id="15" presetID="10" presetClass="exit" presetSubtype="0" fill="hold" grpId="1" nodeType="withEffect">
                                  <p:stCondLst>
                                    <p:cond delay="0"/>
                                  </p:stCondLst>
                                  <p:childTnLst>
                                    <p:animEffect transition="out" filter="fade">
                                      <p:cBhvr>
                                        <p:cTn id="16" dur="500"/>
                                        <p:tgtEl>
                                          <p:spTgt spid="419845"/>
                                        </p:tgtEl>
                                      </p:cBhvr>
                                    </p:animEffect>
                                    <p:set>
                                      <p:cBhvr>
                                        <p:cTn id="17" dur="1" fill="hold">
                                          <p:stCondLst>
                                            <p:cond delay="499"/>
                                          </p:stCondLst>
                                        </p:cTn>
                                        <p:tgtEl>
                                          <p:spTgt spid="4198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9844">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9844">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198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4" grpId="0" uiExpand="1" build="p" bldLvl="5"/>
      <p:bldP spid="419845" grpId="0"/>
      <p:bldP spid="419845" grpId="1"/>
      <p:bldP spid="419846" grpId="0"/>
      <p:bldP spid="419846" grpId="1"/>
    </p:bldLst>
  </p:timing>
</p:sld>
</file>

<file path=ppt/slides/slide37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881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wind shear</a:t>
            </a:r>
            <a:endParaRPr lang="en-US" sz="4800" b="1" dirty="0" smtClean="0">
              <a:latin typeface="Helvetica Neue Medium" charset="0"/>
              <a:sym typeface="Helvetica Neue Medium" charset="0"/>
            </a:endParaRPr>
          </a:p>
        </p:txBody>
      </p:sp>
      <p:sp>
        <p:nvSpPr>
          <p:cNvPr id="4188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88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0868" name="Rectangle 4"/>
          <p:cNvSpPr>
            <a:spLocks/>
          </p:cNvSpPr>
          <p:nvPr/>
        </p:nvSpPr>
        <p:spPr bwMode="auto">
          <a:xfrm>
            <a:off x="1524000" y="4813300"/>
            <a:ext cx="99568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shear is forecast if the forecaster has strong evidence to believe that significant, non-convective wind shear will occur within 1500‘AGL of the station</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often this evidence is based on pilot report</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0869" name="Rectangle 5"/>
          <p:cNvSpPr>
            <a:spLocks/>
          </p:cNvSpPr>
          <p:nvPr/>
        </p:nvSpPr>
        <p:spPr bwMode="auto">
          <a:xfrm>
            <a:off x="774700" y="4330700"/>
            <a:ext cx="117983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3SM -SN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0870" name="Rectangle 6"/>
          <p:cNvSpPr>
            <a:spLocks/>
          </p:cNvSpPr>
          <p:nvPr/>
        </p:nvSpPr>
        <p:spPr bwMode="auto">
          <a:xfrm>
            <a:off x="814388" y="4806950"/>
            <a:ext cx="3543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0869"/>
                                        </p:tgtEl>
                                        <p:attrNameLst>
                                          <p:attrName>style.visibility</p:attrName>
                                        </p:attrNameLst>
                                      </p:cBhvr>
                                      <p:to>
                                        <p:strVal val="visible"/>
                                      </p:to>
                                    </p:set>
                                    <p:animEffect transition="in" filter="fade">
                                      <p:cBhvr>
                                        <p:cTn id="7" dur="500"/>
                                        <p:tgtEl>
                                          <p:spTgt spid="4208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0870"/>
                                        </p:tgtEl>
                                        <p:attrNameLst>
                                          <p:attrName>style.visibility</p:attrName>
                                        </p:attrNameLst>
                                      </p:cBhvr>
                                      <p:to>
                                        <p:strVal val="visible"/>
                                      </p:to>
                                    </p:set>
                                    <p:animEffect transition="in" filter="fade">
                                      <p:cBhvr>
                                        <p:cTn id="10" dur="500"/>
                                        <p:tgtEl>
                                          <p:spTgt spid="4208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0869"/>
                                        </p:tgtEl>
                                      </p:cBhvr>
                                    </p:animEffect>
                                    <p:set>
                                      <p:cBhvr>
                                        <p:cTn id="15" dur="1" fill="hold">
                                          <p:stCondLst>
                                            <p:cond delay="499"/>
                                          </p:stCondLst>
                                        </p:cTn>
                                        <p:tgtEl>
                                          <p:spTgt spid="420869"/>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2.53906E-6 3.54167E-6 L 0.30664 -0.16309 " pathEditMode="relative" rAng="0" ptsTypes="AA">
                                      <p:cBhvr>
                                        <p:cTn id="17" dur="2000" fill="hold"/>
                                        <p:tgtEl>
                                          <p:spTgt spid="420870"/>
                                        </p:tgtEl>
                                        <p:attrNameLst>
                                          <p:attrName>ppt_x</p:attrName>
                                          <p:attrName>ppt_y</p:attrName>
                                        </p:attrNameLst>
                                      </p:cBhvr>
                                      <p:rCtr x="15332" y="-8154"/>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086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0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8" grpId="0" build="p" bldLvl="5"/>
      <p:bldP spid="420869" grpId="0"/>
      <p:bldP spid="420869" grpId="1"/>
      <p:bldP spid="420870" grpId="0"/>
      <p:bldP spid="420870" grpId="1"/>
    </p:bldLst>
  </p:timing>
</p:sld>
</file>

<file path=ppt/slides/slide37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984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visibility and sig weather</a:t>
            </a:r>
            <a:endParaRPr lang="en-US" sz="4800" b="1" dirty="0" smtClean="0">
              <a:latin typeface="Helvetica Neue Medium" charset="0"/>
              <a:sym typeface="Helvetica Neue Medium" charset="0"/>
            </a:endParaRPr>
          </a:p>
        </p:txBody>
      </p:sp>
      <p:sp>
        <p:nvSpPr>
          <p:cNvPr id="4198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98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1892" name="Rectangle 4"/>
          <p:cNvSpPr>
            <a:spLocks/>
          </p:cNvSpPr>
          <p:nvPr/>
        </p:nvSpPr>
        <p:spPr bwMode="auto">
          <a:xfrm>
            <a:off x="1168400" y="4356100"/>
            <a:ext cx="99568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prevailing visibility is forecast up to 3 SM in miles or fractions thereof, and then in whole SM up to 6 SM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visibilities forecast to be greater than 6 SM are coded as P6SM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significant weather codes are consistent with METAR</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1893" name="Rectangle 5"/>
          <p:cNvSpPr>
            <a:spLocks/>
          </p:cNvSpPr>
          <p:nvPr/>
        </p:nvSpPr>
        <p:spPr bwMode="auto">
          <a:xfrm>
            <a:off x="698500" y="4457700"/>
            <a:ext cx="113157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BKN010 OVC040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1894" name="Rectangle 6"/>
          <p:cNvSpPr>
            <a:spLocks/>
          </p:cNvSpPr>
          <p:nvPr/>
        </p:nvSpPr>
        <p:spPr bwMode="auto">
          <a:xfrm>
            <a:off x="3798888" y="4921250"/>
            <a:ext cx="200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3SM -SN</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1893"/>
                                        </p:tgtEl>
                                        <p:attrNameLst>
                                          <p:attrName>style.visibility</p:attrName>
                                        </p:attrNameLst>
                                      </p:cBhvr>
                                      <p:to>
                                        <p:strVal val="visible"/>
                                      </p:to>
                                    </p:set>
                                    <p:animEffect transition="in" filter="fade">
                                      <p:cBhvr>
                                        <p:cTn id="7" dur="500"/>
                                        <p:tgtEl>
                                          <p:spTgt spid="4218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1894"/>
                                        </p:tgtEl>
                                        <p:attrNameLst>
                                          <p:attrName>style.visibility</p:attrName>
                                        </p:attrNameLst>
                                      </p:cBhvr>
                                      <p:to>
                                        <p:strVal val="visible"/>
                                      </p:to>
                                    </p:set>
                                    <p:animEffect transition="in" filter="fade">
                                      <p:cBhvr>
                                        <p:cTn id="10" dur="500"/>
                                        <p:tgtEl>
                                          <p:spTgt spid="4218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1893"/>
                                        </p:tgtEl>
                                      </p:cBhvr>
                                    </p:animEffect>
                                    <p:set>
                                      <p:cBhvr>
                                        <p:cTn id="15" dur="1" fill="hold">
                                          <p:stCondLst>
                                            <p:cond delay="499"/>
                                          </p:stCondLst>
                                        </p:cTn>
                                        <p:tgtEl>
                                          <p:spTgt spid="421893"/>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2.69531E-6 4.79167E-6 L 0.13074 -0.17188 " pathEditMode="relative" rAng="0" ptsTypes="AA">
                                      <p:cBhvr>
                                        <p:cTn id="17" dur="2000" fill="hold"/>
                                        <p:tgtEl>
                                          <p:spTgt spid="421894"/>
                                        </p:tgtEl>
                                        <p:attrNameLst>
                                          <p:attrName>ppt_x</p:attrName>
                                          <p:attrName>ppt_y</p:attrName>
                                        </p:attrNameLst>
                                      </p:cBhvr>
                                      <p:rCtr x="6531" y="-8594"/>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1892">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1892">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18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2" grpId="0" build="p" bldLvl="5"/>
      <p:bldP spid="421893" grpId="0"/>
      <p:bldP spid="421893" grpId="1"/>
      <p:bldP spid="421894" grpId="0"/>
      <p:bldP spid="421894" grpId="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4753" name="Rectangle 1"/>
          <p:cNvSpPr>
            <a:spLocks noGrp="1" noChangeArrowheads="1"/>
          </p:cNvSpPr>
          <p:nvPr>
            <p:ph type="body" idx="1"/>
          </p:nvPr>
        </p:nvSpPr>
        <p:spPr bwMode="auto">
          <a:xfrm>
            <a:off x="1828800" y="2247900"/>
            <a:ext cx="9334500" cy="665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when flying from low to high pressure, the altimeter will under-read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pilot’s reaction is to climb</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causes the pilot and aircraft to be higher than they think they are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“from low to high, look to the sky”</a:t>
            </a:r>
            <a:endParaRPr lang="en-US" smtClean="0">
              <a:latin typeface="Helvetica" panose="020B0604020202020204" pitchFamily="34" charset="0"/>
              <a:sym typeface="Helvetica" panose="020B0604020202020204" pitchFamily="34" charset="0"/>
            </a:endParaRPr>
          </a:p>
        </p:txBody>
      </p:sp>
      <p:sp>
        <p:nvSpPr>
          <p:cNvPr id="727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27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475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271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low to high</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475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475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475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747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3" grpId="0" build="p" bldLvl="5" autoUpdateAnimBg="0"/>
    </p:bldLst>
  </p:timing>
</p:sld>
</file>

<file path=ppt/slides/slide38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086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sky condition</a:t>
            </a:r>
            <a:endParaRPr lang="en-US" sz="4800" b="1" dirty="0" smtClean="0">
              <a:latin typeface="Helvetica Neue Medium" charset="0"/>
              <a:sym typeface="Helvetica Neue Medium" charset="0"/>
            </a:endParaRPr>
          </a:p>
        </p:txBody>
      </p:sp>
      <p:sp>
        <p:nvSpPr>
          <p:cNvPr id="4208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08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2916" name="Rectangle 4"/>
          <p:cNvSpPr>
            <a:spLocks/>
          </p:cNvSpPr>
          <p:nvPr/>
        </p:nvSpPr>
        <p:spPr bwMode="auto">
          <a:xfrm>
            <a:off x="1168400" y="5384800"/>
            <a:ext cx="99568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cloud layers are consistent with METAR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forecast layers are summative in feet AGL</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2917" name="Rectangle 5"/>
          <p:cNvSpPr>
            <a:spLocks/>
          </p:cNvSpPr>
          <p:nvPr/>
        </p:nvSpPr>
        <p:spPr bwMode="auto">
          <a:xfrm>
            <a:off x="571500" y="4559300"/>
            <a:ext cx="120904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TEMPO 2918/3001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2918" name="Rectangle 6"/>
          <p:cNvSpPr>
            <a:spLocks/>
          </p:cNvSpPr>
          <p:nvPr/>
        </p:nvSpPr>
        <p:spPr bwMode="auto">
          <a:xfrm>
            <a:off x="5475288" y="5035550"/>
            <a:ext cx="378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BKN010 OVC040</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2917"/>
                                        </p:tgtEl>
                                        <p:attrNameLst>
                                          <p:attrName>style.visibility</p:attrName>
                                        </p:attrNameLst>
                                      </p:cBhvr>
                                      <p:to>
                                        <p:strVal val="visible"/>
                                      </p:to>
                                    </p:set>
                                    <p:animEffect transition="in" filter="fade">
                                      <p:cBhvr>
                                        <p:cTn id="7" dur="500"/>
                                        <p:tgtEl>
                                          <p:spTgt spid="4229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2918"/>
                                        </p:tgtEl>
                                        <p:attrNameLst>
                                          <p:attrName>style.visibility</p:attrName>
                                        </p:attrNameLst>
                                      </p:cBhvr>
                                      <p:to>
                                        <p:strVal val="visible"/>
                                      </p:to>
                                    </p:set>
                                    <p:animEffect transition="in" filter="fade">
                                      <p:cBhvr>
                                        <p:cTn id="10" dur="500"/>
                                        <p:tgtEl>
                                          <p:spTgt spid="4229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2917"/>
                                        </p:tgtEl>
                                      </p:cBhvr>
                                    </p:animEffect>
                                    <p:set>
                                      <p:cBhvr>
                                        <p:cTn id="15" dur="1" fill="hold">
                                          <p:stCondLst>
                                            <p:cond delay="499"/>
                                          </p:stCondLst>
                                        </p:cTn>
                                        <p:tgtEl>
                                          <p:spTgt spid="422917"/>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1.67969E-6 -3.95833E-6 L -0.05542 -0.18033 " pathEditMode="relative" rAng="0" ptsTypes="AA">
                                      <p:cBhvr>
                                        <p:cTn id="17" dur="2000" fill="hold"/>
                                        <p:tgtEl>
                                          <p:spTgt spid="422918"/>
                                        </p:tgtEl>
                                        <p:attrNameLst>
                                          <p:attrName>ppt_x</p:attrName>
                                          <p:attrName>ppt_y</p:attrName>
                                        </p:attrNameLst>
                                      </p:cBhvr>
                                      <p:rCtr x="-2771" y="-9017"/>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2916">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29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6" grpId="0" build="p" bldLvl="5"/>
      <p:bldP spid="422917" grpId="0"/>
      <p:bldP spid="422917" grpId="1"/>
      <p:bldP spid="422918" grpId="0"/>
      <p:bldP spid="422918" grpId="1"/>
    </p:bldLst>
  </p:timing>
</p:sld>
</file>

<file path=ppt/slides/slide38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189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tempo</a:t>
            </a:r>
            <a:endParaRPr lang="en-US" sz="4800" b="1" dirty="0" smtClean="0">
              <a:latin typeface="Helvetica Neue Medium" charset="0"/>
              <a:sym typeface="Helvetica Neue Medium" charset="0"/>
            </a:endParaRPr>
          </a:p>
        </p:txBody>
      </p:sp>
      <p:sp>
        <p:nvSpPr>
          <p:cNvPr id="4218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18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3940" name="Rectangle 4"/>
          <p:cNvSpPr>
            <a:spLocks/>
          </p:cNvSpPr>
          <p:nvPr/>
        </p:nvSpPr>
        <p:spPr bwMode="auto">
          <a:xfrm>
            <a:off x="1104900" y="3708400"/>
            <a:ext cx="9956800" cy="862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TEMPO is a temporary change group of certain weather elements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weather groups following the abbreviation TEMPO will differ from those groups before it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TEMPO is in time bracket format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TEMPO states the changing elements will occur for no more than one hour, and if forecast to reoccur, will occur for a sum total of no more than 50% of the time bracket</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3941" name="Rectangle 5"/>
          <p:cNvSpPr>
            <a:spLocks/>
          </p:cNvSpPr>
          <p:nvPr/>
        </p:nvSpPr>
        <p:spPr bwMode="auto">
          <a:xfrm>
            <a:off x="800100" y="4419600"/>
            <a:ext cx="11722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                                1 1/2SM -SN BLSN BKN008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3942" name="Rectangle 6"/>
          <p:cNvSpPr>
            <a:spLocks/>
          </p:cNvSpPr>
          <p:nvPr/>
        </p:nvSpPr>
        <p:spPr bwMode="auto">
          <a:xfrm>
            <a:off x="819150" y="5384800"/>
            <a:ext cx="402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3941"/>
                                        </p:tgtEl>
                                        <p:attrNameLst>
                                          <p:attrName>style.visibility</p:attrName>
                                        </p:attrNameLst>
                                      </p:cBhvr>
                                      <p:to>
                                        <p:strVal val="visible"/>
                                      </p:to>
                                    </p:set>
                                    <p:animEffect transition="in" filter="fade">
                                      <p:cBhvr>
                                        <p:cTn id="7" dur="500"/>
                                        <p:tgtEl>
                                          <p:spTgt spid="4239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3942"/>
                                        </p:tgtEl>
                                        <p:attrNameLst>
                                          <p:attrName>style.visibility</p:attrName>
                                        </p:attrNameLst>
                                      </p:cBhvr>
                                      <p:to>
                                        <p:strVal val="visible"/>
                                      </p:to>
                                    </p:set>
                                    <p:animEffect transition="in" filter="fade">
                                      <p:cBhvr>
                                        <p:cTn id="10" dur="500"/>
                                        <p:tgtEl>
                                          <p:spTgt spid="4239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3941"/>
                                        </p:tgtEl>
                                      </p:cBhvr>
                                    </p:animEffect>
                                    <p:set>
                                      <p:cBhvr>
                                        <p:cTn id="15" dur="1" fill="hold">
                                          <p:stCondLst>
                                            <p:cond delay="499"/>
                                          </p:stCondLst>
                                        </p:cTn>
                                        <p:tgtEl>
                                          <p:spTgt spid="423941"/>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3.4375E-6 -1.25E-6 L 0.27674 -0.25179 " pathEditMode="relative" rAng="0" ptsTypes="AA">
                                      <p:cBhvr>
                                        <p:cTn id="17" dur="2000" fill="hold"/>
                                        <p:tgtEl>
                                          <p:spTgt spid="423942"/>
                                        </p:tgtEl>
                                        <p:attrNameLst>
                                          <p:attrName>ppt_x</p:attrName>
                                          <p:attrName>ppt_y</p:attrName>
                                        </p:attrNameLst>
                                      </p:cBhvr>
                                      <p:rCtr x="13831" y="-12598"/>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3940">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3940">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3940">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239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0" grpId="0" build="p" bldLvl="5"/>
      <p:bldP spid="423941" grpId="0"/>
      <p:bldP spid="423941" grpId="1"/>
      <p:bldP spid="423942" grpId="0"/>
      <p:bldP spid="423942" grpId="1"/>
    </p:bldLst>
  </p:timing>
</p:sld>
</file>

<file path=ppt/slides/slide38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291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tempo</a:t>
            </a:r>
            <a:endParaRPr lang="en-US" sz="4800" b="1" dirty="0" smtClean="0">
              <a:latin typeface="Helvetica Neue Medium" charset="0"/>
              <a:sym typeface="Helvetica Neue Medium" charset="0"/>
            </a:endParaRPr>
          </a:p>
        </p:txBody>
      </p:sp>
      <p:sp>
        <p:nvSpPr>
          <p:cNvPr id="4229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29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4964" name="Rectangle 4"/>
          <p:cNvSpPr>
            <a:spLocks/>
          </p:cNvSpPr>
          <p:nvPr/>
        </p:nvSpPr>
        <p:spPr bwMode="auto">
          <a:xfrm>
            <a:off x="1282700" y="5080000"/>
            <a:ext cx="9956800" cy="61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changing elements are consistently coded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a weather group is not indicated by TEMPO, it remains unchanged, as previously forecast</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4965" name="Rectangle 5"/>
          <p:cNvSpPr>
            <a:spLocks/>
          </p:cNvSpPr>
          <p:nvPr/>
        </p:nvSpPr>
        <p:spPr bwMode="auto">
          <a:xfrm>
            <a:off x="850900" y="4114800"/>
            <a:ext cx="108077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4966" name="Rectangle 6"/>
          <p:cNvSpPr>
            <a:spLocks/>
          </p:cNvSpPr>
          <p:nvPr/>
        </p:nvSpPr>
        <p:spPr bwMode="auto">
          <a:xfrm>
            <a:off x="4400550" y="5080000"/>
            <a:ext cx="599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1 1/2SM -SN BLSN BKN008</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4965"/>
                                        </p:tgtEl>
                                        <p:attrNameLst>
                                          <p:attrName>style.visibility</p:attrName>
                                        </p:attrNameLst>
                                      </p:cBhvr>
                                      <p:to>
                                        <p:strVal val="visible"/>
                                      </p:to>
                                    </p:set>
                                    <p:animEffect transition="in" filter="fade">
                                      <p:cBhvr>
                                        <p:cTn id="7" dur="500"/>
                                        <p:tgtEl>
                                          <p:spTgt spid="4249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4966"/>
                                        </p:tgtEl>
                                        <p:attrNameLst>
                                          <p:attrName>style.visibility</p:attrName>
                                        </p:attrNameLst>
                                      </p:cBhvr>
                                      <p:to>
                                        <p:strVal val="visible"/>
                                      </p:to>
                                    </p:set>
                                    <p:animEffect transition="in" filter="fade">
                                      <p:cBhvr>
                                        <p:cTn id="10" dur="500"/>
                                        <p:tgtEl>
                                          <p:spTgt spid="4249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4965"/>
                                        </p:tgtEl>
                                      </p:cBhvr>
                                    </p:animEffect>
                                    <p:set>
                                      <p:cBhvr>
                                        <p:cTn id="15" dur="1" fill="hold">
                                          <p:stCondLst>
                                            <p:cond delay="499"/>
                                          </p:stCondLst>
                                        </p:cTn>
                                        <p:tgtEl>
                                          <p:spTgt spid="424965"/>
                                        </p:tgtEl>
                                        <p:attrNameLst>
                                          <p:attrName>style.visibility</p:attrName>
                                        </p:attrNameLst>
                                      </p:cBhvr>
                                      <p:to>
                                        <p:strVal val="hidden"/>
                                      </p:to>
                                    </p:set>
                                  </p:childTnLst>
                                </p:cTn>
                              </p:par>
                            </p:childTnLst>
                          </p:cTn>
                        </p:par>
                        <p:par>
                          <p:cTn id="16" fill="hold">
                            <p:stCondLst>
                              <p:cond delay="500"/>
                            </p:stCondLst>
                            <p:childTnLst>
                              <p:par>
                                <p:cTn id="17" presetID="56" presetClass="path" presetSubtype="0" accel="50000" decel="50000" fill="hold" grpId="1" nodeType="afterEffect">
                                  <p:stCondLst>
                                    <p:cond delay="0"/>
                                  </p:stCondLst>
                                  <p:childTnLst>
                                    <p:animMotion origin="layout" path="M 2.34375E-6 -1.25E-6 L -0.06336 -0.20589 " pathEditMode="relative" rAng="0" ptsTypes="AA">
                                      <p:cBhvr>
                                        <p:cTn id="18" dur="2000" fill="hold"/>
                                        <p:tgtEl>
                                          <p:spTgt spid="424966"/>
                                        </p:tgtEl>
                                        <p:attrNameLst>
                                          <p:attrName>ppt_x</p:attrName>
                                          <p:attrName>ppt_y</p:attrName>
                                        </p:attrNameLst>
                                      </p:cBhvr>
                                      <p:rCtr x="-3174" y="-10303"/>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496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496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4" grpId="0" build="p" bldLvl="5"/>
      <p:bldP spid="424965" grpId="0"/>
      <p:bldP spid="424965" grpId="1"/>
      <p:bldP spid="424966" grpId="0"/>
      <p:bldP spid="424966" grpId="1"/>
    </p:bldLst>
  </p:timing>
</p:sld>
</file>

<file path=ppt/slides/slide38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393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err="1" smtClean="0">
                <a:latin typeface="Helvetica Neue Medium" charset="0"/>
                <a:ea typeface="Helvetica Neue Medium" charset="0"/>
                <a:cs typeface="Helvetica Neue Medium" charset="0"/>
                <a:sym typeface="Helvetica Neue Medium" charset="0"/>
              </a:rPr>
              <a:t>prob</a:t>
            </a:r>
            <a:endParaRPr lang="en-US" sz="4800" b="1" dirty="0" smtClean="0">
              <a:latin typeface="Helvetica Neue Medium" charset="0"/>
              <a:sym typeface="Helvetica Neue Medium" charset="0"/>
            </a:endParaRPr>
          </a:p>
        </p:txBody>
      </p:sp>
      <p:sp>
        <p:nvSpPr>
          <p:cNvPr id="4239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39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5988" name="Rectangle 4"/>
          <p:cNvSpPr>
            <a:spLocks/>
          </p:cNvSpPr>
          <p:nvPr/>
        </p:nvSpPr>
        <p:spPr bwMode="auto">
          <a:xfrm>
            <a:off x="1054100" y="4102100"/>
            <a:ext cx="9956800" cy="810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PROB describes the forecast probability of a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included if there is the probability of thunderstorms, freezing precipitation or ceilings/visibility which may approach operational minima</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PROB only indicates either a 30% or 40% chance of the forecast weather occurring</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5989" name="Rectangle 5"/>
          <p:cNvSpPr>
            <a:spLocks/>
          </p:cNvSpPr>
          <p:nvPr/>
        </p:nvSpPr>
        <p:spPr bwMode="auto">
          <a:xfrm>
            <a:off x="876300" y="4330700"/>
            <a:ext cx="1273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1 1/2SM -SN BLSN BKN008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PROB30 2920/2922 </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5990" name="Rectangle 6"/>
          <p:cNvSpPr>
            <a:spLocks/>
          </p:cNvSpPr>
          <p:nvPr/>
        </p:nvSpPr>
        <p:spPr bwMode="auto">
          <a:xfrm>
            <a:off x="4629150" y="57785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marL="342900" indent="-3429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1/2SM SN VV005</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5989"/>
                                        </p:tgtEl>
                                        <p:attrNameLst>
                                          <p:attrName>style.visibility</p:attrName>
                                        </p:attrNameLst>
                                      </p:cBhvr>
                                      <p:to>
                                        <p:strVal val="visible"/>
                                      </p:to>
                                    </p:set>
                                    <p:animEffect transition="in" filter="fade">
                                      <p:cBhvr>
                                        <p:cTn id="7" dur="500"/>
                                        <p:tgtEl>
                                          <p:spTgt spid="4259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5990"/>
                                        </p:tgtEl>
                                        <p:attrNameLst>
                                          <p:attrName>style.visibility</p:attrName>
                                        </p:attrNameLst>
                                      </p:cBhvr>
                                      <p:to>
                                        <p:strVal val="visible"/>
                                      </p:to>
                                    </p:set>
                                    <p:animEffect transition="in" filter="fade">
                                      <p:cBhvr>
                                        <p:cTn id="10" dur="500"/>
                                        <p:tgtEl>
                                          <p:spTgt spid="4259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5989"/>
                                        </p:tgtEl>
                                      </p:cBhvr>
                                    </p:animEffect>
                                    <p:set>
                                      <p:cBhvr>
                                        <p:cTn id="15" dur="1" fill="hold">
                                          <p:stCondLst>
                                            <p:cond delay="499"/>
                                          </p:stCondLst>
                                        </p:cTn>
                                        <p:tgtEl>
                                          <p:spTgt spid="425989"/>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1.71875E-6 4.16667E-6 L 0.00598 -0.27002 " pathEditMode="relative" rAng="0" ptsTypes="AA">
                                      <p:cBhvr>
                                        <p:cTn id="17" dur="2000" fill="hold"/>
                                        <p:tgtEl>
                                          <p:spTgt spid="425990"/>
                                        </p:tgtEl>
                                        <p:attrNameLst>
                                          <p:attrName>ppt_x</p:attrName>
                                          <p:attrName>ppt_y</p:attrName>
                                        </p:attrNameLst>
                                      </p:cBhvr>
                                      <p:rCtr x="293" y="-1350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598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5988">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59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8" grpId="0" build="p" bldLvl="5"/>
      <p:bldP spid="425989" grpId="0"/>
      <p:bldP spid="425989" grpId="1"/>
      <p:bldP spid="425990" grpId="0"/>
      <p:bldP spid="425990" grpId="1"/>
    </p:bldLst>
  </p:timing>
</p:sld>
</file>

<file path=ppt/slides/slide38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496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err="1" smtClean="0">
                <a:latin typeface="Helvetica Neue Medium" charset="0"/>
                <a:ea typeface="Helvetica Neue Medium" charset="0"/>
                <a:cs typeface="Helvetica Neue Medium" charset="0"/>
                <a:sym typeface="Helvetica Neue Medium" charset="0"/>
              </a:rPr>
              <a:t>fm</a:t>
            </a:r>
            <a:endParaRPr lang="en-US" sz="4800" b="1" dirty="0" smtClean="0">
              <a:latin typeface="Helvetica Neue Medium" charset="0"/>
              <a:sym typeface="Helvetica Neue Medium" charset="0"/>
            </a:endParaRPr>
          </a:p>
        </p:txBody>
      </p:sp>
      <p:sp>
        <p:nvSpPr>
          <p:cNvPr id="4249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49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7012" name="Rectangle 4"/>
          <p:cNvSpPr>
            <a:spLocks/>
          </p:cNvSpPr>
          <p:nvPr/>
        </p:nvSpPr>
        <p:spPr bwMode="auto">
          <a:xfrm>
            <a:off x="1117600" y="4191000"/>
            <a:ext cx="9956800" cy="795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FM is used to forecast a rapid and permanent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is no time bracket associated with FM</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a new, complete forecast within a TAF</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even if elements are forecast to remain unchanged, they will be repeated within the FM change code</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7013" name="Rectangle 5"/>
          <p:cNvSpPr>
            <a:spLocks/>
          </p:cNvSpPr>
          <p:nvPr/>
        </p:nvSpPr>
        <p:spPr bwMode="auto">
          <a:xfrm>
            <a:off x="787400" y="4191000"/>
            <a:ext cx="1273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1 1/2SM -SN BLSN BKN008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PROB30 2920/2922 1/2SM SN VV005</a:t>
            </a:r>
          </a:p>
          <a:p>
            <a:pPr eaLnBrk="1" hangingPunct="1"/>
            <a:endPar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7014" name="Rectangle 6"/>
          <p:cNvSpPr>
            <a:spLocks/>
          </p:cNvSpPr>
          <p:nvPr/>
        </p:nvSpPr>
        <p:spPr bwMode="auto">
          <a:xfrm>
            <a:off x="806450" y="6146800"/>
            <a:ext cx="820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7013"/>
                                        </p:tgtEl>
                                        <p:attrNameLst>
                                          <p:attrName>style.visibility</p:attrName>
                                        </p:attrNameLst>
                                      </p:cBhvr>
                                      <p:to>
                                        <p:strVal val="visible"/>
                                      </p:to>
                                    </p:set>
                                    <p:animEffect transition="in" filter="fade">
                                      <p:cBhvr>
                                        <p:cTn id="7" dur="500"/>
                                        <p:tgtEl>
                                          <p:spTgt spid="4270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014"/>
                                        </p:tgtEl>
                                        <p:attrNameLst>
                                          <p:attrName>style.visibility</p:attrName>
                                        </p:attrNameLst>
                                      </p:cBhvr>
                                      <p:to>
                                        <p:strVal val="visible"/>
                                      </p:to>
                                    </p:set>
                                    <p:animEffect transition="in" filter="fade">
                                      <p:cBhvr>
                                        <p:cTn id="10" dur="500"/>
                                        <p:tgtEl>
                                          <p:spTgt spid="4270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7013"/>
                                        </p:tgtEl>
                                      </p:cBhvr>
                                    </p:animEffect>
                                    <p:set>
                                      <p:cBhvr>
                                        <p:cTn id="15" dur="1" fill="hold">
                                          <p:stCondLst>
                                            <p:cond delay="499"/>
                                          </p:stCondLst>
                                        </p:cTn>
                                        <p:tgtEl>
                                          <p:spTgt spid="427013"/>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1.40625E-6 3.75E-6 L 0.13916 -0.30778 " pathEditMode="relative" rAng="0" ptsTypes="AA">
                                      <p:cBhvr>
                                        <p:cTn id="17" dur="2000" fill="hold"/>
                                        <p:tgtEl>
                                          <p:spTgt spid="427014"/>
                                        </p:tgtEl>
                                        <p:attrNameLst>
                                          <p:attrName>ppt_x</p:attrName>
                                          <p:attrName>ppt_y</p:attrName>
                                        </p:attrNameLst>
                                      </p:cBhvr>
                                      <p:rCtr x="6958" y="-15397"/>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7012">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7012">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7012">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270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2" grpId="0" build="p" bldLvl="5"/>
      <p:bldP spid="427013" grpId="0"/>
      <p:bldP spid="427013" grpId="1"/>
      <p:bldP spid="427014" grpId="0"/>
      <p:bldP spid="427014" grpId="1"/>
    </p:bldLst>
  </p:timing>
</p:sld>
</file>

<file path=ppt/slides/slide38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598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err="1" smtClean="0">
                <a:latin typeface="Helvetica Neue Medium" charset="0"/>
                <a:ea typeface="Helvetica Neue Medium" charset="0"/>
                <a:cs typeface="Helvetica Neue Medium" charset="0"/>
                <a:sym typeface="Helvetica Neue Medium" charset="0"/>
              </a:rPr>
              <a:t>becmg</a:t>
            </a:r>
            <a:endParaRPr lang="en-US" sz="4800" b="1" dirty="0" smtClean="0">
              <a:latin typeface="Helvetica Neue Medium" charset="0"/>
              <a:sym typeface="Helvetica Neue Medium" charset="0"/>
            </a:endParaRPr>
          </a:p>
        </p:txBody>
      </p:sp>
      <p:sp>
        <p:nvSpPr>
          <p:cNvPr id="4259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59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8036" name="Rectangle 4"/>
          <p:cNvSpPr>
            <a:spLocks/>
          </p:cNvSpPr>
          <p:nvPr/>
        </p:nvSpPr>
        <p:spPr bwMode="auto">
          <a:xfrm>
            <a:off x="1104900" y="4254500"/>
            <a:ext cx="9956800" cy="845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BECMG is a gradual, permanent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used when up to two elements are forecast to gradually change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time bracket format is used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if a permanent change is expected in more than two elements, FM will be used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8037" name="Rectangle 5"/>
          <p:cNvSpPr>
            <a:spLocks/>
          </p:cNvSpPr>
          <p:nvPr/>
        </p:nvSpPr>
        <p:spPr bwMode="auto">
          <a:xfrm>
            <a:off x="812800" y="4394200"/>
            <a:ext cx="1273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1 1/2SM -SN BLSN BKN008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endPar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
        <p:nvSpPr>
          <p:cNvPr id="428038" name="Rectangle 6"/>
          <p:cNvSpPr>
            <a:spLocks/>
          </p:cNvSpPr>
          <p:nvPr/>
        </p:nvSpPr>
        <p:spPr bwMode="auto">
          <a:xfrm>
            <a:off x="806450" y="6794500"/>
            <a:ext cx="7226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8037"/>
                                        </p:tgtEl>
                                        <p:attrNameLst>
                                          <p:attrName>style.visibility</p:attrName>
                                        </p:attrNameLst>
                                      </p:cBhvr>
                                      <p:to>
                                        <p:strVal val="visible"/>
                                      </p:to>
                                    </p:set>
                                    <p:animEffect transition="in" filter="fade">
                                      <p:cBhvr>
                                        <p:cTn id="7" dur="500"/>
                                        <p:tgtEl>
                                          <p:spTgt spid="4280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8038"/>
                                        </p:tgtEl>
                                        <p:attrNameLst>
                                          <p:attrName>style.visibility</p:attrName>
                                        </p:attrNameLst>
                                      </p:cBhvr>
                                      <p:to>
                                        <p:strVal val="visible"/>
                                      </p:to>
                                    </p:set>
                                    <p:animEffect transition="in" filter="fade">
                                      <p:cBhvr>
                                        <p:cTn id="10" dur="500"/>
                                        <p:tgtEl>
                                          <p:spTgt spid="4280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8037"/>
                                        </p:tgtEl>
                                      </p:cBhvr>
                                    </p:animEffect>
                                    <p:set>
                                      <p:cBhvr>
                                        <p:cTn id="15" dur="1" fill="hold">
                                          <p:stCondLst>
                                            <p:cond delay="499"/>
                                          </p:stCondLst>
                                        </p:cTn>
                                        <p:tgtEl>
                                          <p:spTgt spid="428037"/>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3.75E-6 -2.5E-6 L 0.16565 -0.35937 " pathEditMode="relative" rAng="0" ptsTypes="AA">
                                      <p:cBhvr>
                                        <p:cTn id="17" dur="2000" fill="hold"/>
                                        <p:tgtEl>
                                          <p:spTgt spid="428038"/>
                                        </p:tgtEl>
                                        <p:attrNameLst>
                                          <p:attrName>ppt_x</p:attrName>
                                          <p:attrName>ppt_y</p:attrName>
                                        </p:attrNameLst>
                                      </p:cBhvr>
                                      <p:rCtr x="8276" y="-1796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8036">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8036">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8036">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280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6" grpId="0" build="p" bldLvl="5"/>
      <p:bldP spid="428037" grpId="0"/>
      <p:bldP spid="428037" grpId="1"/>
      <p:bldP spid="428038" grpId="0"/>
      <p:bldP spid="428038" grpId="1"/>
    </p:bldLst>
  </p:timing>
</p:sld>
</file>

<file path=ppt/slides/slide38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70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err="1" smtClean="0">
                <a:latin typeface="Helvetica Neue Medium" charset="0"/>
                <a:ea typeface="Helvetica Neue Medium" charset="0"/>
                <a:cs typeface="Helvetica Neue Medium" charset="0"/>
                <a:sym typeface="Helvetica Neue Medium" charset="0"/>
              </a:rPr>
              <a:t>becmg</a:t>
            </a:r>
            <a:endParaRPr lang="en-US" sz="4800" b="1" dirty="0" smtClean="0">
              <a:latin typeface="Helvetica Neue Medium" charset="0"/>
              <a:sym typeface="Helvetica Neue Medium" charset="0"/>
            </a:endParaRPr>
          </a:p>
        </p:txBody>
      </p:sp>
      <p:sp>
        <p:nvSpPr>
          <p:cNvPr id="4270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70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29060" name="Rectangle 4"/>
          <p:cNvSpPr>
            <a:spLocks/>
          </p:cNvSpPr>
          <p:nvPr/>
        </p:nvSpPr>
        <p:spPr bwMode="auto">
          <a:xfrm>
            <a:off x="1092200" y="4267200"/>
            <a:ext cx="9956800" cy="897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remarks code will indicate if the forecast is based on AWOS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will also indicate the time at which the next TAF will be issued by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TAF issuance commonly precedes its validity period by more than twenty minutes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429061" name="Rectangle 5"/>
          <p:cNvSpPr>
            <a:spLocks/>
          </p:cNvSpPr>
          <p:nvPr/>
        </p:nvSpPr>
        <p:spPr bwMode="auto">
          <a:xfrm>
            <a:off x="647700" y="4267200"/>
            <a:ext cx="127381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TAF CYDN 291145Z 2912/3012 24010G25KT </a:t>
            </a:r>
          </a:p>
          <a:p>
            <a:pPr marL="0" lvl="1"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WS01127050KT 3SM -SN BKN010 OVC040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TEMPO 2918/3001 1 1/2SM -SN BLSN BKN008                                   </a:t>
            </a:r>
          </a:p>
          <a:p>
            <a:pPr marL="0" lvl="4"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PROB30 2920/2922 1/2SM SN VV005</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FM300130 28010KT 5SM -SN BKN020</a:t>
            </a:r>
          </a:p>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BECMG 3006/3008 00000KT SKC </a:t>
            </a:r>
          </a:p>
          <a:p>
            <a:pPr eaLnBrk="1" hangingPunct="1"/>
            <a:endPar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endParaRPr>
          </a:p>
        </p:txBody>
      </p:sp>
      <p:sp>
        <p:nvSpPr>
          <p:cNvPr id="429062" name="Rectangle 6"/>
          <p:cNvSpPr>
            <a:spLocks/>
          </p:cNvSpPr>
          <p:nvPr/>
        </p:nvSpPr>
        <p:spPr bwMode="auto">
          <a:xfrm>
            <a:off x="628650" y="7150100"/>
            <a:ext cx="1257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200" b="1">
                <a:solidFill>
                  <a:schemeClr val="tx1"/>
                </a:solidFill>
                <a:latin typeface="Helvetica" panose="020B0604020202020204" pitchFamily="34" charset="0"/>
                <a:cs typeface="Helvetica" panose="020B0604020202020204" pitchFamily="34" charset="0"/>
                <a:sym typeface="Helvetica" panose="020B0604020202020204" pitchFamily="34" charset="0"/>
              </a:rPr>
              <a:t>RMK FCST BASED ON AUTO OBS NXT FCST BY 281800Z</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9061"/>
                                        </p:tgtEl>
                                        <p:attrNameLst>
                                          <p:attrName>style.visibility</p:attrName>
                                        </p:attrNameLst>
                                      </p:cBhvr>
                                      <p:to>
                                        <p:strVal val="visible"/>
                                      </p:to>
                                    </p:set>
                                    <p:animEffect transition="in" filter="fade">
                                      <p:cBhvr>
                                        <p:cTn id="7" dur="500"/>
                                        <p:tgtEl>
                                          <p:spTgt spid="4290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9062"/>
                                        </p:tgtEl>
                                        <p:attrNameLst>
                                          <p:attrName>style.visibility</p:attrName>
                                        </p:attrNameLst>
                                      </p:cBhvr>
                                      <p:to>
                                        <p:strVal val="visible"/>
                                      </p:to>
                                    </p:set>
                                    <p:animEffect transition="in" filter="fade">
                                      <p:cBhvr>
                                        <p:cTn id="10" dur="500"/>
                                        <p:tgtEl>
                                          <p:spTgt spid="4290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9061"/>
                                        </p:tgtEl>
                                      </p:cBhvr>
                                    </p:animEffect>
                                    <p:set>
                                      <p:cBhvr>
                                        <p:cTn id="15" dur="1" fill="hold">
                                          <p:stCondLst>
                                            <p:cond delay="499"/>
                                          </p:stCondLst>
                                        </p:cTn>
                                        <p:tgtEl>
                                          <p:spTgt spid="429061"/>
                                        </p:tgtEl>
                                        <p:attrNameLst>
                                          <p:attrName>style.visibility</p:attrName>
                                        </p:attrNameLst>
                                      </p:cBhvr>
                                      <p:to>
                                        <p:strVal val="hidden"/>
                                      </p:to>
                                    </p:set>
                                  </p:childTnLst>
                                </p:cTn>
                              </p:par>
                              <p:par>
                                <p:cTn id="16" presetID="56" presetClass="path" presetSubtype="0" accel="50000" decel="50000" fill="hold" grpId="1" nodeType="withEffect">
                                  <p:stCondLst>
                                    <p:cond delay="0"/>
                                  </p:stCondLst>
                                  <p:childTnLst>
                                    <p:animMotion origin="layout" path="M 1.71875E-6 -8.33333E-7 L 0.01806 -0.41064 " pathEditMode="relative" rAng="0" ptsTypes="AA">
                                      <p:cBhvr>
                                        <p:cTn id="17" dur="2000" fill="hold"/>
                                        <p:tgtEl>
                                          <p:spTgt spid="429062"/>
                                        </p:tgtEl>
                                        <p:attrNameLst>
                                          <p:attrName>ppt_x</p:attrName>
                                          <p:attrName>ppt_y</p:attrName>
                                        </p:attrNameLst>
                                      </p:cBhvr>
                                      <p:rCtr x="903" y="-2054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9060">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9060">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90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0" grpId="0" build="p" bldLvl="5"/>
      <p:bldP spid="429061" grpId="0"/>
      <p:bldP spid="429061" grpId="1"/>
      <p:bldP spid="429062" grpId="0"/>
      <p:bldP spid="429062" grpId="1"/>
    </p:bldLst>
  </p:timing>
</p:sld>
</file>

<file path=ppt/slides/slide38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803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Taf</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280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80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0084"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30085" name="Rectangle 5"/>
          <p:cNvSpPr>
            <a:spLocks/>
          </p:cNvSpPr>
          <p:nvPr/>
        </p:nvSpPr>
        <p:spPr bwMode="auto">
          <a:xfrm>
            <a:off x="5880100" y="4762500"/>
            <a:ext cx="1130300" cy="3556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300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0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5"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2905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Fd</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upper wind and temp</a:t>
            </a:r>
            <a:endParaRPr lang="en-US" sz="4800" b="1" dirty="0" smtClean="0">
              <a:latin typeface="Helvetica Neue Medium" charset="0"/>
              <a:sym typeface="Helvetica Neue Medium" charset="0"/>
            </a:endParaRPr>
          </a:p>
        </p:txBody>
      </p:sp>
      <p:sp>
        <p:nvSpPr>
          <p:cNvPr id="4290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290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1108" name="Rectangle 4"/>
          <p:cNvSpPr>
            <a:spLocks/>
          </p:cNvSpPr>
          <p:nvPr/>
        </p:nvSpPr>
        <p:spPr bwMode="auto">
          <a:xfrm>
            <a:off x="1231900" y="4927600"/>
            <a:ext cx="9956800" cy="102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upper level wind and temperature forecast is know as FD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to generate this forecast, data is collected twice daily (00Z, 12Z) from 32 sites across Canada</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2906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110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110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3110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3110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8" grpId="0" build="p" autoUpdateAnimBg="0"/>
    </p:bldLst>
  </p:timing>
</p:sld>
</file>

<file path=ppt/slides/slide38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008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Fd</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upper wind and temp</a:t>
            </a:r>
            <a:endParaRPr lang="en-US" sz="4800" b="1" dirty="0" smtClean="0">
              <a:latin typeface="Helvetica Neue Medium" charset="0"/>
              <a:sym typeface="Helvetica Neue Medium" charset="0"/>
            </a:endParaRPr>
          </a:p>
        </p:txBody>
      </p:sp>
      <p:sp>
        <p:nvSpPr>
          <p:cNvPr id="4300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00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2132" name="Rectangle 4"/>
          <p:cNvSpPr>
            <a:spLocks/>
          </p:cNvSpPr>
          <p:nvPr/>
        </p:nvSpPr>
        <p:spPr bwMode="auto">
          <a:xfrm>
            <a:off x="1244600" y="4826000"/>
            <a:ext cx="9956800" cy="93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wind direction (rounded to the nearest 10° true) and speed are forecast for all levels in 3000‘ increments ASL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temperature is forecast for all but the 3000‘ level, due to low level temperature variation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3008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21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213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32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2"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37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37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373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3057525"/>
            <a:ext cx="83947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3733" name="Rectangle 4"/>
          <p:cNvSpPr>
            <a:spLocks/>
          </p:cNvSpPr>
          <p:nvPr/>
        </p:nvSpPr>
        <p:spPr bwMode="auto">
          <a:xfrm>
            <a:off x="7848600" y="34290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30.92”Hg</a:t>
            </a:r>
          </a:p>
        </p:txBody>
      </p:sp>
      <p:sp>
        <p:nvSpPr>
          <p:cNvPr id="73734" name="Rectangle 5"/>
          <p:cNvSpPr>
            <a:spLocks/>
          </p:cNvSpPr>
          <p:nvPr/>
        </p:nvSpPr>
        <p:spPr bwMode="auto">
          <a:xfrm>
            <a:off x="3378200" y="34290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28.92”Hg</a:t>
            </a:r>
          </a:p>
        </p:txBody>
      </p:sp>
      <p:sp>
        <p:nvSpPr>
          <p:cNvPr id="73735"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low to high</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110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Fd</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upper wind and temp</a:t>
            </a:r>
            <a:endParaRPr lang="en-US" sz="4800" b="1" dirty="0" smtClean="0">
              <a:latin typeface="Helvetica Neue Medium" charset="0"/>
              <a:sym typeface="Helvetica Neue Medium" charset="0"/>
            </a:endParaRPr>
          </a:p>
        </p:txBody>
      </p:sp>
      <p:sp>
        <p:nvSpPr>
          <p:cNvPr id="4311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11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3156" name="Picture 4"/>
          <p:cNvPicPr>
            <a:picLocks noChangeArrowheads="1"/>
          </p:cNvPicPr>
          <p:nvPr/>
        </p:nvPicPr>
        <p:blipFill>
          <a:blip r:embed="rId2"/>
          <a:srcRect/>
          <a:stretch>
            <a:fillRect/>
          </a:stretch>
        </p:blipFill>
        <p:spPr bwMode="auto">
          <a:xfrm>
            <a:off x="3375025" y="3060700"/>
            <a:ext cx="6248400" cy="53213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213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Fd</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321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21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4180"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34181" name="Rectangle 5"/>
          <p:cNvSpPr>
            <a:spLocks/>
          </p:cNvSpPr>
          <p:nvPr/>
        </p:nvSpPr>
        <p:spPr bwMode="auto">
          <a:xfrm>
            <a:off x="4762500" y="4762500"/>
            <a:ext cx="10795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34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4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81" grpId="0" animBg="1"/>
    </p:bldLst>
  </p:timing>
</p:sld>
</file>

<file path=ppt/slides/slide39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315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Pirep</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pilot report</a:t>
            </a:r>
            <a:endParaRPr lang="en-US" sz="4800" b="1" dirty="0" smtClean="0">
              <a:latin typeface="Helvetica Neue Medium" charset="0"/>
              <a:sym typeface="Helvetica Neue Medium" charset="0"/>
            </a:endParaRPr>
          </a:p>
        </p:txBody>
      </p:sp>
      <p:sp>
        <p:nvSpPr>
          <p:cNvPr id="4331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31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5204" name="Rectangle 4"/>
          <p:cNvSpPr>
            <a:spLocks/>
          </p:cNvSpPr>
          <p:nvPr/>
        </p:nvSpPr>
        <p:spPr bwMode="auto">
          <a:xfrm>
            <a:off x="1079500" y="36576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PIREP is a report of weather conditions encountered in flight by other pilots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PIREP is invaluable, and pilots are encouraged to file them, especially when significant weather phenomena are observed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PIREP reported as UACN10 are regular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PIREP reported as </a:t>
            </a:r>
            <a:r>
              <a:rPr lang="en-US">
                <a:solidFill>
                  <a:srgbClr val="D90B00"/>
                </a:solidFill>
                <a:latin typeface="Helvetica" panose="020B0604020202020204" pitchFamily="34" charset="0"/>
                <a:cs typeface="Helvetica" panose="020B0604020202020204" pitchFamily="34" charset="0"/>
                <a:sym typeface="Helvetica" panose="020B0604020202020204" pitchFamily="34" charset="0"/>
              </a:rPr>
              <a:t>UACN01</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are urgent</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3315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52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520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3520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3520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3520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352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4" grpId="0" build="p" autoUpdateAnimBg="0"/>
    </p:bldLst>
  </p:timing>
</p:sld>
</file>

<file path=ppt/slides/slide39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417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Pirep</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example</a:t>
            </a:r>
            <a:endParaRPr lang="en-US" sz="4800" b="1" dirty="0" smtClean="0">
              <a:latin typeface="Helvetica Neue Medium" charset="0"/>
              <a:sym typeface="Helvetica Neue Medium" charset="0"/>
            </a:endParaRPr>
          </a:p>
        </p:txBody>
      </p:sp>
      <p:sp>
        <p:nvSpPr>
          <p:cNvPr id="4341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41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4181" name="Rectangle 4"/>
          <p:cNvSpPr>
            <a:spLocks/>
          </p:cNvSpPr>
          <p:nvPr/>
        </p:nvSpPr>
        <p:spPr bwMode="auto">
          <a:xfrm>
            <a:off x="1384300" y="3340100"/>
            <a:ext cx="102235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5720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15000"/>
              </a:lnSpc>
              <a:spcBef>
                <a:spcPts val="1000"/>
              </a:spcBef>
            </a:pPr>
            <a:r>
              <a:rPr lang="en-US" sz="2400" b="1">
                <a:solidFill>
                  <a:srgbClr val="FF0000"/>
                </a:solidFill>
                <a:latin typeface="Arial" panose="020B0604020202020204" pitchFamily="34" charset="0"/>
                <a:cs typeface="Arial" panose="020B0604020202020204" pitchFamily="34" charset="0"/>
                <a:sym typeface="Arial" panose="020B0604020202020204" pitchFamily="34" charset="0"/>
              </a:rPr>
              <a:t>UACN01</a:t>
            </a: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 CYEG 270202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EG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UUA /OV YYC 340010 /TM 0200 /FLUNKN /TP UNKN /RM PILOT ON GROUND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REPORTS TORNADO MOVING WEST TO EAST</a:t>
            </a:r>
          </a:p>
          <a:p>
            <a:pPr eaLnBrk="1" hangingPunct="1">
              <a:lnSpc>
                <a:spcPct val="115000"/>
              </a:lnSpc>
              <a:spcBef>
                <a:spcPts val="1000"/>
              </a:spcBef>
            </a:pPr>
            <a:endParaRPr lang="en-US" sz="2400" b="1">
              <a:solidFill>
                <a:srgbClr val="FF0000"/>
              </a:solidFill>
              <a:latin typeface="Arial" panose="020B0604020202020204" pitchFamily="34" charset="0"/>
              <a:cs typeface="Arial" panose="020B0604020202020204" pitchFamily="34" charset="0"/>
              <a:sym typeface="Arial" panose="020B0604020202020204" pitchFamily="34" charset="0"/>
            </a:endParaRPr>
          </a:p>
          <a:p>
            <a:pPr eaLnBrk="1" hangingPunct="1">
              <a:lnSpc>
                <a:spcPct val="115000"/>
              </a:lnSpc>
              <a:spcBef>
                <a:spcPts val="1000"/>
              </a:spcBef>
            </a:pPr>
            <a:r>
              <a:rPr lang="en-US" sz="2400" b="1">
                <a:solidFill>
                  <a:srgbClr val="FF0000"/>
                </a:solidFill>
                <a:latin typeface="Arial" panose="020B0604020202020204" pitchFamily="34" charset="0"/>
                <a:cs typeface="Arial" panose="020B0604020202020204" pitchFamily="34" charset="0"/>
                <a:sym typeface="Arial" panose="020B0604020202020204" pitchFamily="34" charset="0"/>
              </a:rPr>
              <a:t>UACN01</a:t>
            </a: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 CYKA 301613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VR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UUA /OV CYVR 145030 /TM 1609 /FLDURD /TP DH8D /IC SEV MXD 090-120 </a:t>
            </a:r>
            <a:b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br>
            <a:r>
              <a:rPr lang="en-US" sz="2400" b="1">
                <a:solidFill>
                  <a:schemeClr val="tx1"/>
                </a:solidFill>
                <a:latin typeface="Arial" panose="020B0604020202020204" pitchFamily="34" charset="0"/>
                <a:cs typeface="Arial" panose="020B0604020202020204" pitchFamily="34" charset="0"/>
                <a:sym typeface="Arial" panose="020B0604020202020204" pitchFamily="34" charset="0"/>
              </a:rPr>
              <a:t>/RM 20-30 NM ON GRIZZ.3 ARR IN CYVR. ACFT HAD NO CHOICE BUT TO DSND</a:t>
            </a:r>
          </a:p>
        </p:txBody>
      </p:sp>
    </p:spTree>
  </p:cSld>
  <p:clrMapOvr>
    <a:masterClrMapping/>
  </p:clrMapOvr>
  <p:transition spd="med">
    <p:dissolve/>
  </p:transition>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520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Pirep</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352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52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7252"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37253" name="Rectangle 5"/>
          <p:cNvSpPr>
            <a:spLocks/>
          </p:cNvSpPr>
          <p:nvPr/>
        </p:nvSpPr>
        <p:spPr bwMode="auto">
          <a:xfrm>
            <a:off x="4762500" y="5067300"/>
            <a:ext cx="10795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372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7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3"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622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Information </a:t>
            </a:r>
            <a:r>
              <a:rPr lang="en-US" sz="4800" b="1" dirty="0" smtClean="0">
                <a:latin typeface="Helvetica Neue Medium" charset="0"/>
                <a:ea typeface="Helvetica Neue Medium" charset="0"/>
                <a:cs typeface="Helvetica Neue Medium" charset="0"/>
                <a:sym typeface="Helvetica Neue Medium" charset="0"/>
              </a:rPr>
              <a:t>classification</a:t>
            </a:r>
            <a:endParaRPr lang="en-US" sz="4800" b="1" dirty="0" smtClean="0">
              <a:latin typeface="Helvetica Neue Medium" charset="0"/>
              <a:sym typeface="Helvetica Neue Medium" charset="0"/>
            </a:endParaRPr>
          </a:p>
        </p:txBody>
      </p:sp>
      <p:sp>
        <p:nvSpPr>
          <p:cNvPr id="4362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62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38276" name="Picture 4"/>
          <p:cNvPicPr>
            <a:picLocks noChangeArrowheads="1"/>
          </p:cNvPicPr>
          <p:nvPr/>
        </p:nvPicPr>
        <p:blipFill>
          <a:blip r:embed="rId2"/>
          <a:srcRect/>
          <a:stretch>
            <a:fillRect/>
          </a:stretch>
        </p:blipFill>
        <p:spPr bwMode="auto">
          <a:xfrm>
            <a:off x="1727200" y="3613150"/>
            <a:ext cx="9537700" cy="39497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38277" name="Rectangle 5"/>
          <p:cNvSpPr>
            <a:spLocks/>
          </p:cNvSpPr>
          <p:nvPr/>
        </p:nvSpPr>
        <p:spPr bwMode="auto">
          <a:xfrm>
            <a:off x="7378700" y="4025900"/>
            <a:ext cx="2971800" cy="508000"/>
          </a:xfrm>
          <a:prstGeom prst="rect">
            <a:avLst/>
          </a:prstGeom>
          <a:noFill/>
          <a:ln w="762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8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725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Graphical weather </a:t>
            </a:r>
            <a:r>
              <a:rPr lang="en-US" sz="4800" b="1" dirty="0" smtClean="0">
                <a:latin typeface="Helvetica Neue Medium" charset="0"/>
                <a:ea typeface="Helvetica Neue Medium" charset="0"/>
                <a:cs typeface="Helvetica Neue Medium" charset="0"/>
                <a:sym typeface="Helvetica Neue Medium" charset="0"/>
              </a:rPr>
              <a:t>visual</a:t>
            </a:r>
            <a:endParaRPr lang="en-US" sz="4800" b="1" dirty="0" smtClean="0">
              <a:latin typeface="Helvetica Neue Medium" charset="0"/>
              <a:sym typeface="Helvetica Neue Medium" charset="0"/>
            </a:endParaRPr>
          </a:p>
        </p:txBody>
      </p:sp>
      <p:sp>
        <p:nvSpPr>
          <p:cNvPr id="4372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72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9300" name="Rectangle 4"/>
          <p:cNvSpPr>
            <a:spLocks/>
          </p:cNvSpPr>
          <p:nvPr/>
        </p:nvSpPr>
        <p:spPr bwMode="auto">
          <a:xfrm>
            <a:off x="1092200" y="4787900"/>
            <a:ext cx="9956800" cy="845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graphical weather uses a combination of symbology and alphanumeric code overlaid on a geographic map to create a weather analysis or forecast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graphical area forecast (GFA) is one such product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930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393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0" grpId="0" build="p" autoUpdateAnimBg="0"/>
    </p:bldLst>
  </p:timing>
</p:sld>
</file>

<file path=ppt/slides/slide39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827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background</a:t>
            </a:r>
            <a:endParaRPr lang="en-US" sz="4800" b="1" dirty="0" smtClean="0">
              <a:latin typeface="Helvetica Neue Medium" charset="0"/>
              <a:sym typeface="Helvetica Neue Medium" charset="0"/>
            </a:endParaRPr>
          </a:p>
        </p:txBody>
      </p:sp>
      <p:sp>
        <p:nvSpPr>
          <p:cNvPr id="4382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82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0324" name="Rectangle 4"/>
          <p:cNvSpPr>
            <a:spLocks/>
          </p:cNvSpPr>
          <p:nvPr/>
        </p:nvSpPr>
        <p:spPr bwMode="auto">
          <a:xfrm>
            <a:off x="1092200" y="4787900"/>
            <a:ext cx="9956800" cy="845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graphical weather uses a combination of symbology and alphanumeric code overlaid on a geographic map to create a weather analysis or forecast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graphical area forecast (GFA) is one such product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03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03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4" grpId="0" build="p" autoUpdateAnimBg="0"/>
    </p:bldLst>
  </p:timing>
</p:sld>
</file>

<file path=ppt/slides/slide39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929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coverage</a:t>
            </a:r>
            <a:endParaRPr lang="en-US" sz="4800" b="1" dirty="0" smtClean="0">
              <a:latin typeface="Helvetica Neue Medium" charset="0"/>
              <a:sym typeface="Helvetica Neue Medium" charset="0"/>
            </a:endParaRPr>
          </a:p>
        </p:txBody>
      </p:sp>
      <p:sp>
        <p:nvSpPr>
          <p:cNvPr id="4392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93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1348" name="Rectangle 4"/>
          <p:cNvSpPr>
            <a:spLocks/>
          </p:cNvSpPr>
          <p:nvPr/>
        </p:nvSpPr>
        <p:spPr bwMode="auto">
          <a:xfrm>
            <a:off x="1092200" y="3746500"/>
            <a:ext cx="99568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seven GFA domains provide complete domestic coverage of Canada</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consists of a series of weather charts that provide a 24 hour depiction of the most probable weather conditions forecast to occur over a specific area at a specific time, from the surface to 24000’ ASL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3930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134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13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8" grpId="0" build="p" autoUpdateAnimBg="0"/>
    </p:bldLst>
  </p:timing>
</p:sld>
</file>

<file path=ppt/slides/slide39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032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defined</a:t>
            </a:r>
            <a:endParaRPr lang="en-US" sz="4800" b="1" dirty="0" smtClean="0">
              <a:latin typeface="Helvetica Neue Medium" charset="0"/>
              <a:sym typeface="Helvetica Neue Medium" charset="0"/>
            </a:endParaRPr>
          </a:p>
        </p:txBody>
      </p:sp>
      <p:sp>
        <p:nvSpPr>
          <p:cNvPr id="4403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03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2372" name="Rectangle 4"/>
          <p:cNvSpPr>
            <a:spLocks/>
          </p:cNvSpPr>
          <p:nvPr/>
        </p:nvSpPr>
        <p:spPr bwMode="auto">
          <a:xfrm>
            <a:off x="1333500" y="4508500"/>
            <a:ext cx="9956800" cy="98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each GFA is in fact a series of weather charts, which are grouped into three sets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each set contains a chart that forecasts clouds and weather, and another chart that forecasts icing, turbulence, and the height of the freezing level</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032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237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237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23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2"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78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78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37892" name="Rectangle 3"/>
          <p:cNvSpPr>
            <a:spLocks noGrp="1" noChangeArrowheads="1"/>
          </p:cNvSpPr>
          <p:nvPr>
            <p:ph type="body" idx="1"/>
          </p:nvPr>
        </p:nvSpPr>
        <p:spPr bwMode="auto">
          <a:xfrm>
            <a:off x="1435100" y="5600700"/>
            <a:ext cx="10134600" cy="50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eaLnBrk="1" hangingPunct="1"/>
            <a:r>
              <a:rPr lang="en-US" smtClean="0"/>
              <a:t>pre-test, met theory</a:t>
            </a:r>
          </a:p>
        </p:txBody>
      </p:sp>
      <p:sp>
        <p:nvSpPr>
          <p:cNvPr id="37893" name="Rectangle 4"/>
          <p:cNvSpPr>
            <a:spLocks noGrp="1" noChangeArrowheads="1"/>
          </p:cNvSpPr>
          <p:nvPr>
            <p:ph type="title"/>
          </p:nvPr>
        </p:nvSpPr>
        <p:spPr bwMode="auto">
          <a:xfrm>
            <a:off x="1435100" y="3403600"/>
            <a:ext cx="10134600" cy="2273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mtClean="0"/>
              <a:t>day</a:t>
            </a:r>
            <a:r>
              <a:rPr lang="en-US" smtClean="0">
                <a:latin typeface="Helvetica Neue" charset="0"/>
                <a:ea typeface="Helvetica Neue" charset="0"/>
                <a:cs typeface="Helvetica Neue" charset="0"/>
                <a:sym typeface="Helvetica Neue" charset="0"/>
              </a:rPr>
              <a:t>1</a:t>
            </a:r>
            <a:endParaRPr lang="en-US" smtClean="0">
              <a:latin typeface="Helvetica Neue" charset="0"/>
              <a:sym typeface="Helvetica Neue" charset="0"/>
            </a:endParaRPr>
          </a:p>
        </p:txBody>
      </p:sp>
    </p:spTree>
  </p:cSld>
  <p:clrMapOvr>
    <a:masterClrMapping/>
  </p:clrMapOvr>
  <p:transition spd="slow">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pic>
        <p:nvPicPr>
          <p:cNvPr id="74754"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3035300"/>
            <a:ext cx="83312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47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47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4757" name="Rectangle 4"/>
          <p:cNvSpPr>
            <a:spLocks/>
          </p:cNvSpPr>
          <p:nvPr/>
        </p:nvSpPr>
        <p:spPr bwMode="auto">
          <a:xfrm>
            <a:off x="7835900" y="54229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30.92”Hg</a:t>
            </a:r>
          </a:p>
        </p:txBody>
      </p:sp>
      <p:sp>
        <p:nvSpPr>
          <p:cNvPr id="74758" name="Rectangle 5"/>
          <p:cNvSpPr>
            <a:spLocks/>
          </p:cNvSpPr>
          <p:nvPr/>
        </p:nvSpPr>
        <p:spPr bwMode="auto">
          <a:xfrm>
            <a:off x="3390900" y="3340100"/>
            <a:ext cx="1974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alpha val="50195"/>
                  </a:srgbClr>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chemeClr val="tx1"/>
                </a:solidFill>
                <a:ea typeface="Helvetica Neue" charset="0"/>
                <a:cs typeface="Helvetica Neue" charset="0"/>
              </a:rPr>
              <a:t>28.92”Hg</a:t>
            </a:r>
          </a:p>
        </p:txBody>
      </p:sp>
      <p:sp>
        <p:nvSpPr>
          <p:cNvPr id="74759"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low to high</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134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24 hour coverage</a:t>
            </a:r>
            <a:endParaRPr lang="en-US" sz="4800" b="1" dirty="0" smtClean="0">
              <a:latin typeface="Helvetica Neue Medium" charset="0"/>
              <a:sym typeface="Helvetica Neue Medium" charset="0"/>
            </a:endParaRPr>
          </a:p>
        </p:txBody>
      </p:sp>
      <p:sp>
        <p:nvSpPr>
          <p:cNvPr id="4413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13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3396" name="Rectangle 4"/>
          <p:cNvSpPr>
            <a:spLocks/>
          </p:cNvSpPr>
          <p:nvPr/>
        </p:nvSpPr>
        <p:spPr bwMode="auto">
          <a:xfrm>
            <a:off x="1104900" y="3670300"/>
            <a:ext cx="9956800" cy="1160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first GFA set is valid at the beginning of the forecast period, for six hours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second set is valid six hours into the forecast period, for six hours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third GFA set is valid twelve hours into the forecast period, for twelve hours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creates a comprehensive 24 hour forecast</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135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339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339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339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4339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433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build="p" autoUpdateAnimBg="0"/>
    </p:bldLst>
  </p:timing>
</p:sld>
</file>

<file path=ppt/slides/slide40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237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issuance and validity</a:t>
            </a:r>
            <a:endParaRPr lang="en-US" sz="4800" b="1" dirty="0" smtClean="0">
              <a:latin typeface="Helvetica Neue Medium" charset="0"/>
              <a:sym typeface="Helvetica Neue Medium" charset="0"/>
            </a:endParaRPr>
          </a:p>
        </p:txBody>
      </p:sp>
      <p:sp>
        <p:nvSpPr>
          <p:cNvPr id="4423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23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4420" name="Rectangle 4"/>
          <p:cNvSpPr>
            <a:spLocks/>
          </p:cNvSpPr>
          <p:nvPr/>
        </p:nvSpPr>
        <p:spPr bwMode="auto">
          <a:xfrm>
            <a:off x="1244600" y="3886200"/>
            <a:ext cx="9956800" cy="1108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issued every six hours, with four issuances a day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issuance, as with any forecast, precedes validity time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issued before the top of the 0000, 0600, 1200 and 1800 zulu hours, the respective hours when each GFA becomes valid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every time GFA is issued the previous GFA is superseded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2374"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44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44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442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4442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44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0" grpId="0" build="p" autoUpdateAnimBg="0"/>
    </p:bldLst>
  </p:timing>
</p:sld>
</file>

<file path=ppt/slides/slide4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339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issuance and validity</a:t>
            </a:r>
            <a:endParaRPr lang="en-US" sz="4800" b="1" dirty="0" smtClean="0">
              <a:latin typeface="Helvetica Neue Medium" charset="0"/>
              <a:sym typeface="Helvetica Neue Medium" charset="0"/>
            </a:endParaRPr>
          </a:p>
        </p:txBody>
      </p:sp>
      <p:sp>
        <p:nvSpPr>
          <p:cNvPr id="4433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33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5444" name="Rectangle 4"/>
          <p:cNvSpPr>
            <a:spLocks/>
          </p:cNvSpPr>
          <p:nvPr/>
        </p:nvSpPr>
        <p:spPr bwMode="auto">
          <a:xfrm>
            <a:off x="1244600" y="3886200"/>
            <a:ext cx="9956800" cy="1108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issued every six hours, with four issuances a day</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issuance, as with any forecast, precedes validity time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issued before the top of the 0000, 0600, 1200 and 1800 zulu hours, the respective hours when each GFA becomes valid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every time GFA is issued the previous GFA is superseded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339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544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544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544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4544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454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4" grpId="0" build="p" autoUpdateAnimBg="0"/>
    </p:bldLst>
  </p:timing>
</p:sld>
</file>

<file path=ppt/slides/slide40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441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issuance</a:t>
            </a:r>
            <a:endParaRPr lang="en-US" sz="4800" b="1" dirty="0" smtClean="0">
              <a:latin typeface="Helvetica Neue Medium" charset="0"/>
              <a:sym typeface="Helvetica Neue Medium" charset="0"/>
            </a:endParaRPr>
          </a:p>
        </p:txBody>
      </p:sp>
      <p:sp>
        <p:nvSpPr>
          <p:cNvPr id="4444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44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4421" name="Oval 4"/>
          <p:cNvSpPr>
            <a:spLocks/>
          </p:cNvSpPr>
          <p:nvPr/>
        </p:nvSpPr>
        <p:spPr bwMode="auto">
          <a:xfrm>
            <a:off x="3975100" y="3721100"/>
            <a:ext cx="5041900" cy="4953000"/>
          </a:xfrm>
          <a:prstGeom prst="ellipse">
            <a:avLst/>
          </a:prstGeom>
          <a:noFill/>
          <a:ln w="76200">
            <a:solidFill>
              <a:srgbClr val="FFFEF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4422" name="Rectangle 5"/>
          <p:cNvSpPr>
            <a:spLocks/>
          </p:cNvSpPr>
          <p:nvPr/>
        </p:nvSpPr>
        <p:spPr bwMode="auto">
          <a:xfrm>
            <a:off x="5981700" y="3238500"/>
            <a:ext cx="10334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0000Z</a:t>
            </a:r>
          </a:p>
        </p:txBody>
      </p:sp>
      <p:sp>
        <p:nvSpPr>
          <p:cNvPr id="444423" name="Rectangle 6"/>
          <p:cNvSpPr>
            <a:spLocks/>
          </p:cNvSpPr>
          <p:nvPr/>
        </p:nvSpPr>
        <p:spPr bwMode="auto">
          <a:xfrm>
            <a:off x="9207500" y="5981700"/>
            <a:ext cx="10334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0600Z</a:t>
            </a:r>
          </a:p>
        </p:txBody>
      </p:sp>
      <p:sp>
        <p:nvSpPr>
          <p:cNvPr id="444424" name="Rectangle 7"/>
          <p:cNvSpPr>
            <a:spLocks/>
          </p:cNvSpPr>
          <p:nvPr/>
        </p:nvSpPr>
        <p:spPr bwMode="auto">
          <a:xfrm>
            <a:off x="5981700" y="8737600"/>
            <a:ext cx="10334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1200Z</a:t>
            </a:r>
          </a:p>
        </p:txBody>
      </p:sp>
      <p:sp>
        <p:nvSpPr>
          <p:cNvPr id="444425" name="Rectangle 8"/>
          <p:cNvSpPr>
            <a:spLocks/>
          </p:cNvSpPr>
          <p:nvPr/>
        </p:nvSpPr>
        <p:spPr bwMode="auto">
          <a:xfrm>
            <a:off x="2755900" y="5981700"/>
            <a:ext cx="10334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a:solidFill>
                  <a:schemeClr val="tx1"/>
                </a:solidFill>
                <a:ea typeface="Helvetica Neue" charset="0"/>
                <a:cs typeface="Helvetica Neue" charset="0"/>
              </a:rPr>
              <a:t>1800Z</a:t>
            </a:r>
          </a:p>
        </p:txBody>
      </p:sp>
      <p:sp>
        <p:nvSpPr>
          <p:cNvPr id="446473" name="Rectangle 9"/>
          <p:cNvSpPr>
            <a:spLocks/>
          </p:cNvSpPr>
          <p:nvPr/>
        </p:nvSpPr>
        <p:spPr bwMode="auto">
          <a:xfrm>
            <a:off x="5791200" y="3835400"/>
            <a:ext cx="14112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rgbClr val="D90B00"/>
                </a:solidFill>
                <a:ea typeface="Helvetica Neue" charset="0"/>
                <a:cs typeface="Helvetica Neue" charset="0"/>
              </a:rPr>
              <a:t>1st set</a:t>
            </a:r>
          </a:p>
        </p:txBody>
      </p:sp>
      <p:sp>
        <p:nvSpPr>
          <p:cNvPr id="446474" name="Rectangle 10"/>
          <p:cNvSpPr>
            <a:spLocks/>
          </p:cNvSpPr>
          <p:nvPr/>
        </p:nvSpPr>
        <p:spPr bwMode="auto">
          <a:xfrm>
            <a:off x="7302500" y="5930900"/>
            <a:ext cx="15636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rgbClr val="D90B00"/>
                </a:solidFill>
                <a:ea typeface="Helvetica Neue" charset="0"/>
                <a:cs typeface="Helvetica Neue" charset="0"/>
              </a:rPr>
              <a:t>2nd set</a:t>
            </a:r>
          </a:p>
        </p:txBody>
      </p:sp>
      <p:sp>
        <p:nvSpPr>
          <p:cNvPr id="446475" name="Rectangle 11"/>
          <p:cNvSpPr>
            <a:spLocks/>
          </p:cNvSpPr>
          <p:nvPr/>
        </p:nvSpPr>
        <p:spPr bwMode="auto">
          <a:xfrm>
            <a:off x="5765800" y="8026400"/>
            <a:ext cx="14541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a:solidFill>
                  <a:srgbClr val="D90B00"/>
                </a:solidFill>
                <a:ea typeface="Helvetica Neue" charset="0"/>
                <a:cs typeface="Helvetica Neue" charset="0"/>
              </a:rPr>
              <a:t>3rd set</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64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64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6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73" grpId="0" autoUpdateAnimBg="0"/>
      <p:bldP spid="446474" grpId="0" autoUpdateAnimBg="0"/>
      <p:bldP spid="446475" grpId="0" autoUpdateAnimBg="0"/>
    </p:bldLst>
  </p:timing>
</p:sld>
</file>

<file path=ppt/slides/slide40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544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IFR outlook</a:t>
            </a:r>
            <a:endParaRPr lang="en-US" sz="4800" b="1" dirty="0" smtClean="0">
              <a:latin typeface="Helvetica Neue Medium" charset="0"/>
              <a:sym typeface="Helvetica Neue Medium" charset="0"/>
            </a:endParaRPr>
          </a:p>
        </p:txBody>
      </p:sp>
      <p:sp>
        <p:nvSpPr>
          <p:cNvPr id="4454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54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47492" name="Rectangle 4"/>
          <p:cNvSpPr>
            <a:spLocks/>
          </p:cNvSpPr>
          <p:nvPr/>
        </p:nvSpPr>
        <p:spPr bwMode="auto">
          <a:xfrm>
            <a:off x="1003300" y="3365500"/>
            <a:ext cx="9956800" cy="1073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third clouds and weather chart contains an additional IFR outlook</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will forecast IFR conditions based on the following criteria, for the 12 hour period the 3rd clouds and weather chart represents </a:t>
            </a:r>
          </a:p>
          <a:p>
            <a:pPr eaLnBrk="1" hangingPunct="1">
              <a:lnSpc>
                <a:spcPct val="120000"/>
              </a:lnSpc>
              <a:spcBef>
                <a:spcPts val="2800"/>
              </a:spcBef>
              <a:buSzPct val="62000"/>
              <a:buFontTx/>
              <a:buBlip>
                <a:blip r:embed="rId2"/>
              </a:buBlip>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47493" name="Picture 5"/>
          <p:cNvPicPr>
            <a:picLocks noChangeArrowheads="1"/>
          </p:cNvPicPr>
          <p:nvPr/>
        </p:nvPicPr>
        <p:blipFill>
          <a:blip r:embed="rId3"/>
          <a:srcRect/>
          <a:stretch>
            <a:fillRect/>
          </a:stretch>
        </p:blipFill>
        <p:spPr bwMode="auto">
          <a:xfrm>
            <a:off x="3816350" y="6548438"/>
            <a:ext cx="5346700" cy="2044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474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474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474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2" grpId="0" build="p" autoUpdateAnimBg="0"/>
    </p:bldLst>
  </p:timing>
</p:sld>
</file>

<file path=ppt/slides/slide40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64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64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48516" name="Icing and Turb"/>
          <p:cNvPicPr>
            <a:picLocks noChangeAspect="1" noChangeArrowheads="1"/>
          </p:cNvPicPr>
          <p:nvPr/>
        </p:nvPicPr>
        <p:blipFill>
          <a:blip r:embed="rId2"/>
          <a:srcRect/>
          <a:stretch>
            <a:fillRect/>
          </a:stretch>
        </p:blipFill>
        <p:spPr bwMode="auto">
          <a:xfrm>
            <a:off x="1181100" y="1257300"/>
            <a:ext cx="9626600" cy="7721601"/>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48515" name="Clouds and Weather"/>
          <p:cNvPicPr>
            <a:picLocks noChangeAspect="1" noChangeArrowheads="1"/>
          </p:cNvPicPr>
          <p:nvPr/>
        </p:nvPicPr>
        <p:blipFill>
          <a:blip r:embed="rId3"/>
          <a:srcRect/>
          <a:stretch>
            <a:fillRect/>
          </a:stretch>
        </p:blipFill>
        <p:spPr bwMode="auto">
          <a:xfrm>
            <a:off x="1181100" y="1257300"/>
            <a:ext cx="9626600" cy="7721601"/>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46469" name="Rectangle 6"/>
          <p:cNvSpPr>
            <a:spLocks/>
          </p:cNvSpPr>
          <p:nvPr/>
        </p:nvSpPr>
        <p:spPr bwMode="auto">
          <a:xfrm>
            <a:off x="4902200" y="419100"/>
            <a:ext cx="347240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60000"/>
              </a:lnSpc>
            </a:pPr>
            <a:r>
              <a:rPr lang="en-US" sz="4800" dirty="0" err="1" smtClean="0">
                <a:solidFill>
                  <a:schemeClr val="tx1"/>
                </a:solidFill>
                <a:latin typeface="Helvetica Neue UltraLight" charset="0"/>
                <a:ea typeface="Helvetica Neue UltraLight" charset="0"/>
                <a:cs typeface="Helvetica Neue UltraLight" charset="0"/>
                <a:sym typeface="Helvetica Neue UltraLight" charset="0"/>
              </a:rPr>
              <a:t>Gfa</a:t>
            </a:r>
            <a:r>
              <a:rPr lang="en-US" sz="4800" dirty="0" smtClean="0">
                <a:solidFill>
                  <a:schemeClr val="tx1"/>
                </a:solidFill>
                <a:latin typeface="Helvetica Neue UltraLight" charset="0"/>
                <a:ea typeface="Helvetica Neue UltraLight" charset="0"/>
                <a:cs typeface="Helvetica Neue UltraLight" charset="0"/>
                <a:sym typeface="Helvetica Neue UltraLight" charset="0"/>
              </a:rPr>
              <a:t> </a:t>
            </a:r>
            <a:r>
              <a:rPr lang="en-US" sz="4800" dirty="0" smtClean="0">
                <a:solidFill>
                  <a:schemeClr val="tx1"/>
                </a:solidFill>
                <a:latin typeface="Helvetica Neue Medium" charset="0"/>
                <a:ea typeface="Helvetica Neue Medium" charset="0"/>
                <a:cs typeface="Helvetica Neue Medium" charset="0"/>
                <a:sym typeface="Helvetica Neue Medium" charset="0"/>
              </a:rPr>
              <a:t>example</a:t>
            </a:r>
            <a:endParaRPr lang="en-US" sz="4800" dirty="0">
              <a:solidFill>
                <a:schemeClr val="tx1"/>
              </a:solidFill>
              <a:latin typeface="Helvetica Neue Medium" charset="0"/>
              <a:ea typeface="Helvetica Neue Medium" charset="0"/>
              <a:cs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48515"/>
                                        </p:tgtEl>
                                      </p:cBhvr>
                                    </p:animEffect>
                                    <p:set>
                                      <p:cBhvr>
                                        <p:cTn id="7" dur="1" fill="hold">
                                          <p:stCondLst>
                                            <p:cond delay="1999"/>
                                          </p:stCondLst>
                                        </p:cTn>
                                        <p:tgtEl>
                                          <p:spTgt spid="4485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7490" name="Rectangle 1"/>
          <p:cNvSpPr>
            <a:spLocks noGrp="1" noChangeArrowheads="1"/>
          </p:cNvSpPr>
          <p:nvPr>
            <p:ph type="title"/>
          </p:nvPr>
        </p:nvSpPr>
        <p:spPr bwMode="auto">
          <a:xfrm>
            <a:off x="5062240" y="469900"/>
            <a:ext cx="2880320" cy="73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dirty="0" smtClean="0">
                <a:latin typeface="Helvetica Neue Medium" charset="0"/>
                <a:ea typeface="Helvetica Neue Medium" charset="0"/>
                <a:cs typeface="Helvetica Neue Medium" charset="0"/>
                <a:sym typeface="Helvetica Neue Medium" charset="0"/>
              </a:rPr>
              <a:t>set 1</a:t>
            </a:r>
            <a:endParaRPr lang="en-US" sz="4800" dirty="0" smtClean="0">
              <a:latin typeface="Helvetica Neue Medium" charset="0"/>
              <a:sym typeface="Helvetica Neue Medium" charset="0"/>
            </a:endParaRPr>
          </a:p>
        </p:txBody>
      </p:sp>
      <p:sp>
        <p:nvSpPr>
          <p:cNvPr id="44749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749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49541" name="Picture 5"/>
          <p:cNvPicPr>
            <a:picLocks noChangeAspect="1" noChangeArrowheads="1"/>
          </p:cNvPicPr>
          <p:nvPr/>
        </p:nvPicPr>
        <p:blipFill>
          <a:blip r:embed="rId2"/>
          <a:srcRect/>
          <a:stretch>
            <a:fillRect/>
          </a:stretch>
        </p:blipFill>
        <p:spPr bwMode="auto">
          <a:xfrm>
            <a:off x="1101800" y="1248139"/>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49540" name="Picture 4"/>
          <p:cNvPicPr>
            <a:picLocks noChangeAspect="1" noChangeArrowheads="1"/>
          </p:cNvPicPr>
          <p:nvPr/>
        </p:nvPicPr>
        <p:blipFill>
          <a:blip r:embed="rId3"/>
          <a:srcRect/>
          <a:stretch>
            <a:fillRect/>
          </a:stretch>
        </p:blipFill>
        <p:spPr bwMode="auto">
          <a:xfrm>
            <a:off x="1101800" y="1234678"/>
            <a:ext cx="9641780" cy="7735061"/>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49540"/>
                                        </p:tgtEl>
                                      </p:cBhvr>
                                    </p:animEffect>
                                    <p:set>
                                      <p:cBhvr>
                                        <p:cTn id="7" dur="1" fill="hold">
                                          <p:stCondLst>
                                            <p:cond delay="1999"/>
                                          </p:stCondLst>
                                        </p:cTn>
                                        <p:tgtEl>
                                          <p:spTgt spid="4495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pic>
        <p:nvPicPr>
          <p:cNvPr id="450565" name="Picture 5"/>
          <p:cNvPicPr>
            <a:picLocks noChangeAspect="1" noChangeArrowheads="1"/>
          </p:cNvPicPr>
          <p:nvPr/>
        </p:nvPicPr>
        <p:blipFill>
          <a:blip r:embed="rId2"/>
          <a:srcRect/>
          <a:stretch>
            <a:fillRect/>
          </a:stretch>
        </p:blipFill>
        <p:spPr bwMode="auto">
          <a:xfrm>
            <a:off x="1270000" y="1193800"/>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50564" name="Picture 4"/>
          <p:cNvPicPr>
            <a:picLocks noChangeAspect="1" noChangeArrowheads="1"/>
          </p:cNvPicPr>
          <p:nvPr/>
        </p:nvPicPr>
        <p:blipFill>
          <a:blip r:embed="rId3"/>
          <a:srcRect/>
          <a:stretch>
            <a:fillRect/>
          </a:stretch>
        </p:blipFill>
        <p:spPr bwMode="auto">
          <a:xfrm>
            <a:off x="1270000" y="1193800"/>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48514" name="Rectangle 1"/>
          <p:cNvSpPr>
            <a:spLocks noGrp="1" noChangeArrowheads="1"/>
          </p:cNvSpPr>
          <p:nvPr>
            <p:ph type="title"/>
          </p:nvPr>
        </p:nvSpPr>
        <p:spPr bwMode="auto">
          <a:xfrm>
            <a:off x="4774208" y="289271"/>
            <a:ext cx="3476972" cy="85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dirty="0" smtClean="0">
                <a:latin typeface="Helvetica Neue Medium" charset="0"/>
                <a:ea typeface="Helvetica Neue Medium" charset="0"/>
                <a:cs typeface="Helvetica Neue Medium" charset="0"/>
                <a:sym typeface="Helvetica Neue Medium" charset="0"/>
              </a:rPr>
              <a:t>set 2</a:t>
            </a:r>
            <a:endParaRPr lang="en-US" sz="4800" dirty="0" smtClean="0">
              <a:latin typeface="Helvetica Neue Medium" charset="0"/>
              <a:sym typeface="Helvetica Neue Medium" charset="0"/>
            </a:endParaRPr>
          </a:p>
        </p:txBody>
      </p:sp>
      <p:sp>
        <p:nvSpPr>
          <p:cNvPr id="4485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85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50564"/>
                                        </p:tgtEl>
                                      </p:cBhvr>
                                    </p:animEffect>
                                    <p:set>
                                      <p:cBhvr>
                                        <p:cTn id="7" dur="1" fill="hold">
                                          <p:stCondLst>
                                            <p:cond delay="1999"/>
                                          </p:stCondLst>
                                        </p:cTn>
                                        <p:tgtEl>
                                          <p:spTgt spid="4505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9538" name="Rectangle 1"/>
          <p:cNvSpPr>
            <a:spLocks noGrp="1" noChangeArrowheads="1"/>
          </p:cNvSpPr>
          <p:nvPr>
            <p:ph type="title"/>
          </p:nvPr>
        </p:nvSpPr>
        <p:spPr bwMode="auto">
          <a:xfrm>
            <a:off x="4918224" y="342900"/>
            <a:ext cx="2808312" cy="78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dirty="0" smtClean="0">
                <a:latin typeface="Helvetica Neue Medium" charset="0"/>
                <a:ea typeface="Helvetica Neue Medium" charset="0"/>
                <a:cs typeface="Helvetica Neue Medium" charset="0"/>
                <a:sym typeface="Helvetica Neue Medium" charset="0"/>
              </a:rPr>
              <a:t>set 3</a:t>
            </a:r>
            <a:endParaRPr lang="en-US" sz="4800" dirty="0" smtClean="0">
              <a:latin typeface="Helvetica Neue Medium" charset="0"/>
              <a:sym typeface="Helvetica Neue Medium" charset="0"/>
            </a:endParaRPr>
          </a:p>
        </p:txBody>
      </p:sp>
      <p:sp>
        <p:nvSpPr>
          <p:cNvPr id="4495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495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51589" name="Picture 5"/>
          <p:cNvPicPr>
            <a:picLocks noChangeAspect="1" noChangeArrowheads="1"/>
          </p:cNvPicPr>
          <p:nvPr/>
        </p:nvPicPr>
        <p:blipFill>
          <a:blip r:embed="rId2"/>
          <a:srcRect/>
          <a:stretch>
            <a:fillRect/>
          </a:stretch>
        </p:blipFill>
        <p:spPr bwMode="auto">
          <a:xfrm>
            <a:off x="1282700" y="1193800"/>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51588" name="Picture 4"/>
          <p:cNvPicPr>
            <a:picLocks noChangeAspect="1" noChangeArrowheads="1"/>
          </p:cNvPicPr>
          <p:nvPr/>
        </p:nvPicPr>
        <p:blipFill>
          <a:blip r:embed="rId3"/>
          <a:srcRect/>
          <a:stretch>
            <a:fillRect/>
          </a:stretch>
        </p:blipFill>
        <p:spPr bwMode="auto">
          <a:xfrm>
            <a:off x="1282700" y="1193800"/>
            <a:ext cx="9626600" cy="7721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51588"/>
                                        </p:tgtEl>
                                      </p:cBhvr>
                                    </p:animEffect>
                                    <p:set>
                                      <p:cBhvr>
                                        <p:cTn id="7" dur="1" fill="hold">
                                          <p:stCondLst>
                                            <p:cond delay="1999"/>
                                          </p:stCondLst>
                                        </p:cTn>
                                        <p:tgtEl>
                                          <p:spTgt spid="4515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056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5056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056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52612"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52613" name="Rectangle 5"/>
          <p:cNvSpPr>
            <a:spLocks/>
          </p:cNvSpPr>
          <p:nvPr/>
        </p:nvSpPr>
        <p:spPr bwMode="auto">
          <a:xfrm>
            <a:off x="7048500" y="5829300"/>
            <a:ext cx="1130300" cy="3556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526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2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7825" name="Rectangle 1"/>
          <p:cNvSpPr>
            <a:spLocks noGrp="1" noChangeArrowheads="1"/>
          </p:cNvSpPr>
          <p:nvPr>
            <p:ph type="body" idx="1"/>
          </p:nvPr>
        </p:nvSpPr>
        <p:spPr bwMode="auto">
          <a:xfrm>
            <a:off x="977900" y="2235200"/>
            <a:ext cx="6794500" cy="6464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pressure altitude</a:t>
            </a:r>
            <a:r>
              <a:rPr lang="en-US" smtClean="0">
                <a:latin typeface="Helvetica" panose="020B0604020202020204" pitchFamily="34" charset="0"/>
                <a:cs typeface="Helvetica" panose="020B0604020202020204" pitchFamily="34" charset="0"/>
                <a:sym typeface="Helvetica" panose="020B0604020202020204" pitchFamily="34" charset="0"/>
              </a:rPr>
              <a:t> (PALT) is the altitude as indicated on the altimeter above MSL when it is set to ISA pressure</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PALT is the atmospheric pressure conditions the aircraft “thinks” it’s performing under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any non-standard (other than 29.92” Hg) altimeter settings will give non-standard performance</a:t>
            </a:r>
            <a:endParaRPr lang="en-US" smtClean="0">
              <a:latin typeface="Helvetica" panose="020B0604020202020204" pitchFamily="34" charset="0"/>
              <a:sym typeface="Helvetica" panose="020B0604020202020204" pitchFamily="34" charset="0"/>
            </a:endParaRPr>
          </a:p>
        </p:txBody>
      </p:sp>
      <p:pic>
        <p:nvPicPr>
          <p:cNvPr id="77826" name="Picture 2"/>
          <p:cNvPicPr>
            <a:picLocks noChangeArrowheads="1"/>
          </p:cNvPicPr>
          <p:nvPr/>
        </p:nvPicPr>
        <p:blipFill>
          <a:blip r:embed="rId3"/>
          <a:srcRect/>
          <a:stretch>
            <a:fillRect/>
          </a:stretch>
        </p:blipFill>
        <p:spPr bwMode="auto">
          <a:xfrm>
            <a:off x="8610600" y="3965575"/>
            <a:ext cx="3238500" cy="3340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578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578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578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PALT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782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78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78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5" grpId="0" build="p" bldLvl="5" autoUpdateAnimBg="0"/>
    </p:bldLst>
  </p:timing>
</p:sld>
</file>

<file path=ppt/slides/slide4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158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amendments</a:t>
            </a:r>
            <a:endParaRPr lang="en-US" sz="4800" b="1" dirty="0" smtClean="0">
              <a:latin typeface="Helvetica Neue Medium" charset="0"/>
              <a:sym typeface="Helvetica Neue Medium" charset="0"/>
            </a:endParaRPr>
          </a:p>
        </p:txBody>
      </p:sp>
      <p:sp>
        <p:nvSpPr>
          <p:cNvPr id="4515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15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3636" name="Rectangle 4"/>
          <p:cNvSpPr>
            <a:spLocks/>
          </p:cNvSpPr>
          <p:nvPr/>
        </p:nvSpPr>
        <p:spPr bwMode="auto">
          <a:xfrm>
            <a:off x="1282700" y="4356100"/>
            <a:ext cx="9956800" cy="102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one way GFA is amended by SIGMET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SIGMET is a short-term weather advisory to warn pilots of certain potentially hazardous weather phenomena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SIGMET is broadcast on appropriate IFR and VFR ATS frequencies upon receipt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5159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36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363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5363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536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6" grpId="0" build="p" autoUpdateAnimBg="0"/>
    </p:bldLst>
  </p:timing>
</p:sld>
</file>

<file path=ppt/slides/slide4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261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Gfa</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amendments</a:t>
            </a:r>
            <a:endParaRPr lang="en-US" sz="4800" b="1" dirty="0" smtClean="0">
              <a:latin typeface="Helvetica Neue Medium" charset="0"/>
              <a:sym typeface="Helvetica Neue Medium" charset="0"/>
            </a:endParaRPr>
          </a:p>
        </p:txBody>
      </p:sp>
      <p:sp>
        <p:nvSpPr>
          <p:cNvPr id="45261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261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4660" name="Rectangle 4"/>
          <p:cNvSpPr>
            <a:spLocks/>
          </p:cNvSpPr>
          <p:nvPr/>
        </p:nvSpPr>
        <p:spPr bwMode="auto">
          <a:xfrm>
            <a:off x="1219200" y="4114800"/>
            <a:ext cx="9956800" cy="1073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GFA is also amended by AIRMET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AIRMET is a short-term weather advisory to warn pilots of certain potentially hazardous weather phenomena, not warranting the issuance of SIGMET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SIGMET or AIRMET will be issued for weather occurrence without forecast, or non-occurrence with forecast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52614"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00" y="27924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46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466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5466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546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0" grpId="0" build="p" autoUpdateAnimBg="0"/>
    </p:bldLst>
  </p:timing>
</p:sld>
</file>

<file path=ppt/slides/slide4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363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Sigmet</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example</a:t>
            </a:r>
            <a:endParaRPr lang="en-US" sz="4800" b="1" dirty="0" smtClean="0">
              <a:latin typeface="Helvetica Neue Medium" charset="0"/>
              <a:sym typeface="Helvetica Neue Medium" charset="0"/>
            </a:endParaRPr>
          </a:p>
        </p:txBody>
      </p:sp>
      <p:sp>
        <p:nvSpPr>
          <p:cNvPr id="4536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36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3637" name="Rectangle 4"/>
          <p:cNvSpPr>
            <a:spLocks/>
          </p:cNvSpPr>
          <p:nvPr/>
        </p:nvSpPr>
        <p:spPr bwMode="auto">
          <a:xfrm>
            <a:off x="1511300" y="3175000"/>
            <a:ext cx="960755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2400" b="1">
                <a:solidFill>
                  <a:schemeClr val="tx1"/>
                </a:solidFill>
                <a:ea typeface="Helvetica Neue" charset="0"/>
                <a:cs typeface="Helvetica Neue" charset="0"/>
              </a:rPr>
              <a:t>SIGMET</a:t>
            </a:r>
          </a:p>
          <a:p>
            <a:pPr algn="r" eaLnBrk="1" hangingPunct="1"/>
            <a:endParaRPr lang="en-US" sz="1300">
              <a:solidFill>
                <a:schemeClr val="tx1"/>
              </a:solidFill>
              <a:ea typeface="Helvetica Neue" charset="0"/>
              <a:cs typeface="Helvetica Neue" charset="0"/>
            </a:endParaRPr>
          </a:p>
          <a:p>
            <a:pPr eaLnBrk="1" hangingPunct="1"/>
            <a:r>
              <a:rPr lang="en-US" sz="1800" b="1">
                <a:solidFill>
                  <a:srgbClr val="FB0007"/>
                </a:solidFill>
                <a:ea typeface="Helvetica Neue" charset="0"/>
                <a:cs typeface="Helvetica Neue" charset="0"/>
              </a:rPr>
              <a:t>SIGMETS GFACN31</a:t>
            </a:r>
            <a:endParaRPr lang="en-US" sz="2000" b="1">
              <a:solidFill>
                <a:schemeClr val="tx1"/>
              </a:solidFill>
              <a:ea typeface="Helvetica Neue" charset="0"/>
              <a:cs typeface="Helvetica Neue" charset="0"/>
            </a:endParaRPr>
          </a:p>
          <a:p>
            <a:pPr eaLnBrk="1" hangingPunct="1">
              <a:spcBef>
                <a:spcPts val="1600"/>
              </a:spcBef>
            </a:pPr>
            <a:r>
              <a:rPr lang="en-US" sz="1800" b="1">
                <a:solidFill>
                  <a:schemeClr val="tx1"/>
                </a:solidFill>
                <a:ea typeface="Helvetica Neue" charset="0"/>
                <a:cs typeface="Helvetica Neue" charset="0"/>
              </a:rPr>
              <a:t>WSCN31 CWEG 131750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SIGMET M4 VALID 131750/132150 CWEG-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WTN 25 NM OF LN /4936N12722W/65 S PORT HARDY - /5112N12812W/45 NW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PORT HARDY - /5158N12814W/25 SE MCINNES ISLAND.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PTCHY SEV MECH/LLWS TURB FCST BLO 040. SOLANDER ISLAND REPD SE60G72KT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AT 1700Z. AREA QS. LTL CHG EXPD.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END/GFA31/RGH/CMAC-W </a:t>
            </a:r>
            <a:endParaRPr lang="en-US" sz="1800">
              <a:solidFill>
                <a:schemeClr val="tx1"/>
              </a:solidFill>
              <a:ea typeface="Helvetica Neue" charset="0"/>
              <a:cs typeface="Helvetica Neue" charset="0"/>
            </a:endParaRPr>
          </a:p>
          <a:p>
            <a:pPr eaLnBrk="1" hangingPunct="1">
              <a:spcBef>
                <a:spcPts val="1300"/>
              </a:spcBef>
            </a:pPr>
            <a:endParaRPr lang="en-US" sz="1800">
              <a:solidFill>
                <a:schemeClr val="tx1"/>
              </a:solidFill>
              <a:ea typeface="Helvetica Neue" charset="0"/>
              <a:cs typeface="Helvetica Neue" charset="0"/>
            </a:endParaRPr>
          </a:p>
          <a:p>
            <a:pPr eaLnBrk="1" hangingPunct="1"/>
            <a:r>
              <a:rPr lang="en-US" sz="1800" b="1">
                <a:solidFill>
                  <a:schemeClr val="tx1"/>
                </a:solidFill>
                <a:ea typeface="Helvetica Neue" charset="0"/>
                <a:cs typeface="Helvetica Neue" charset="0"/>
              </a:rPr>
              <a:t>WSCN31 CWEG 131633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SIGMET N1 VALID 131635/132035 CWEG-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WTN 45 NM OF LN /5206N12448W/25 W PUNTZI MOUNTAIN - /4916N12028W/30 E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HOPE.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PTCHY SEV LEE WV/MECH TURB FCST BLO 100 DUE STG SWLY WNDS ALF.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AREA QS. LTL CHG EXPD. </a:t>
            </a:r>
            <a:br>
              <a:rPr lang="en-US" sz="1800" b="1">
                <a:solidFill>
                  <a:schemeClr val="tx1"/>
                </a:solidFill>
                <a:ea typeface="Helvetica Neue" charset="0"/>
                <a:cs typeface="Helvetica Neue" charset="0"/>
              </a:rPr>
            </a:br>
            <a:r>
              <a:rPr lang="en-US" sz="1800" b="1">
                <a:solidFill>
                  <a:schemeClr val="tx1"/>
                </a:solidFill>
                <a:ea typeface="Helvetica Neue" charset="0"/>
                <a:cs typeface="Helvetica Neue" charset="0"/>
              </a:rPr>
              <a:t>END/1/GFA31/RGH/CMAC-W </a:t>
            </a:r>
            <a:endParaRPr lang="en-US" sz="1800">
              <a:solidFill>
                <a:schemeClr val="tx1"/>
              </a:solidFill>
              <a:ea typeface="Helvetica Neue" charset="0"/>
              <a:cs typeface="Helvetica Neue" charset="0"/>
            </a:endParaRPr>
          </a:p>
          <a:p>
            <a:pPr eaLnBrk="1" hangingPunct="1">
              <a:spcBef>
                <a:spcPts val="1300"/>
              </a:spcBef>
            </a:pPr>
            <a:endParaRPr lang="en-US" sz="1800">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465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airmet</a:t>
            </a:r>
            <a:r>
              <a:rPr lang="en-US" sz="4800" dirty="0" smtClean="0"/>
              <a:t>/</a:t>
            </a:r>
            <a:r>
              <a:rPr lang="en-US" sz="4800" dirty="0" err="1" smtClean="0"/>
              <a:t>sigmet</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546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46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56708"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56709" name="Rectangle 5"/>
          <p:cNvSpPr>
            <a:spLocks/>
          </p:cNvSpPr>
          <p:nvPr/>
        </p:nvSpPr>
        <p:spPr bwMode="auto">
          <a:xfrm>
            <a:off x="3619500" y="4749800"/>
            <a:ext cx="10795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567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6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9"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568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Sigwx</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mid level</a:t>
            </a:r>
            <a:endParaRPr lang="en-US" sz="4800" b="1" dirty="0" smtClean="0">
              <a:latin typeface="Helvetica Neue Medium" charset="0"/>
              <a:sym typeface="Helvetica Neue Medium" charset="0"/>
            </a:endParaRPr>
          </a:p>
        </p:txBody>
      </p:sp>
      <p:sp>
        <p:nvSpPr>
          <p:cNvPr id="4556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56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7732" name="Rectangle 4"/>
          <p:cNvSpPr>
            <a:spLocks/>
          </p:cNvSpPr>
          <p:nvPr/>
        </p:nvSpPr>
        <p:spPr bwMode="auto">
          <a:xfrm>
            <a:off x="1066800" y="36957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significant weather mid-level prognostic chart covers all of Canada</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represents the 700mb to 400mb levels (FL100 to FL240)</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forecast icing, cloud layers of significance, marked mountain waves, FZLVL at 5000’ intervals, surface position and direction of movement of highs, lows, troughs etc.</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issued four times per day, 12 hours before validity</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77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773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577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5773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5773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577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2" grpId="0" build="p" autoUpdateAnimBg="0"/>
    </p:bldLst>
  </p:timing>
</p:sld>
</file>

<file path=ppt/slides/slide4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670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Sigwx</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high level</a:t>
            </a:r>
            <a:endParaRPr lang="en-US" sz="4800" b="1" dirty="0" smtClean="0">
              <a:latin typeface="Helvetica Neue Medium" charset="0"/>
              <a:sym typeface="Helvetica Neue Medium" charset="0"/>
            </a:endParaRPr>
          </a:p>
        </p:txBody>
      </p:sp>
      <p:sp>
        <p:nvSpPr>
          <p:cNvPr id="45670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670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8756" name="Rectangle 4"/>
          <p:cNvSpPr>
            <a:spLocks/>
          </p:cNvSpPr>
          <p:nvPr/>
        </p:nvSpPr>
        <p:spPr bwMode="auto">
          <a:xfrm>
            <a:off x="1066800" y="36957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significant weather high-level prognostic chart is produced by the world area forecast center (WAFC)</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represents from FL250 to FL630</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shows occurring or forecast weather conditions of concern to high level aircraft operations (ie. the jet stream, tropopause height, frontal positions etc.)</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issued four times per day, 12 hours before validity</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875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5875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5875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5875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5875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587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6" grpId="0" build="p" autoUpdateAnimBg="0"/>
    </p:bldLst>
  </p:timing>
</p:sld>
</file>

<file path=ppt/slides/slide4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7730" name="Rectangle 1"/>
          <p:cNvSpPr>
            <a:spLocks noGrp="1" noChangeArrowheads="1"/>
          </p:cNvSpPr>
          <p:nvPr>
            <p:ph type="title"/>
          </p:nvPr>
        </p:nvSpPr>
        <p:spPr bwMode="auto">
          <a:xfrm>
            <a:off x="4635500" y="495300"/>
            <a:ext cx="3721100" cy="78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latin typeface="Helvetica Neue Medium" charset="0"/>
                <a:ea typeface="Helvetica Neue Medium" charset="0"/>
                <a:cs typeface="Helvetica Neue Medium" charset="0"/>
                <a:sym typeface="Helvetica Neue Medium" charset="0"/>
              </a:rPr>
              <a:t>Sig weather</a:t>
            </a:r>
            <a:endParaRPr lang="en-US" sz="4800" dirty="0" smtClean="0">
              <a:latin typeface="Helvetica Neue Medium" charset="0"/>
              <a:sym typeface="Helvetica Neue Medium" charset="0"/>
            </a:endParaRPr>
          </a:p>
        </p:txBody>
      </p:sp>
      <p:sp>
        <p:nvSpPr>
          <p:cNvPr id="4577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77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577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16" y="1723188"/>
            <a:ext cx="10793784" cy="726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577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16" y="1717440"/>
            <a:ext cx="10793784" cy="72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57734"/>
                                        </p:tgtEl>
                                      </p:cBhvr>
                                    </p:animEffect>
                                    <p:set>
                                      <p:cBhvr>
                                        <p:cTn id="7" dur="1" fill="hold">
                                          <p:stCondLst>
                                            <p:cond delay="1999"/>
                                          </p:stCondLst>
                                        </p:cTn>
                                        <p:tgtEl>
                                          <p:spTgt spid="457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875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Sig weather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587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87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0804"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60805" name="Rectangle 5"/>
          <p:cNvSpPr>
            <a:spLocks/>
          </p:cNvSpPr>
          <p:nvPr/>
        </p:nvSpPr>
        <p:spPr bwMode="auto">
          <a:xfrm>
            <a:off x="4762500" y="5829300"/>
            <a:ext cx="1079500" cy="6731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608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0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5"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5977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Analysis charts </a:t>
            </a:r>
            <a:r>
              <a:rPr lang="en-US" sz="4800" dirty="0" smtClean="0">
                <a:latin typeface="Helvetica Neue Medium" charset="0"/>
                <a:ea typeface="Helvetica Neue Medium" charset="0"/>
                <a:cs typeface="Helvetica Neue Medium" charset="0"/>
                <a:sym typeface="Helvetica Neue Medium" charset="0"/>
              </a:rPr>
              <a:t>anal</a:t>
            </a:r>
            <a:endParaRPr lang="en-US" sz="4800" dirty="0" smtClean="0">
              <a:latin typeface="Helvetica Neue Medium" charset="0"/>
              <a:sym typeface="Helvetica Neue Medium" charset="0"/>
            </a:endParaRPr>
          </a:p>
        </p:txBody>
      </p:sp>
      <p:sp>
        <p:nvSpPr>
          <p:cNvPr id="4597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597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61828" name="Rectangle 4"/>
          <p:cNvSpPr>
            <a:spLocks/>
          </p:cNvSpPr>
          <p:nvPr/>
        </p:nvSpPr>
        <p:spPr bwMode="auto">
          <a:xfrm>
            <a:off x="1066800" y="36957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certain weather parameters in the upper atmosphere are measured on constant pressure level charts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four pressure levels in Canada are recorded: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850mb</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(5000’),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700mb</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(10,000’),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500mb</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(18,000’) and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250mb</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(34,000’)</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are not forecast charts - they indicate past conditions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issued twice daily at 0000Z and 1200Z</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618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18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618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6182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6182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618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8" grpId="0" build="p" autoUpdateAnimBg="0"/>
    </p:bldLst>
  </p:timing>
</p:sld>
</file>

<file path=ppt/slides/slide4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080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Analysis charts </a:t>
            </a:r>
            <a:r>
              <a:rPr lang="en-US" sz="4800" dirty="0" smtClean="0">
                <a:latin typeface="Helvetica Neue Medium" charset="0"/>
                <a:ea typeface="Helvetica Neue Medium" charset="0"/>
                <a:cs typeface="Helvetica Neue Medium" charset="0"/>
                <a:sym typeface="Helvetica Neue Medium" charset="0"/>
              </a:rPr>
              <a:t>anal</a:t>
            </a:r>
            <a:endParaRPr lang="en-US" sz="4800" dirty="0" smtClean="0">
              <a:latin typeface="Helvetica Neue Medium" charset="0"/>
              <a:sym typeface="Helvetica Neue Medium" charset="0"/>
            </a:endParaRPr>
          </a:p>
        </p:txBody>
      </p:sp>
      <p:sp>
        <p:nvSpPr>
          <p:cNvPr id="4608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08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2852" name="Picture 4"/>
          <p:cNvPicPr>
            <a:picLocks noChangeArrowheads="1"/>
          </p:cNvPicPr>
          <p:nvPr/>
        </p:nvPicPr>
        <p:blipFill>
          <a:blip r:embed="rId2"/>
          <a:srcRect/>
          <a:stretch>
            <a:fillRect/>
          </a:stretch>
        </p:blipFill>
        <p:spPr bwMode="auto">
          <a:xfrm>
            <a:off x="2425700" y="3744913"/>
            <a:ext cx="8153400" cy="42164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8849" name="Rectangle 1"/>
          <p:cNvSpPr>
            <a:spLocks noGrp="1" noChangeArrowheads="1"/>
          </p:cNvSpPr>
          <p:nvPr>
            <p:ph type="body" idx="1"/>
          </p:nvPr>
        </p:nvSpPr>
        <p:spPr bwMode="auto">
          <a:xfrm>
            <a:off x="939800" y="2438400"/>
            <a:ext cx="11112500" cy="2400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cold air will cause an altimeter to over read due to the steeper pressure gradient, when compared to warm air</a:t>
            </a:r>
            <a:endParaRPr lang="en-US" smtClean="0">
              <a:latin typeface="Helvetica" panose="020B0604020202020204" pitchFamily="34" charset="0"/>
              <a:sym typeface="Helvetica" panose="020B0604020202020204" pitchFamily="34" charset="0"/>
            </a:endParaRPr>
          </a:p>
        </p:txBody>
      </p:sp>
      <p:sp>
        <p:nvSpPr>
          <p:cNvPr id="768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68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78852" name="Picture 4"/>
          <p:cNvPicPr>
            <a:picLocks noChangeArrowheads="1"/>
          </p:cNvPicPr>
          <p:nvPr/>
        </p:nvPicPr>
        <p:blipFill>
          <a:blip r:embed="rId3"/>
          <a:srcRect/>
          <a:stretch>
            <a:fillRect/>
          </a:stretch>
        </p:blipFill>
        <p:spPr bwMode="auto">
          <a:xfrm>
            <a:off x="2108200" y="4540250"/>
            <a:ext cx="8788400" cy="3187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680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cold air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88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9" grpId="0" build="p" bldLvl="5" autoUpdateAnimBg="0"/>
    </p:bldLst>
  </p:timing>
</p:sld>
</file>

<file path=ppt/slides/slide4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182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Analysis charts </a:t>
            </a:r>
            <a:r>
              <a:rPr lang="en-US" sz="4800" dirty="0" smtClean="0">
                <a:latin typeface="Helvetica Neue Medium" charset="0"/>
                <a:ea typeface="Helvetica Neue Medium" charset="0"/>
                <a:cs typeface="Helvetica Neue Medium" charset="0"/>
                <a:sym typeface="Helvetica Neue Medium" charset="0"/>
              </a:rPr>
              <a:t>anal</a:t>
            </a:r>
            <a:endParaRPr lang="en-US" sz="4800" dirty="0" smtClean="0">
              <a:latin typeface="Helvetica Neue Medium" charset="0"/>
              <a:sym typeface="Helvetica Neue Medium" charset="0"/>
            </a:endParaRPr>
          </a:p>
        </p:txBody>
      </p:sp>
      <p:sp>
        <p:nvSpPr>
          <p:cNvPr id="4618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18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63876" name="Rectangle 4"/>
          <p:cNvSpPr>
            <a:spLocks/>
          </p:cNvSpPr>
          <p:nvPr/>
        </p:nvSpPr>
        <p:spPr bwMode="auto">
          <a:xfrm>
            <a:off x="1181100" y="3149600"/>
            <a:ext cx="9956800" cy="135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dirty="0" smtClean="0">
                <a:solidFill>
                  <a:schemeClr val="tx1"/>
                </a:solidFill>
                <a:latin typeface="Helvetica" panose="020B0604020202020204" pitchFamily="34" charset="0"/>
                <a:cs typeface="Helvetica" panose="020B0604020202020204" pitchFamily="34" charset="0"/>
                <a:sym typeface="Helvetica" panose="020B0604020202020204" pitchFamily="34" charset="0"/>
              </a:rPr>
              <a:t>analysis </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charts represent a common pressure level, not a constant altitude</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highs and lows marked on the charts indicate the highest and lowest altitudes of the pressure level in that area</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constant pressure level charts are useful as an aircraft flying a constant indicated altitude is flying a constant pressure level</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therefore variations in aircraft altitude can </a:t>
            </a:r>
            <a:r>
              <a:rPr lang="en-US" dirty="0" smtClean="0">
                <a:solidFill>
                  <a:schemeClr val="tx1"/>
                </a:solidFill>
                <a:latin typeface="Helvetica" panose="020B0604020202020204" pitchFamily="34" charset="0"/>
                <a:cs typeface="Helvetica" panose="020B0604020202020204" pitchFamily="34" charset="0"/>
                <a:sym typeface="Helvetica" panose="020B0604020202020204" pitchFamily="34" charset="0"/>
              </a:rPr>
              <a:t>be </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determined based on the contour lines indicated on ANAL charts</a:t>
            </a:r>
          </a:p>
          <a:p>
            <a:pPr eaLnBrk="1" hangingPunct="1">
              <a:lnSpc>
                <a:spcPct val="120000"/>
              </a:lnSpc>
              <a:spcBef>
                <a:spcPts val="2800"/>
              </a:spcBef>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dirty="0">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6387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387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6387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6387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6387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638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6" grpId="0" build="p" autoUpdateAnimBg="0"/>
    </p:bldLst>
  </p:timing>
</p:sld>
</file>

<file path=ppt/slides/slide4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2850" name="Rectangle 1"/>
          <p:cNvSpPr>
            <a:spLocks noGrp="1" noChangeArrowheads="1"/>
          </p:cNvSpPr>
          <p:nvPr>
            <p:ph type="title"/>
          </p:nvPr>
        </p:nvSpPr>
        <p:spPr bwMode="auto">
          <a:xfrm>
            <a:off x="4635500" y="584200"/>
            <a:ext cx="3721100" cy="78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latin typeface="Helvetica Neue Medium" charset="0"/>
                <a:ea typeface="Helvetica Neue Medium" charset="0"/>
                <a:cs typeface="Helvetica Neue Medium" charset="0"/>
                <a:sym typeface="Helvetica Neue Medium" charset="0"/>
              </a:rPr>
              <a:t>analysis</a:t>
            </a:r>
            <a:endParaRPr lang="en-US" sz="4800" dirty="0" smtClean="0">
              <a:latin typeface="Helvetica Neue Medium" charset="0"/>
              <a:sym typeface="Helvetica Neue Medium" charset="0"/>
            </a:endParaRPr>
          </a:p>
        </p:txBody>
      </p:sp>
      <p:sp>
        <p:nvSpPr>
          <p:cNvPr id="4628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28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285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36" y="1271419"/>
            <a:ext cx="12126850" cy="850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628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36" y="1271419"/>
            <a:ext cx="12126850" cy="850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462854"/>
                                        </p:tgtEl>
                                      </p:cBhvr>
                                    </p:animEffect>
                                    <p:set>
                                      <p:cBhvr>
                                        <p:cTn id="7" dur="1" fill="hold">
                                          <p:stCondLst>
                                            <p:cond delay="1999"/>
                                          </p:stCondLst>
                                        </p:cTn>
                                        <p:tgtEl>
                                          <p:spTgt spid="4628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387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Analysis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638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38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5924"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65925" name="Rectangle 5"/>
          <p:cNvSpPr>
            <a:spLocks/>
          </p:cNvSpPr>
          <p:nvPr/>
        </p:nvSpPr>
        <p:spPr bwMode="auto">
          <a:xfrm>
            <a:off x="5905500" y="5816600"/>
            <a:ext cx="10922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65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5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5"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489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Notam</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notice to airmen</a:t>
            </a:r>
            <a:endParaRPr lang="en-US" sz="4800" b="1" dirty="0" smtClean="0">
              <a:latin typeface="Helvetica Neue Medium" charset="0"/>
              <a:sym typeface="Helvetica Neue Medium" charset="0"/>
            </a:endParaRPr>
          </a:p>
        </p:txBody>
      </p:sp>
      <p:sp>
        <p:nvSpPr>
          <p:cNvPr id="4648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49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66948" name="Rectangle 4"/>
          <p:cNvSpPr>
            <a:spLocks/>
          </p:cNvSpPr>
          <p:nvPr/>
        </p:nvSpPr>
        <p:spPr bwMode="auto">
          <a:xfrm>
            <a:off x="1066800" y="3695700"/>
            <a:ext cx="9956800" cy="1247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NOTAM are coded messages that describe a change to an aeronautical facility, surface, procedure or hazard</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must be checked before each flight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NOTAM code is standardized in the Canadian Notam Procedures Manual</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hlinkClick r:id="rId3"/>
              </a:rPr>
              <a:t>http://www.navcanada.ca/ContentDefinitionFiles/Publications/NOTAM/NOTAM_Manual_en.pdf</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46490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6694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694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6694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6694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3123872" fill="hold" grpId="0" nodeType="clickEffect">
                                  <p:stCondLst>
                                    <p:cond delay="0"/>
                                  </p:stCondLst>
                                  <p:childTnLst>
                                    <p:set>
                                      <p:cBhvr>
                                        <p:cTn id="22" dur="1" fill="hold">
                                          <p:stCondLst>
                                            <p:cond delay="499"/>
                                          </p:stCondLst>
                                        </p:cTn>
                                        <p:tgtEl>
                                          <p:spTgt spid="46694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3123872" fill="hold" grpId="0" nodeType="clickEffect">
                                  <p:stCondLst>
                                    <p:cond delay="0"/>
                                  </p:stCondLst>
                                  <p:childTnLst>
                                    <p:set>
                                      <p:cBhvr>
                                        <p:cTn id="26" dur="1" fill="hold">
                                          <p:stCondLst>
                                            <p:cond delay="499"/>
                                          </p:stCondLst>
                                        </p:cTn>
                                        <p:tgtEl>
                                          <p:spTgt spid="4669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8" grpId="0" build="p" autoUpdateAnimBg="0"/>
    </p:bldLst>
  </p:timing>
</p:sld>
</file>

<file path=ppt/slides/slide4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5922"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Notam</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example</a:t>
            </a:r>
            <a:endParaRPr lang="en-US" sz="4800" b="1" dirty="0" smtClean="0">
              <a:latin typeface="Helvetica Neue Medium" charset="0"/>
              <a:sym typeface="Helvetica Neue Medium" charset="0"/>
            </a:endParaRPr>
          </a:p>
        </p:txBody>
      </p:sp>
      <p:sp>
        <p:nvSpPr>
          <p:cNvPr id="46592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592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592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0800" y="2805113"/>
            <a:ext cx="1054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5926" name="Rectangle 5"/>
          <p:cNvSpPr>
            <a:spLocks/>
          </p:cNvSpPr>
          <p:nvPr/>
        </p:nvSpPr>
        <p:spPr bwMode="auto">
          <a:xfrm>
            <a:off x="1320800" y="5143500"/>
            <a:ext cx="100584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3600">
                <a:solidFill>
                  <a:schemeClr val="tx1"/>
                </a:solidFill>
                <a:ea typeface="Helvetica Neue" charset="0"/>
                <a:cs typeface="Helvetica Neue" charset="0"/>
              </a:rPr>
              <a:t>110098 CYXX HOPE</a:t>
            </a:r>
          </a:p>
          <a:p>
            <a:pPr eaLnBrk="1" hangingPunct="1"/>
            <a:r>
              <a:rPr lang="en-US" sz="3600">
                <a:solidFill>
                  <a:schemeClr val="tx1"/>
                </a:solidFill>
                <a:ea typeface="Helvetica Neue" charset="0"/>
                <a:cs typeface="Helvetica Neue" charset="0"/>
              </a:rPr>
              <a:t>CYHE FIRST 1000 FT RWY 07 CLSD, USABLE  RWY LEN REMAINING 2960 FT</a:t>
            </a:r>
          </a:p>
          <a:p>
            <a:pPr eaLnBrk="1" hangingPunct="1"/>
            <a:r>
              <a:rPr lang="en-US" sz="3600">
                <a:solidFill>
                  <a:schemeClr val="tx1"/>
                </a:solidFill>
                <a:ea typeface="Helvetica Neue" charset="0"/>
                <a:cs typeface="Helvetica Neue" charset="0"/>
              </a:rPr>
              <a:t>TIL APRX 1103211900</a:t>
            </a:r>
          </a:p>
          <a:p>
            <a:pPr eaLnBrk="1" hangingPunct="1"/>
            <a:endParaRPr lang="en-US" sz="3600">
              <a:solidFill>
                <a:schemeClr val="tx1"/>
              </a:solidFill>
              <a:ea typeface="Helvetica Neue" charset="0"/>
              <a:cs typeface="Helvetica Neue" charset="0"/>
            </a:endParaRPr>
          </a:p>
          <a:p>
            <a:pPr eaLnBrk="1" hangingPunct="1"/>
            <a:endParaRPr lang="en-US" sz="3600">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6946"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err="1" smtClean="0"/>
              <a:t>Notam</a:t>
            </a:r>
            <a:r>
              <a:rPr lang="en-US" sz="4800" dirty="0" smtClean="0"/>
              <a:t>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669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69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68996"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68997" name="Rectangle 5"/>
          <p:cNvSpPr>
            <a:spLocks/>
          </p:cNvSpPr>
          <p:nvPr/>
        </p:nvSpPr>
        <p:spPr bwMode="auto">
          <a:xfrm>
            <a:off x="7073900" y="4749800"/>
            <a:ext cx="10795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6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68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7" grpId="0" animBg="1"/>
    </p:bldLst>
  </p:timing>
</p:sld>
</file>

<file path=ppt/slides/slide4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7970"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Live RVR </a:t>
            </a:r>
            <a:r>
              <a:rPr lang="en-US" sz="4800" b="1" dirty="0" smtClean="0">
                <a:latin typeface="Helvetica Neue Medium" charset="0"/>
                <a:ea typeface="Helvetica Neue Medium" charset="0"/>
                <a:cs typeface="Helvetica Neue Medium" charset="0"/>
                <a:sym typeface="Helvetica Neue Medium" charset="0"/>
              </a:rPr>
              <a:t>current wind</a:t>
            </a:r>
            <a:endParaRPr lang="en-US" sz="4800" b="1" dirty="0" smtClean="0">
              <a:latin typeface="Helvetica Neue Medium" charset="0"/>
              <a:sym typeface="Helvetica Neue Medium" charset="0"/>
            </a:endParaRPr>
          </a:p>
        </p:txBody>
      </p:sp>
      <p:sp>
        <p:nvSpPr>
          <p:cNvPr id="4679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79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70020" name="Rectangle 4"/>
          <p:cNvSpPr>
            <a:spLocks/>
          </p:cNvSpPr>
          <p:nvPr/>
        </p:nvSpPr>
        <p:spPr bwMode="auto">
          <a:xfrm>
            <a:off x="1282700" y="3924300"/>
            <a:ext cx="9956800" cy="1125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LIVE RVR is a relatively new product created by NAVCANADA which displays current magnetic wind direction and speed at certain airports</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this is overlaid on top of an airport diagram so is very intuitive and gives a clear relationship between runway orientation and wind direction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updated every 30 seconds</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700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700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7002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70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0" grpId="0" build="p" autoUpdateAnimBg="0"/>
    </p:bldLst>
  </p:timing>
</p:sld>
</file>

<file path=ppt/slides/slide4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68994"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Live RVR </a:t>
            </a:r>
            <a:r>
              <a:rPr lang="en-US" sz="4800" b="1" dirty="0" smtClean="0">
                <a:latin typeface="Helvetica Neue Medium" charset="0"/>
                <a:ea typeface="Helvetica Neue Medium" charset="0"/>
                <a:cs typeface="Helvetica Neue Medium" charset="0"/>
                <a:sym typeface="Helvetica Neue Medium" charset="0"/>
              </a:rPr>
              <a:t>accessing</a:t>
            </a:r>
            <a:endParaRPr lang="en-US" sz="4800" b="1" dirty="0" smtClean="0">
              <a:latin typeface="Helvetica Neue Medium" charset="0"/>
              <a:sym typeface="Helvetica Neue Medium" charset="0"/>
            </a:endParaRPr>
          </a:p>
        </p:txBody>
      </p:sp>
      <p:sp>
        <p:nvSpPr>
          <p:cNvPr id="4689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689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71044" name="Picture 4">
            <a:hlinkClick r:id="rId2"/>
          </p:cNvPr>
          <p:cNvPicPr>
            <a:picLocks noChangeArrowheads="1"/>
          </p:cNvPicPr>
          <p:nvPr/>
        </p:nvPicPr>
        <p:blipFill>
          <a:blip r:embed="rId3"/>
          <a:srcRect/>
          <a:stretch>
            <a:fillRect/>
          </a:stretch>
        </p:blipFill>
        <p:spPr bwMode="auto">
          <a:xfrm>
            <a:off x="3668713" y="3103563"/>
            <a:ext cx="5715000" cy="5308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71045" name="Rectangle 5"/>
          <p:cNvSpPr>
            <a:spLocks/>
          </p:cNvSpPr>
          <p:nvPr/>
        </p:nvSpPr>
        <p:spPr bwMode="auto">
          <a:xfrm>
            <a:off x="5892800" y="5080000"/>
            <a:ext cx="1143000" cy="368300"/>
          </a:xfrm>
          <a:prstGeom prst="rect">
            <a:avLst/>
          </a:prstGeom>
          <a:noFill/>
          <a:ln w="381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entr" presetSubtype="3123872" fill="hold" nodeType="afterEffect">
                                  <p:stCondLst>
                                    <p:cond delay="0"/>
                                  </p:stCondLst>
                                  <p:childTnLst>
                                    <p:set>
                                      <p:cBhvr>
                                        <p:cTn id="6" dur="1" fill="hold">
                                          <p:stCondLst>
                                            <p:cond delay="499"/>
                                          </p:stCondLst>
                                        </p:cTn>
                                        <p:tgtEl>
                                          <p:spTgt spid="4710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71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5" grpId="0" animBg="1"/>
    </p:bldLst>
  </p:timing>
</p:sld>
</file>

<file path=ppt/slides/slide4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70018" name="Rectangle 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AWWS </a:t>
            </a:r>
            <a:r>
              <a:rPr lang="en-US" sz="4800" b="1" dirty="0" smtClean="0">
                <a:latin typeface="Helvetica Neue Medium" charset="0"/>
                <a:ea typeface="Helvetica Neue Medium" charset="0"/>
                <a:cs typeface="Helvetica Neue Medium" charset="0"/>
                <a:sym typeface="Helvetica Neue Medium" charset="0"/>
              </a:rPr>
              <a:t>exploring</a:t>
            </a:r>
            <a:endParaRPr lang="en-US" sz="4800" b="1" dirty="0" smtClean="0">
              <a:latin typeface="Helvetica Neue Medium" charset="0"/>
              <a:sym typeface="Helvetica Neue Medium" charset="0"/>
            </a:endParaRPr>
          </a:p>
        </p:txBody>
      </p:sp>
      <p:sp>
        <p:nvSpPr>
          <p:cNvPr id="4700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700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72068" name="Rectangle 4"/>
          <p:cNvSpPr>
            <a:spLocks/>
          </p:cNvSpPr>
          <p:nvPr/>
        </p:nvSpPr>
        <p:spPr bwMode="auto">
          <a:xfrm>
            <a:off x="1409700" y="3644900"/>
            <a:ext cx="9956800" cy="1125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aviation weather website contains much more information than is required to be known for the CPL written test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however it should be explored as much as possible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make sure you are completely versed on the dissemination of any weather product you intend to use for flight planning purposes</a:t>
            </a:r>
          </a:p>
          <a:p>
            <a:pPr eaLnBrk="1" hangingPunct="1">
              <a:lnSpc>
                <a:spcPct val="120000"/>
              </a:lnSpc>
              <a:spcBef>
                <a:spcPts val="2800"/>
              </a:spcBef>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a: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Char char="•"/>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7206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47206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47206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3123872" fill="hold" grpId="0" nodeType="clickEffect">
                                  <p:stCondLst>
                                    <p:cond delay="0"/>
                                  </p:stCondLst>
                                  <p:childTnLst>
                                    <p:set>
                                      <p:cBhvr>
                                        <p:cTn id="18" dur="1" fill="hold">
                                          <p:stCondLst>
                                            <p:cond delay="499"/>
                                          </p:stCondLst>
                                        </p:cTn>
                                        <p:tgtEl>
                                          <p:spTgt spid="472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8"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79873" name="Rectangle 1"/>
          <p:cNvSpPr>
            <a:spLocks noGrp="1" noChangeArrowheads="1"/>
          </p:cNvSpPr>
          <p:nvPr>
            <p:ph type="body" idx="1"/>
          </p:nvPr>
        </p:nvSpPr>
        <p:spPr bwMode="auto">
          <a:xfrm>
            <a:off x="977900" y="2235200"/>
            <a:ext cx="6794500" cy="6464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PALT corrects for non-ISA sea level pressure settings only</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aircraft performance charts (ie. takeoff, cruise, landing) are based on the aircraft’s pressure altitude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setting 29.92” Hg in flight will read PALT</a:t>
            </a:r>
            <a:endParaRPr lang="en-US" smtClean="0">
              <a:latin typeface="Helvetica" panose="020B0604020202020204" pitchFamily="34" charset="0"/>
              <a:sym typeface="Helvetica" panose="020B0604020202020204" pitchFamily="34" charset="0"/>
            </a:endParaRPr>
          </a:p>
        </p:txBody>
      </p:sp>
      <p:pic>
        <p:nvPicPr>
          <p:cNvPr id="79874" name="Picture 2"/>
          <p:cNvPicPr>
            <a:picLocks noChangeArrowheads="1"/>
          </p:cNvPicPr>
          <p:nvPr/>
        </p:nvPicPr>
        <p:blipFill>
          <a:blip r:embed="rId3"/>
          <a:srcRect/>
          <a:stretch>
            <a:fillRect/>
          </a:stretch>
        </p:blipFill>
        <p:spPr bwMode="auto">
          <a:xfrm>
            <a:off x="8610600" y="3965575"/>
            <a:ext cx="3238500" cy="3340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782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782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783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PALT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798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798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798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3" grpId="0" build="p" bldLvl="5"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0897" name="Rectangle 1"/>
          <p:cNvSpPr>
            <a:spLocks noGrp="1" noChangeArrowheads="1"/>
          </p:cNvSpPr>
          <p:nvPr>
            <p:ph type="body" idx="1"/>
          </p:nvPr>
        </p:nvSpPr>
        <p:spPr bwMode="auto">
          <a:xfrm>
            <a:off x="863600" y="3949700"/>
            <a:ext cx="4025900" cy="287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PALT is the standard for performance chart usage</a:t>
            </a:r>
            <a:endParaRPr lang="en-US" smtClean="0">
              <a:latin typeface="Helvetica" panose="020B0604020202020204" pitchFamily="34" charset="0"/>
              <a:sym typeface="Helvetica" panose="020B0604020202020204" pitchFamily="34" charset="0"/>
            </a:endParaRPr>
          </a:p>
        </p:txBody>
      </p:sp>
      <p:pic>
        <p:nvPicPr>
          <p:cNvPr id="80898" name="Picture 2"/>
          <p:cNvPicPr>
            <a:picLocks noChangeArrowheads="1"/>
          </p:cNvPicPr>
          <p:nvPr/>
        </p:nvPicPr>
        <p:blipFill>
          <a:blip r:embed="rId3"/>
          <a:srcRect/>
          <a:stretch>
            <a:fillRect/>
          </a:stretch>
        </p:blipFill>
        <p:spPr bwMode="auto">
          <a:xfrm>
            <a:off x="5270500" y="3059113"/>
            <a:ext cx="6184900" cy="46355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0899" name="Rectangle 3"/>
          <p:cNvSpPr>
            <a:spLocks/>
          </p:cNvSpPr>
          <p:nvPr/>
        </p:nvSpPr>
        <p:spPr bwMode="auto">
          <a:xfrm>
            <a:off x="6400800" y="3416300"/>
            <a:ext cx="444500" cy="2095500"/>
          </a:xfrm>
          <a:prstGeom prst="rect">
            <a:avLst/>
          </a:prstGeom>
          <a:noFill/>
          <a:ln w="50800">
            <a:solidFill>
              <a:srgbClr val="A408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8853" name="AutoShape 4"/>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8854" name="AutoShape 5"/>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78855"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PALT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08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0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7" grpId="0" build="p" bldLvl="5" autoUpdateAnimBg="0"/>
      <p:bldP spid="80899"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1921" name="Rectangle 1"/>
          <p:cNvSpPr>
            <a:spLocks noGrp="1" noChangeArrowheads="1"/>
          </p:cNvSpPr>
          <p:nvPr>
            <p:ph type="body" idx="1"/>
          </p:nvPr>
        </p:nvSpPr>
        <p:spPr bwMode="auto">
          <a:xfrm>
            <a:off x="1104900" y="2527300"/>
            <a:ext cx="10782300" cy="182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PALT is calculated using the formula below:</a:t>
            </a:r>
            <a:endParaRPr lang="en-US" smtClean="0">
              <a:latin typeface="Helvetica" panose="020B0604020202020204" pitchFamily="34" charset="0"/>
              <a:sym typeface="Helvetica" panose="020B0604020202020204" pitchFamily="34" charset="0"/>
            </a:endParaRPr>
          </a:p>
        </p:txBody>
      </p:sp>
      <p:sp>
        <p:nvSpPr>
          <p:cNvPr id="81922" name="Rectangle 2"/>
          <p:cNvSpPr>
            <a:spLocks/>
          </p:cNvSpPr>
          <p:nvPr/>
        </p:nvSpPr>
        <p:spPr bwMode="auto">
          <a:xfrm>
            <a:off x="1143000" y="5321300"/>
            <a:ext cx="113538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latin typeface="Helvetica" panose="020B0604020202020204" pitchFamily="34" charset="0"/>
                <a:cs typeface="Helvetica" panose="020B0604020202020204" pitchFamily="34" charset="0"/>
                <a:sym typeface="Helvetica" panose="020B0604020202020204" pitchFamily="34" charset="0"/>
              </a:rPr>
              <a:t>PALT =  station elevation + </a:t>
            </a:r>
          </a:p>
          <a:p>
            <a:pPr marL="0" lvl="4" eaLnBrk="1" hangingPunct="1">
              <a:lnSpc>
                <a:spcPct val="120000"/>
              </a:lnSpc>
              <a:spcBef>
                <a:spcPts val="2800"/>
              </a:spcBef>
            </a:pPr>
            <a:r>
              <a:rPr lang="en-US" sz="3600" b="1">
                <a:solidFill>
                  <a:schemeClr val="tx1"/>
                </a:solidFill>
                <a:latin typeface="Helvetica" panose="020B0604020202020204" pitchFamily="34" charset="0"/>
                <a:cs typeface="Helvetica" panose="020B0604020202020204" pitchFamily="34" charset="0"/>
                <a:sym typeface="Helvetica" panose="020B0604020202020204" pitchFamily="34" charset="0"/>
              </a:rPr>
              <a:t>[(29.92” Hg - altimeter setting) x1000]</a:t>
            </a:r>
          </a:p>
        </p:txBody>
      </p:sp>
      <p:sp>
        <p:nvSpPr>
          <p:cNvPr id="81923" name="Rectangle 3"/>
          <p:cNvSpPr>
            <a:spLocks/>
          </p:cNvSpPr>
          <p:nvPr/>
        </p:nvSpPr>
        <p:spPr bwMode="auto">
          <a:xfrm>
            <a:off x="1104900" y="6934200"/>
            <a:ext cx="107823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1” Hg = 1000’</a:t>
            </a:r>
          </a:p>
        </p:txBody>
      </p:sp>
      <p:sp>
        <p:nvSpPr>
          <p:cNvPr id="79877" name="AutoShape 4"/>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79878" name="AutoShape 5"/>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81926" name="Picture 6"/>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9880"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PALT formula</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192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19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819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1" grpId="0" build="p" bldLvl="5" autoUpdateAnimBg="0"/>
      <p:bldP spid="81922" grpId="0" autoUpdateAnimBg="0"/>
      <p:bldP spid="81923"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2945" name="Rectangle 1"/>
          <p:cNvSpPr>
            <a:spLocks noGrp="1" noChangeArrowheads="1"/>
          </p:cNvSpPr>
          <p:nvPr>
            <p:ph type="body" idx="1"/>
          </p:nvPr>
        </p:nvSpPr>
        <p:spPr bwMode="auto">
          <a:xfrm>
            <a:off x="1066800" y="2692400"/>
            <a:ext cx="59944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density altitude</a:t>
            </a:r>
            <a:r>
              <a:rPr lang="en-US" smtClean="0">
                <a:latin typeface="Helvetica" panose="020B0604020202020204" pitchFamily="34" charset="0"/>
                <a:cs typeface="Helvetica" panose="020B0604020202020204" pitchFamily="34" charset="0"/>
                <a:sym typeface="Helvetica" panose="020B0604020202020204" pitchFamily="34" charset="0"/>
              </a:rPr>
              <a:t> (DALT) is  pressure altitude corrected for non-standard ISA atmospheric temperature conditions</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the altitude at which the aircraft will perform as if it’s at given pressure, humidity and temperature variances from ISA</a:t>
            </a:r>
            <a:endParaRPr lang="en-US" smtClean="0">
              <a:latin typeface="Helvetica" panose="020B0604020202020204" pitchFamily="34" charset="0"/>
              <a:sym typeface="Helvetica" panose="020B0604020202020204" pitchFamily="34" charset="0"/>
            </a:endParaRPr>
          </a:p>
        </p:txBody>
      </p:sp>
      <p:pic>
        <p:nvPicPr>
          <p:cNvPr id="82946" name="Picture 2"/>
          <p:cNvPicPr>
            <a:picLocks noChangeArrowheads="1"/>
          </p:cNvPicPr>
          <p:nvPr/>
        </p:nvPicPr>
        <p:blipFill>
          <a:blip r:embed="rId3"/>
          <a:srcRect/>
          <a:stretch>
            <a:fillRect/>
          </a:stretch>
        </p:blipFill>
        <p:spPr bwMode="auto">
          <a:xfrm>
            <a:off x="7308850" y="4014788"/>
            <a:ext cx="4559300" cy="3175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0900"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0901"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090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DALT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294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29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5" grpId="0" build="p" bldLvl="5"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3969" name="Rectangle 1"/>
          <p:cNvSpPr>
            <a:spLocks noGrp="1" noChangeArrowheads="1"/>
          </p:cNvSpPr>
          <p:nvPr>
            <p:ph type="body" idx="1"/>
          </p:nvPr>
        </p:nvSpPr>
        <p:spPr bwMode="auto">
          <a:xfrm>
            <a:off x="1054100" y="2540000"/>
            <a:ext cx="59944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DALT is the most important value in terms of determining how an aircraft will perform</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especially important under detrimental ISA conditions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hot, high, and humid</a:t>
            </a:r>
            <a:endParaRPr lang="en-US" smtClean="0">
              <a:latin typeface="Helvetica" panose="020B0604020202020204" pitchFamily="34" charset="0"/>
              <a:sym typeface="Helvetica" panose="020B0604020202020204" pitchFamily="34" charset="0"/>
            </a:endParaRPr>
          </a:p>
        </p:txBody>
      </p:sp>
      <p:pic>
        <p:nvPicPr>
          <p:cNvPr id="83970" name="Picture 2"/>
          <p:cNvPicPr>
            <a:picLocks noChangeArrowheads="1"/>
          </p:cNvPicPr>
          <p:nvPr/>
        </p:nvPicPr>
        <p:blipFill>
          <a:blip r:embed="rId3"/>
          <a:srcRect/>
          <a:stretch>
            <a:fillRect/>
          </a:stretch>
        </p:blipFill>
        <p:spPr bwMode="auto">
          <a:xfrm>
            <a:off x="7308850" y="4014788"/>
            <a:ext cx="4559300" cy="3175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1924"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1925"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19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DALT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396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396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8396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9" grpId="0" build="p" bldLvl="5"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4993" name="Rectangle 1"/>
          <p:cNvSpPr>
            <a:spLocks noGrp="1" noChangeArrowheads="1"/>
          </p:cNvSpPr>
          <p:nvPr>
            <p:ph type="body" idx="1"/>
          </p:nvPr>
        </p:nvSpPr>
        <p:spPr bwMode="auto">
          <a:xfrm>
            <a:off x="1054100" y="2540000"/>
            <a:ext cx="59944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DALT may be calculated in the air, using an E6B flight computer, the outside air temperature and the PALT </a:t>
            </a:r>
            <a:endParaRPr lang="en-US" smtClean="0">
              <a:solidFill>
                <a:srgbClr val="000000"/>
              </a:solidFill>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may also be calculated on the ground using a formula</a:t>
            </a:r>
            <a:endParaRPr lang="en-US" smtClean="0">
              <a:latin typeface="Helvetica" panose="020B0604020202020204" pitchFamily="34" charset="0"/>
              <a:sym typeface="Helvetica" panose="020B0604020202020204" pitchFamily="34" charset="0"/>
            </a:endParaRPr>
          </a:p>
        </p:txBody>
      </p:sp>
      <p:pic>
        <p:nvPicPr>
          <p:cNvPr id="84994" name="Picture 2"/>
          <p:cNvPicPr>
            <a:picLocks noChangeArrowheads="1"/>
          </p:cNvPicPr>
          <p:nvPr/>
        </p:nvPicPr>
        <p:blipFill>
          <a:blip r:embed="rId3"/>
          <a:srcRect/>
          <a:stretch>
            <a:fillRect/>
          </a:stretch>
        </p:blipFill>
        <p:spPr bwMode="auto">
          <a:xfrm>
            <a:off x="7308850" y="4014788"/>
            <a:ext cx="4559300" cy="3175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2948" name="AutoShape 3"/>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2949" name="AutoShape 4"/>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295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DALT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499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49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3" grpId="0" build="p" bldLvl="5"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6017" name="Rectangle 1"/>
          <p:cNvSpPr>
            <a:spLocks noGrp="1" noChangeArrowheads="1"/>
          </p:cNvSpPr>
          <p:nvPr>
            <p:ph type="body" idx="1"/>
          </p:nvPr>
        </p:nvSpPr>
        <p:spPr bwMode="auto">
          <a:xfrm>
            <a:off x="1104900" y="2527300"/>
            <a:ext cx="10782300" cy="182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DALT is calculated using the formula below:</a:t>
            </a:r>
            <a:endParaRPr lang="en-US" smtClean="0">
              <a:latin typeface="Helvetica" panose="020B0604020202020204" pitchFamily="34" charset="0"/>
              <a:sym typeface="Helvetica" panose="020B0604020202020204" pitchFamily="34" charset="0"/>
            </a:endParaRPr>
          </a:p>
        </p:txBody>
      </p:sp>
      <p:sp>
        <p:nvSpPr>
          <p:cNvPr id="86018" name="Rectangle 2"/>
          <p:cNvSpPr>
            <a:spLocks/>
          </p:cNvSpPr>
          <p:nvPr/>
        </p:nvSpPr>
        <p:spPr bwMode="auto">
          <a:xfrm>
            <a:off x="1143000" y="5321300"/>
            <a:ext cx="113538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a:defRPr sz="2800">
                <a:solidFill>
                  <a:srgbClr val="FFFFFF"/>
                </a:solidFill>
                <a:latin typeface="Helvetica Neue" charset="0"/>
                <a:ea typeface="ヒラギノ角ゴ ProN W3" charset="0"/>
                <a:cs typeface="ヒラギノ角ゴ ProN W3" charset="0"/>
                <a:sym typeface="Helvetica Neue" charset="0"/>
              </a:defRPr>
            </a:lvl5pPr>
            <a:lvl6pPr marL="4572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9144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1371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18288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600" b="1">
                <a:solidFill>
                  <a:schemeClr val="tx1"/>
                </a:solidFill>
                <a:latin typeface="Helvetica" panose="020B0604020202020204" pitchFamily="34" charset="0"/>
                <a:cs typeface="Helvetica" panose="020B0604020202020204" pitchFamily="34" charset="0"/>
                <a:sym typeface="Helvetica" panose="020B0604020202020204" pitchFamily="34" charset="0"/>
              </a:rPr>
              <a:t>DALT =  PALT + </a:t>
            </a:r>
          </a:p>
          <a:p>
            <a:pPr marL="0" lvl="4" eaLnBrk="1" hangingPunct="1">
              <a:lnSpc>
                <a:spcPct val="120000"/>
              </a:lnSpc>
              <a:spcBef>
                <a:spcPts val="2800"/>
              </a:spcBef>
            </a:pPr>
            <a:r>
              <a:rPr lang="en-US" sz="3600" b="1">
                <a:solidFill>
                  <a:schemeClr val="tx1"/>
                </a:solidFill>
                <a:latin typeface="Helvetica" panose="020B0604020202020204" pitchFamily="34" charset="0"/>
                <a:cs typeface="Helvetica" panose="020B0604020202020204" pitchFamily="34" charset="0"/>
                <a:sym typeface="Helvetica" panose="020B0604020202020204" pitchFamily="34" charset="0"/>
              </a:rPr>
              <a:t>[100(OAT - ISA temperature)]</a:t>
            </a:r>
          </a:p>
        </p:txBody>
      </p:sp>
      <p:pic>
        <p:nvPicPr>
          <p:cNvPr id="86019" name="Picture 3"/>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6020" name="Rectangle 4"/>
          <p:cNvSpPr>
            <a:spLocks/>
          </p:cNvSpPr>
          <p:nvPr/>
        </p:nvSpPr>
        <p:spPr bwMode="auto">
          <a:xfrm>
            <a:off x="1104900" y="6934200"/>
            <a:ext cx="107823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1” Hg = 1000’</a:t>
            </a:r>
          </a:p>
        </p:txBody>
      </p:sp>
      <p:sp>
        <p:nvSpPr>
          <p:cNvPr id="83974" name="AutoShape 5"/>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3975" name="AutoShape 6"/>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3976"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DALT formula</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601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6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860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7" grpId="0" build="p" bldLvl="5" autoUpdateAnimBg="0"/>
      <p:bldP spid="86018" grpId="0" autoUpdateAnimBg="0"/>
      <p:bldP spid="86020"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389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89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3891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559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17"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atmosphere</a:t>
            </a:r>
            <a:endParaRPr lang="en-US" sz="9600" smtClean="0">
              <a:latin typeface="Helvetica Neue Medium" charset="0"/>
              <a:sym typeface="Helvetica Neue Medium" charset="0"/>
            </a:endParaRPr>
          </a:p>
        </p:txBody>
      </p:sp>
    </p:spTree>
  </p:cSld>
  <p:clrMapOvr>
    <a:masterClrMapping/>
  </p:clrMapOvr>
  <p:transition spd="slow">
    <p:dissolv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704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DALT and PALT formulas, as any formulae, are truly remembered when they are understood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anticipate calculations by relating pressure and temperature values to standard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ie. lower than standard altimeter setting will give a higher pressure altitude than indicated - if not check your calculation</a:t>
            </a:r>
            <a:endParaRPr lang="en-US" smtClean="0">
              <a:latin typeface="Helvetica" panose="020B0604020202020204" pitchFamily="34" charset="0"/>
              <a:sym typeface="Helvetica" panose="020B0604020202020204" pitchFamily="34" charset="0"/>
            </a:endParaRPr>
          </a:p>
        </p:txBody>
      </p:sp>
      <p:sp>
        <p:nvSpPr>
          <p:cNvPr id="849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49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49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Altimetry </a:t>
            </a:r>
            <a:r>
              <a:rPr lang="en-US" sz="4800" b="1" dirty="0" smtClean="0">
                <a:latin typeface="Helvetica Neue Medium" charset="0"/>
                <a:ea typeface="Helvetica Neue Medium" charset="0"/>
                <a:cs typeface="Helvetica Neue Medium" charset="0"/>
                <a:sym typeface="Helvetica Neue Medium" charset="0"/>
              </a:rPr>
              <a:t>formulae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870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870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870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 grpId="0" build="p" bldLvl="5"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601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601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8602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6021"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temperature</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704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704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89091"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it is due to global temperature differences that we see the creation of weather</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these variances are due to a variety of factors, such as location, season, surface type etc.</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creates large and small scale weather patterns versus one global weather pattern</a:t>
            </a:r>
          </a:p>
        </p:txBody>
      </p:sp>
      <p:sp>
        <p:nvSpPr>
          <p:cNvPr id="8704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imbalance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890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890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890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806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806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0115"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solar radiation</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the energy transfer from the sun to the surface of the earth</a:t>
            </a: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terrestrial radiation</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the energy transfer from the surface of the earth to the troposphere </a:t>
            </a:r>
          </a:p>
        </p:txBody>
      </p:sp>
      <p:sp>
        <p:nvSpPr>
          <p:cNvPr id="8806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radiation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01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90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890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890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1139" name="Rectangle 3"/>
          <p:cNvSpPr>
            <a:spLocks/>
          </p:cNvSpPr>
          <p:nvPr/>
        </p:nvSpPr>
        <p:spPr bwMode="auto">
          <a:xfrm>
            <a:off x="1612900" y="2374900"/>
            <a:ext cx="97790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only half of the incoming solar radiation is absorbed at the surface</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91140" name="Picture 4"/>
          <p:cNvPicPr>
            <a:picLocks noChangeArrowheads="1"/>
          </p:cNvPicPr>
          <p:nvPr/>
        </p:nvPicPr>
        <p:blipFill>
          <a:blip r:embed="rId3"/>
          <a:srcRect/>
          <a:stretch>
            <a:fillRect/>
          </a:stretch>
        </p:blipFill>
        <p:spPr bwMode="auto">
          <a:xfrm>
            <a:off x="3757613" y="4784725"/>
            <a:ext cx="5486400" cy="3492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909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radiation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11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011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011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2163" name="Rectangle 3"/>
          <p:cNvSpPr>
            <a:spLocks/>
          </p:cNvSpPr>
          <p:nvPr/>
        </p:nvSpPr>
        <p:spPr bwMode="auto">
          <a:xfrm>
            <a:off x="1606550" y="2676525"/>
            <a:ext cx="97790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the earth spinning on a tilted axis causes </a:t>
            </a: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seasonal variation</a:t>
            </a:r>
          </a:p>
          <a:p>
            <a:pPr eaLnBrk="1" hangingPunct="1">
              <a:lnSpc>
                <a:spcPct val="120000"/>
              </a:lnSpc>
              <a:spcBef>
                <a:spcPts val="2800"/>
              </a:spcBef>
            </a:pPr>
            <a:endParaRPr lang="en-US" dirty="0">
              <a:solidFill>
                <a:schemeClr val="tx1"/>
              </a:solidFill>
              <a:ea typeface="Helvetica Neue" charset="0"/>
              <a:cs typeface="Helvetica Neue" charset="0"/>
            </a:endParaRPr>
          </a:p>
        </p:txBody>
      </p:sp>
      <p:pic>
        <p:nvPicPr>
          <p:cNvPr id="92164" name="Picture 4"/>
          <p:cNvPicPr>
            <a:picLocks noChangeArrowheads="1"/>
          </p:cNvPicPr>
          <p:nvPr/>
        </p:nvPicPr>
        <p:blipFill>
          <a:blip r:embed="rId3"/>
          <a:srcRect/>
          <a:stretch>
            <a:fillRect/>
          </a:stretch>
        </p:blipFill>
        <p:spPr bwMode="auto">
          <a:xfrm>
            <a:off x="2895600" y="4441825"/>
            <a:ext cx="7200900" cy="38100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01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variation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21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113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113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3187" name="Rectangle 3"/>
          <p:cNvSpPr>
            <a:spLocks/>
          </p:cNvSpPr>
          <p:nvPr/>
        </p:nvSpPr>
        <p:spPr bwMode="auto">
          <a:xfrm>
            <a:off x="1612900" y="2617788"/>
            <a:ext cx="97790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latitudinal variation</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accounts for global wind circulation patterns</a:t>
            </a:r>
          </a:p>
          <a:p>
            <a:pPr eaLnBrk="1" hangingPunct="1">
              <a:lnSpc>
                <a:spcPct val="120000"/>
              </a:lnSpc>
              <a:spcBef>
                <a:spcPts val="2800"/>
              </a:spcBef>
            </a:pPr>
            <a:endParaRPr lang="en-US" dirty="0">
              <a:solidFill>
                <a:schemeClr val="tx1"/>
              </a:solidFill>
              <a:ea typeface="Helvetica Neue" charset="0"/>
              <a:cs typeface="Helvetica Neue" charset="0"/>
            </a:endParaRPr>
          </a:p>
        </p:txBody>
      </p:sp>
      <p:pic>
        <p:nvPicPr>
          <p:cNvPr id="93188" name="Picture 4"/>
          <p:cNvPicPr>
            <a:picLocks noChangeArrowheads="1"/>
          </p:cNvPicPr>
          <p:nvPr/>
        </p:nvPicPr>
        <p:blipFill>
          <a:blip r:embed="rId3"/>
          <a:srcRect/>
          <a:stretch>
            <a:fillRect/>
          </a:stretch>
        </p:blipFill>
        <p:spPr bwMode="auto">
          <a:xfrm>
            <a:off x="3759200" y="4498975"/>
            <a:ext cx="5486400" cy="3746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11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variation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31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21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21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4211" name="Rectangle 3"/>
          <p:cNvSpPr>
            <a:spLocks/>
          </p:cNvSpPr>
          <p:nvPr/>
        </p:nvSpPr>
        <p:spPr bwMode="auto">
          <a:xfrm>
            <a:off x="1612900" y="2798192"/>
            <a:ext cx="97790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diurnal variation </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occurs when solar radiation ceases at sunset</a:t>
            </a:r>
          </a:p>
          <a:p>
            <a:pPr eaLnBrk="1" hangingPunct="1">
              <a:lnSpc>
                <a:spcPct val="120000"/>
              </a:lnSpc>
              <a:spcBef>
                <a:spcPts val="2800"/>
              </a:spcBef>
            </a:pPr>
            <a:endParaRPr lang="en-US" dirty="0">
              <a:solidFill>
                <a:schemeClr val="tx1"/>
              </a:solidFill>
              <a:ea typeface="Helvetica Neue" charset="0"/>
              <a:cs typeface="Helvetica Neue" charset="0"/>
            </a:endParaRPr>
          </a:p>
        </p:txBody>
      </p:sp>
      <p:pic>
        <p:nvPicPr>
          <p:cNvPr id="94212" name="Picture 4"/>
          <p:cNvPicPr>
            <a:picLocks noChangeArrowheads="1"/>
          </p:cNvPicPr>
          <p:nvPr/>
        </p:nvPicPr>
        <p:blipFill>
          <a:blip r:embed="rId3"/>
          <a:srcRect/>
          <a:stretch>
            <a:fillRect/>
          </a:stretch>
        </p:blipFill>
        <p:spPr bwMode="auto">
          <a:xfrm>
            <a:off x="3949700" y="4456113"/>
            <a:ext cx="5105400" cy="38354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216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variation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42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31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31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5235" name="Rectangle 3"/>
          <p:cNvSpPr>
            <a:spLocks/>
          </p:cNvSpPr>
          <p:nvPr/>
        </p:nvSpPr>
        <p:spPr bwMode="auto">
          <a:xfrm>
            <a:off x="1609725" y="2581275"/>
            <a:ext cx="97790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surface variation</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determines how readily terrestrial radiation will occur due to absorption </a:t>
            </a:r>
          </a:p>
          <a:p>
            <a:pPr eaLnBrk="1" hangingPunct="1">
              <a:lnSpc>
                <a:spcPct val="120000"/>
              </a:lnSpc>
              <a:spcBef>
                <a:spcPts val="2800"/>
              </a:spcBef>
            </a:pPr>
            <a:endParaRPr lang="en-US" dirty="0">
              <a:solidFill>
                <a:schemeClr val="tx1"/>
              </a:solidFill>
              <a:ea typeface="Helvetica Neue" charset="0"/>
              <a:cs typeface="Helvetica Neue" charset="0"/>
            </a:endParaRPr>
          </a:p>
        </p:txBody>
      </p:sp>
      <p:pic>
        <p:nvPicPr>
          <p:cNvPr id="95236" name="Picture 4"/>
          <p:cNvPicPr>
            <a:picLocks noChangeArrowheads="1"/>
          </p:cNvPicPr>
          <p:nvPr/>
        </p:nvPicPr>
        <p:blipFill>
          <a:blip r:embed="rId3"/>
          <a:srcRect/>
          <a:stretch>
            <a:fillRect/>
          </a:stretch>
        </p:blipFill>
        <p:spPr bwMode="auto">
          <a:xfrm>
            <a:off x="3679825" y="4587875"/>
            <a:ext cx="5638800" cy="35941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319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variation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52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42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42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6259" name="Rectangle 3"/>
          <p:cNvSpPr>
            <a:spLocks/>
          </p:cNvSpPr>
          <p:nvPr/>
        </p:nvSpPr>
        <p:spPr bwMode="auto">
          <a:xfrm>
            <a:off x="1346200" y="26797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tropospheric heating is due to heating from the ground up</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conduction plays a very small role </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there are many other processes involved which distribute heat throughout the troposphere</a:t>
            </a:r>
          </a:p>
        </p:txBody>
      </p:sp>
      <p:sp>
        <p:nvSpPr>
          <p:cNvPr id="9421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heating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62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962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962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1985" name="Rectangle 1"/>
          <p:cNvSpPr>
            <a:spLocks noGrp="1" noChangeArrowheads="1"/>
          </p:cNvSpPr>
          <p:nvPr>
            <p:ph type="body" idx="1"/>
          </p:nvPr>
        </p:nvSpPr>
        <p:spPr bwMode="auto">
          <a:xfrm>
            <a:off x="2400300" y="2476500"/>
            <a:ext cx="8204200" cy="558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mobility</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expansion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compression</a:t>
            </a:r>
            <a:endParaRPr lang="en-US" smtClean="0">
              <a:latin typeface="Helvetica" panose="020B0604020202020204" pitchFamily="34" charset="0"/>
              <a:sym typeface="Helvetica" panose="020B0604020202020204" pitchFamily="34" charset="0"/>
            </a:endParaRPr>
          </a:p>
        </p:txBody>
      </p:sp>
      <p:sp>
        <p:nvSpPr>
          <p:cNvPr id="399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399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4198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99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properties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19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19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19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5" grpId="0" build="p" bldLvl="5"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523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523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7283" name="Rectangle 3"/>
          <p:cNvSpPr>
            <a:spLocks/>
          </p:cNvSpPr>
          <p:nvPr/>
        </p:nvSpPr>
        <p:spPr bwMode="auto">
          <a:xfrm>
            <a:off x="1295400" y="4013200"/>
            <a:ext cx="62738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convective heating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is due to the vertical cycle created by rising warm and descending cold air</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97284" name="AutoShape 4"/>
          <p:cNvSpPr>
            <a:spLocks/>
          </p:cNvSpPr>
          <p:nvPr/>
        </p:nvSpPr>
        <p:spPr bwMode="auto">
          <a:xfrm>
            <a:off x="8516938" y="4165600"/>
            <a:ext cx="714375" cy="33401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790000"/>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7285" name="AutoShape 5"/>
          <p:cNvSpPr>
            <a:spLocks/>
          </p:cNvSpPr>
          <p:nvPr/>
        </p:nvSpPr>
        <p:spPr bwMode="auto">
          <a:xfrm rot="10800000">
            <a:off x="9783763" y="4443413"/>
            <a:ext cx="714375" cy="33401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0000FF"/>
              </a:gs>
              <a:gs pos="100000">
                <a:srgbClr val="000076"/>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7286" name="Freeform 6"/>
          <p:cNvSpPr>
            <a:spLocks/>
          </p:cNvSpPr>
          <p:nvPr/>
        </p:nvSpPr>
        <p:spPr bwMode="auto">
          <a:xfrm>
            <a:off x="8675688" y="3236913"/>
            <a:ext cx="1873250" cy="984250"/>
          </a:xfrm>
          <a:custGeom>
            <a:avLst/>
            <a:gdLst>
              <a:gd name="T0" fmla="*/ 14133 w 21600"/>
              <a:gd name="T1" fmla="*/ 14268 h 21600"/>
              <a:gd name="T2" fmla="*/ 9600 w 21600"/>
              <a:gd name="T3" fmla="*/ 7530 h 21600"/>
              <a:gd name="T4" fmla="*/ 5067 w 21600"/>
              <a:gd name="T5" fmla="*/ 14268 h 21600"/>
              <a:gd name="T6" fmla="*/ 0 w 21600"/>
              <a:gd name="T7" fmla="*/ 14268 h 21600"/>
              <a:gd name="T8" fmla="*/ 9600 w 21600"/>
              <a:gd name="T9" fmla="*/ 0 h 21600"/>
              <a:gd name="T10" fmla="*/ 19200 w 21600"/>
              <a:gd name="T11" fmla="*/ 14267 h 21600"/>
              <a:gd name="T12" fmla="*/ 19200 w 21600"/>
              <a:gd name="T13" fmla="*/ 14268 h 21600"/>
              <a:gd name="T14" fmla="*/ 21600 w 21600"/>
              <a:gd name="T15" fmla="*/ 14268 h 21600"/>
              <a:gd name="T16" fmla="*/ 16667 w 21600"/>
              <a:gd name="T17" fmla="*/ 21600 h 21600"/>
              <a:gd name="T18" fmla="*/ 11733 w 21600"/>
              <a:gd name="T19" fmla="*/ 14268 h 21600"/>
              <a:gd name="T20" fmla="*/ 14133 w 21600"/>
              <a:gd name="T21" fmla="*/ 14268 h 21600"/>
              <a:gd name="T22" fmla="*/ 14133 w 21600"/>
              <a:gd name="T23" fmla="*/ 142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00" h="21600">
                <a:moveTo>
                  <a:pt x="14133" y="14268"/>
                </a:moveTo>
                <a:cubicBezTo>
                  <a:pt x="14133" y="10546"/>
                  <a:pt x="12103" y="7530"/>
                  <a:pt x="9600" y="7530"/>
                </a:cubicBezTo>
                <a:cubicBezTo>
                  <a:pt x="7096" y="7530"/>
                  <a:pt x="5067" y="10546"/>
                  <a:pt x="5067" y="14268"/>
                </a:cubicBezTo>
                <a:lnTo>
                  <a:pt x="0" y="14268"/>
                </a:lnTo>
                <a:cubicBezTo>
                  <a:pt x="0" y="6388"/>
                  <a:pt x="4298" y="0"/>
                  <a:pt x="9600" y="0"/>
                </a:cubicBezTo>
                <a:cubicBezTo>
                  <a:pt x="14901" y="0"/>
                  <a:pt x="19199" y="6388"/>
                  <a:pt x="19200" y="14267"/>
                </a:cubicBezTo>
                <a:lnTo>
                  <a:pt x="19200" y="14268"/>
                </a:lnTo>
                <a:lnTo>
                  <a:pt x="21600" y="14268"/>
                </a:lnTo>
                <a:lnTo>
                  <a:pt x="16667" y="21600"/>
                </a:lnTo>
                <a:lnTo>
                  <a:pt x="11733" y="14268"/>
                </a:lnTo>
                <a:lnTo>
                  <a:pt x="14133" y="14268"/>
                </a:lnTo>
                <a:close/>
                <a:moveTo>
                  <a:pt x="14133" y="14268"/>
                </a:moveTo>
              </a:path>
            </a:pathLst>
          </a:custGeom>
          <a:gradFill rotWithShape="0">
            <a:gsLst>
              <a:gs pos="0">
                <a:srgbClr val="FF0000"/>
              </a:gs>
              <a:gs pos="100000">
                <a:srgbClr val="0000CC"/>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7287" name="Freeform 7"/>
          <p:cNvSpPr>
            <a:spLocks/>
          </p:cNvSpPr>
          <p:nvPr/>
        </p:nvSpPr>
        <p:spPr bwMode="auto">
          <a:xfrm rot="10800000">
            <a:off x="8467725" y="7727950"/>
            <a:ext cx="1873250" cy="982663"/>
          </a:xfrm>
          <a:custGeom>
            <a:avLst/>
            <a:gdLst>
              <a:gd name="T0" fmla="*/ 14133 w 21600"/>
              <a:gd name="T1" fmla="*/ 14268 h 21600"/>
              <a:gd name="T2" fmla="*/ 9600 w 21600"/>
              <a:gd name="T3" fmla="*/ 7530 h 21600"/>
              <a:gd name="T4" fmla="*/ 5067 w 21600"/>
              <a:gd name="T5" fmla="*/ 14268 h 21600"/>
              <a:gd name="T6" fmla="*/ 0 w 21600"/>
              <a:gd name="T7" fmla="*/ 14268 h 21600"/>
              <a:gd name="T8" fmla="*/ 9600 w 21600"/>
              <a:gd name="T9" fmla="*/ 0 h 21600"/>
              <a:gd name="T10" fmla="*/ 19200 w 21600"/>
              <a:gd name="T11" fmla="*/ 14267 h 21600"/>
              <a:gd name="T12" fmla="*/ 19200 w 21600"/>
              <a:gd name="T13" fmla="*/ 14268 h 21600"/>
              <a:gd name="T14" fmla="*/ 21600 w 21600"/>
              <a:gd name="T15" fmla="*/ 14268 h 21600"/>
              <a:gd name="T16" fmla="*/ 16667 w 21600"/>
              <a:gd name="T17" fmla="*/ 21600 h 21600"/>
              <a:gd name="T18" fmla="*/ 11733 w 21600"/>
              <a:gd name="T19" fmla="*/ 14268 h 21600"/>
              <a:gd name="T20" fmla="*/ 14133 w 21600"/>
              <a:gd name="T21" fmla="*/ 14268 h 21600"/>
              <a:gd name="T22" fmla="*/ 14133 w 21600"/>
              <a:gd name="T23" fmla="*/ 1426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00" h="21600">
                <a:moveTo>
                  <a:pt x="14133" y="14268"/>
                </a:moveTo>
                <a:cubicBezTo>
                  <a:pt x="14133" y="10546"/>
                  <a:pt x="12103" y="7530"/>
                  <a:pt x="9600" y="7530"/>
                </a:cubicBezTo>
                <a:cubicBezTo>
                  <a:pt x="7096" y="7530"/>
                  <a:pt x="5067" y="10546"/>
                  <a:pt x="5067" y="14268"/>
                </a:cubicBezTo>
                <a:lnTo>
                  <a:pt x="0" y="14268"/>
                </a:lnTo>
                <a:cubicBezTo>
                  <a:pt x="0" y="6388"/>
                  <a:pt x="4298" y="0"/>
                  <a:pt x="9600" y="0"/>
                </a:cubicBezTo>
                <a:cubicBezTo>
                  <a:pt x="14901" y="0"/>
                  <a:pt x="19199" y="6388"/>
                  <a:pt x="19200" y="14267"/>
                </a:cubicBezTo>
                <a:lnTo>
                  <a:pt x="19200" y="14268"/>
                </a:lnTo>
                <a:lnTo>
                  <a:pt x="21600" y="14268"/>
                </a:lnTo>
                <a:lnTo>
                  <a:pt x="16667" y="21600"/>
                </a:lnTo>
                <a:lnTo>
                  <a:pt x="11733" y="14268"/>
                </a:lnTo>
                <a:lnTo>
                  <a:pt x="14133" y="14268"/>
                </a:lnTo>
                <a:close/>
                <a:moveTo>
                  <a:pt x="14133" y="14268"/>
                </a:moveTo>
              </a:path>
            </a:pathLst>
          </a:custGeom>
          <a:gradFill rotWithShape="0">
            <a:gsLst>
              <a:gs pos="0">
                <a:srgbClr val="0000CC"/>
              </a:gs>
              <a:gs pos="100000">
                <a:srgbClr val="FF0000"/>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5241" name="Rectangle 8"/>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br>
              <a:rPr lang="en-US" sz="4800" dirty="0" smtClean="0"/>
            </a:br>
            <a:r>
              <a:rPr lang="en-US" sz="4800" b="1" dirty="0" smtClean="0">
                <a:latin typeface="Helvetica Neue Medium" charset="0"/>
                <a:ea typeface="Helvetica Neue Medium" charset="0"/>
                <a:cs typeface="Helvetica Neue Medium" charset="0"/>
                <a:sym typeface="Helvetica Neue Medium" charset="0"/>
              </a:rPr>
              <a:t>convective heating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72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97284"/>
                                        </p:tgtEl>
                                        <p:attrNameLst>
                                          <p:attrName>style.visibility</p:attrName>
                                        </p:attrNameLst>
                                      </p:cBhvr>
                                      <p:to>
                                        <p:strVal val="visible"/>
                                      </p:to>
                                    </p:set>
                                    <p:animEffect transition="in" filter="wipe(down)">
                                      <p:cBhvr>
                                        <p:cTn id="11" dur="500"/>
                                        <p:tgtEl>
                                          <p:spTgt spid="97284"/>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97286"/>
                                        </p:tgtEl>
                                        <p:attrNameLst>
                                          <p:attrName>style.visibility</p:attrName>
                                        </p:attrNameLst>
                                      </p:cBhvr>
                                      <p:to>
                                        <p:strVal val="visible"/>
                                      </p:to>
                                    </p:set>
                                    <p:animEffect transition="in" filter="wipe(left)">
                                      <p:cBhvr>
                                        <p:cTn id="15" dur="500"/>
                                        <p:tgtEl>
                                          <p:spTgt spid="97286"/>
                                        </p:tgtEl>
                                      </p:cBhvr>
                                    </p:animEffect>
                                  </p:childTnLst>
                                </p:cTn>
                              </p:par>
                            </p:childTnLst>
                          </p:cTn>
                        </p:par>
                        <p:par>
                          <p:cTn id="16" fill="hold" nodeType="afterGroup">
                            <p:stCondLst>
                              <p:cond delay="1000"/>
                            </p:stCondLst>
                            <p:childTnLst>
                              <p:par>
                                <p:cTn id="17" presetID="22" presetClass="entr" presetSubtype="1" fill="hold" nodeType="afterEffect">
                                  <p:stCondLst>
                                    <p:cond delay="0"/>
                                  </p:stCondLst>
                                  <p:childTnLst>
                                    <p:set>
                                      <p:cBhvr>
                                        <p:cTn id="18" dur="1" fill="hold">
                                          <p:stCondLst>
                                            <p:cond delay="0"/>
                                          </p:stCondLst>
                                        </p:cTn>
                                        <p:tgtEl>
                                          <p:spTgt spid="97285"/>
                                        </p:tgtEl>
                                        <p:attrNameLst>
                                          <p:attrName>style.visibility</p:attrName>
                                        </p:attrNameLst>
                                      </p:cBhvr>
                                      <p:to>
                                        <p:strVal val="visible"/>
                                      </p:to>
                                    </p:set>
                                    <p:animEffect transition="in" filter="wipe(up)">
                                      <p:cBhvr>
                                        <p:cTn id="19" dur="500"/>
                                        <p:tgtEl>
                                          <p:spTgt spid="97285"/>
                                        </p:tgtEl>
                                      </p:cBhvr>
                                    </p:animEffect>
                                  </p:childTnLst>
                                </p:cTn>
                              </p:par>
                            </p:childTnLst>
                          </p:cTn>
                        </p:par>
                        <p:par>
                          <p:cTn id="20" fill="hold" nodeType="afterGroup">
                            <p:stCondLst>
                              <p:cond delay="1500"/>
                            </p:stCondLst>
                            <p:childTnLst>
                              <p:par>
                                <p:cTn id="21" presetID="22" presetClass="entr" presetSubtype="2" fill="hold" nodeType="afterEffect">
                                  <p:stCondLst>
                                    <p:cond delay="0"/>
                                  </p:stCondLst>
                                  <p:childTnLst>
                                    <p:set>
                                      <p:cBhvr>
                                        <p:cTn id="22" dur="1" fill="hold">
                                          <p:stCondLst>
                                            <p:cond delay="0"/>
                                          </p:stCondLst>
                                        </p:cTn>
                                        <p:tgtEl>
                                          <p:spTgt spid="97287"/>
                                        </p:tgtEl>
                                        <p:attrNameLst>
                                          <p:attrName>style.visibility</p:attrName>
                                        </p:attrNameLst>
                                      </p:cBhvr>
                                      <p:to>
                                        <p:strVal val="visible"/>
                                      </p:to>
                                    </p:set>
                                    <p:animEffect transition="in" filter="wipe(right)">
                                      <p:cBhvr>
                                        <p:cTn id="23" dur="5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625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625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8307" name="Rectangle 3"/>
          <p:cNvSpPr>
            <a:spLocks/>
          </p:cNvSpPr>
          <p:nvPr/>
        </p:nvSpPr>
        <p:spPr bwMode="auto">
          <a:xfrm>
            <a:off x="1003300" y="4102100"/>
            <a:ext cx="62738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advective heating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occurs as cold air is warmed from below as it moves over a warmer surface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98308" name="AutoShape 4"/>
          <p:cNvSpPr>
            <a:spLocks/>
          </p:cNvSpPr>
          <p:nvPr/>
        </p:nvSpPr>
        <p:spPr bwMode="auto">
          <a:xfrm rot="-5400000">
            <a:off x="9559132" y="2890044"/>
            <a:ext cx="582612" cy="452755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000099"/>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8309" name="Rectangle 5"/>
          <p:cNvSpPr>
            <a:spLocks/>
          </p:cNvSpPr>
          <p:nvPr/>
        </p:nvSpPr>
        <p:spPr bwMode="auto">
          <a:xfrm>
            <a:off x="7531100" y="5835650"/>
            <a:ext cx="4584700" cy="971550"/>
          </a:xfrm>
          <a:prstGeom prst="rect">
            <a:avLst/>
          </a:prstGeom>
          <a:gradFill rotWithShape="0">
            <a:gsLst>
              <a:gs pos="0">
                <a:srgbClr val="FF0000"/>
              </a:gs>
              <a:gs pos="100000">
                <a:srgbClr val="000099"/>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626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err="1" smtClean="0">
                <a:latin typeface="Helvetica Neue Medium" charset="0"/>
                <a:ea typeface="Helvetica Neue Medium" charset="0"/>
                <a:cs typeface="Helvetica Neue Medium" charset="0"/>
                <a:sym typeface="Helvetica Neue Medium" charset="0"/>
              </a:rPr>
              <a:t>advective</a:t>
            </a:r>
            <a:r>
              <a:rPr lang="en-US" sz="4800" b="1" dirty="0" smtClean="0">
                <a:latin typeface="Helvetica Neue Medium" charset="0"/>
                <a:ea typeface="Helvetica Neue Medium" charset="0"/>
                <a:cs typeface="Helvetica Neue Medium" charset="0"/>
                <a:sym typeface="Helvetica Neue Medium" charset="0"/>
              </a:rPr>
              <a:t> heating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83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98309"/>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2" fill="hold" nodeType="afterEffect">
                                  <p:stCondLst>
                                    <p:cond delay="0"/>
                                  </p:stCondLst>
                                  <p:childTnLst>
                                    <p:set>
                                      <p:cBhvr>
                                        <p:cTn id="13" dur="1" fill="hold">
                                          <p:stCondLst>
                                            <p:cond delay="0"/>
                                          </p:stCondLst>
                                        </p:cTn>
                                        <p:tgtEl>
                                          <p:spTgt spid="98308"/>
                                        </p:tgtEl>
                                        <p:attrNameLst>
                                          <p:attrName>style.visibility</p:attrName>
                                        </p:attrNameLst>
                                      </p:cBhvr>
                                      <p:to>
                                        <p:strVal val="visible"/>
                                      </p:to>
                                    </p:set>
                                    <p:animEffect transition="in" filter="wipe(right)">
                                      <p:cBhvr>
                                        <p:cTn id="14"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autoUpdateAnimBg="0"/>
      <p:bldP spid="9830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728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728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99331" name="Rectangle 3"/>
          <p:cNvSpPr>
            <a:spLocks/>
          </p:cNvSpPr>
          <p:nvPr/>
        </p:nvSpPr>
        <p:spPr bwMode="auto">
          <a:xfrm>
            <a:off x="2032000" y="2921000"/>
            <a:ext cx="84963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turbulence</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at the surface creates instability and causes heat to be forced aloft</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99332" name="AutoShape 4"/>
          <p:cNvSpPr>
            <a:spLocks/>
          </p:cNvSpPr>
          <p:nvPr/>
        </p:nvSpPr>
        <p:spPr bwMode="auto">
          <a:xfrm rot="-1860000">
            <a:off x="6251575" y="6443663"/>
            <a:ext cx="1870075" cy="709612"/>
          </a:xfrm>
          <a:custGeom>
            <a:avLst/>
            <a:gdLst/>
            <a:ahLst/>
            <a:cxnLst/>
            <a:rect l="0" t="0" r="r" b="b"/>
            <a:pathLst>
              <a:path w="21600" h="21595">
                <a:moveTo>
                  <a:pt x="17597" y="15446"/>
                </a:moveTo>
                <a:cubicBezTo>
                  <a:pt x="16325" y="8279"/>
                  <a:pt x="13073" y="3529"/>
                  <a:pt x="9438" y="3529"/>
                </a:cubicBezTo>
                <a:cubicBezTo>
                  <a:pt x="6035" y="3526"/>
                  <a:pt x="2943" y="7697"/>
                  <a:pt x="1523" y="14204"/>
                </a:cubicBezTo>
                <a:lnTo>
                  <a:pt x="0" y="12731"/>
                </a:lnTo>
                <a:cubicBezTo>
                  <a:pt x="1693" y="4972"/>
                  <a:pt x="5379" y="-1"/>
                  <a:pt x="9438" y="2"/>
                </a:cubicBezTo>
                <a:cubicBezTo>
                  <a:pt x="13772" y="3"/>
                  <a:pt x="17651" y="5667"/>
                  <a:pt x="19167" y="14212"/>
                </a:cubicBezTo>
                <a:lnTo>
                  <a:pt x="21600" y="12300"/>
                </a:lnTo>
                <a:lnTo>
                  <a:pt x="19584" y="21599"/>
                </a:lnTo>
                <a:lnTo>
                  <a:pt x="15165" y="17355"/>
                </a:lnTo>
                <a:lnTo>
                  <a:pt x="17597" y="15446"/>
                </a:lnTo>
                <a:close/>
                <a:moveTo>
                  <a:pt x="17597" y="15446"/>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3" name="AutoShape 5"/>
          <p:cNvSpPr>
            <a:spLocks/>
          </p:cNvSpPr>
          <p:nvPr/>
        </p:nvSpPr>
        <p:spPr bwMode="auto">
          <a:xfrm rot="10800000">
            <a:off x="1738313" y="7791450"/>
            <a:ext cx="4799012" cy="342900"/>
          </a:xfrm>
          <a:prstGeom prst="leftArrow">
            <a:avLst>
              <a:gd name="adj1" fmla="val 56250"/>
              <a:gd name="adj2" fmla="val 87989"/>
            </a:avLst>
          </a:pr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4" name="Rectangle 6"/>
          <p:cNvSpPr>
            <a:spLocks/>
          </p:cNvSpPr>
          <p:nvPr/>
        </p:nvSpPr>
        <p:spPr bwMode="auto">
          <a:xfrm>
            <a:off x="7051675" y="7458075"/>
            <a:ext cx="771525" cy="769938"/>
          </a:xfrm>
          <a:prstGeom prst="rect">
            <a:avLst/>
          </a:prstGeom>
          <a:solidFill>
            <a:srgbClr val="FFFFFF"/>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5" name="AutoShape 7"/>
          <p:cNvSpPr>
            <a:spLocks/>
          </p:cNvSpPr>
          <p:nvPr/>
        </p:nvSpPr>
        <p:spPr bwMode="auto">
          <a:xfrm rot="7380000">
            <a:off x="7997032" y="6825456"/>
            <a:ext cx="857250" cy="865187"/>
          </a:xfrm>
          <a:custGeom>
            <a:avLst/>
            <a:gdLst/>
            <a:ahLst/>
            <a:cxnLst/>
            <a:rect l="0" t="0" r="r" b="b"/>
            <a:pathLst>
              <a:path w="21599" h="21600">
                <a:moveTo>
                  <a:pt x="10032" y="15803"/>
                </a:moveTo>
                <a:cubicBezTo>
                  <a:pt x="10287" y="15828"/>
                  <a:pt x="10544" y="15842"/>
                  <a:pt x="10800" y="15842"/>
                </a:cubicBezTo>
                <a:cubicBezTo>
                  <a:pt x="14644" y="15842"/>
                  <a:pt x="17761" y="13062"/>
                  <a:pt x="17761" y="9634"/>
                </a:cubicBezTo>
                <a:cubicBezTo>
                  <a:pt x="17760" y="6204"/>
                  <a:pt x="14643" y="3425"/>
                  <a:pt x="10800" y="3425"/>
                </a:cubicBezTo>
                <a:cubicBezTo>
                  <a:pt x="6955" y="3424"/>
                  <a:pt x="3839" y="6203"/>
                  <a:pt x="3839" y="9633"/>
                </a:cubicBezTo>
                <a:lnTo>
                  <a:pt x="0" y="9632"/>
                </a:lnTo>
                <a:cubicBezTo>
                  <a:pt x="0" y="4312"/>
                  <a:pt x="4834" y="0"/>
                  <a:pt x="10799" y="0"/>
                </a:cubicBezTo>
                <a:cubicBezTo>
                  <a:pt x="16763" y="1"/>
                  <a:pt x="21599" y="4314"/>
                  <a:pt x="21600" y="9634"/>
                </a:cubicBezTo>
                <a:cubicBezTo>
                  <a:pt x="21600" y="14953"/>
                  <a:pt x="16765" y="19266"/>
                  <a:pt x="10801" y="19266"/>
                </a:cubicBezTo>
                <a:cubicBezTo>
                  <a:pt x="10402" y="19266"/>
                  <a:pt x="10004" y="19245"/>
                  <a:pt x="9608" y="19206"/>
                </a:cubicBezTo>
                <a:lnTo>
                  <a:pt x="9309" y="21600"/>
                </a:lnTo>
                <a:lnTo>
                  <a:pt x="5227" y="17049"/>
                </a:lnTo>
                <a:lnTo>
                  <a:pt x="10329" y="13410"/>
                </a:lnTo>
                <a:lnTo>
                  <a:pt x="10032" y="15803"/>
                </a:lnTo>
                <a:close/>
                <a:moveTo>
                  <a:pt x="10032" y="15803"/>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6" name="AutoShape 8"/>
          <p:cNvSpPr>
            <a:spLocks/>
          </p:cNvSpPr>
          <p:nvPr/>
        </p:nvSpPr>
        <p:spPr bwMode="auto">
          <a:xfrm rot="7380000">
            <a:off x="8940800" y="6313488"/>
            <a:ext cx="857250" cy="863600"/>
          </a:xfrm>
          <a:custGeom>
            <a:avLst/>
            <a:gdLst/>
            <a:ahLst/>
            <a:cxnLst/>
            <a:rect l="0" t="0" r="r" b="b"/>
            <a:pathLst>
              <a:path w="21599" h="21600">
                <a:moveTo>
                  <a:pt x="10032" y="15803"/>
                </a:moveTo>
                <a:cubicBezTo>
                  <a:pt x="10287" y="15828"/>
                  <a:pt x="10544" y="15842"/>
                  <a:pt x="10800" y="15842"/>
                </a:cubicBezTo>
                <a:cubicBezTo>
                  <a:pt x="14644" y="15842"/>
                  <a:pt x="17761" y="13062"/>
                  <a:pt x="17761" y="9634"/>
                </a:cubicBezTo>
                <a:cubicBezTo>
                  <a:pt x="17760" y="6204"/>
                  <a:pt x="14643" y="3425"/>
                  <a:pt x="10800" y="3425"/>
                </a:cubicBezTo>
                <a:cubicBezTo>
                  <a:pt x="6955" y="3424"/>
                  <a:pt x="3839" y="6203"/>
                  <a:pt x="3839" y="9633"/>
                </a:cubicBezTo>
                <a:lnTo>
                  <a:pt x="0" y="9632"/>
                </a:lnTo>
                <a:cubicBezTo>
                  <a:pt x="0" y="4312"/>
                  <a:pt x="4834" y="0"/>
                  <a:pt x="10799" y="0"/>
                </a:cubicBezTo>
                <a:cubicBezTo>
                  <a:pt x="16763" y="1"/>
                  <a:pt x="21599" y="4314"/>
                  <a:pt x="21600" y="9634"/>
                </a:cubicBezTo>
                <a:cubicBezTo>
                  <a:pt x="21600" y="14953"/>
                  <a:pt x="16765" y="19266"/>
                  <a:pt x="10801" y="19266"/>
                </a:cubicBezTo>
                <a:cubicBezTo>
                  <a:pt x="10402" y="19266"/>
                  <a:pt x="10004" y="19245"/>
                  <a:pt x="9608" y="19206"/>
                </a:cubicBezTo>
                <a:lnTo>
                  <a:pt x="9309" y="21600"/>
                </a:lnTo>
                <a:lnTo>
                  <a:pt x="5227" y="17049"/>
                </a:lnTo>
                <a:lnTo>
                  <a:pt x="10329" y="13410"/>
                </a:lnTo>
                <a:lnTo>
                  <a:pt x="10032" y="15803"/>
                </a:lnTo>
                <a:close/>
                <a:moveTo>
                  <a:pt x="10032" y="15803"/>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7" name="AutoShape 9"/>
          <p:cNvSpPr>
            <a:spLocks/>
          </p:cNvSpPr>
          <p:nvPr/>
        </p:nvSpPr>
        <p:spPr bwMode="auto">
          <a:xfrm rot="7380000">
            <a:off x="9882982" y="5712619"/>
            <a:ext cx="855662" cy="863600"/>
          </a:xfrm>
          <a:custGeom>
            <a:avLst/>
            <a:gdLst/>
            <a:ahLst/>
            <a:cxnLst/>
            <a:rect l="0" t="0" r="r" b="b"/>
            <a:pathLst>
              <a:path w="21599" h="21600">
                <a:moveTo>
                  <a:pt x="10032" y="15803"/>
                </a:moveTo>
                <a:cubicBezTo>
                  <a:pt x="10287" y="15828"/>
                  <a:pt x="10544" y="15842"/>
                  <a:pt x="10800" y="15842"/>
                </a:cubicBezTo>
                <a:cubicBezTo>
                  <a:pt x="14644" y="15842"/>
                  <a:pt x="17761" y="13062"/>
                  <a:pt x="17761" y="9634"/>
                </a:cubicBezTo>
                <a:cubicBezTo>
                  <a:pt x="17760" y="6204"/>
                  <a:pt x="14643" y="3425"/>
                  <a:pt x="10800" y="3425"/>
                </a:cubicBezTo>
                <a:cubicBezTo>
                  <a:pt x="6955" y="3424"/>
                  <a:pt x="3839" y="6203"/>
                  <a:pt x="3839" y="9633"/>
                </a:cubicBezTo>
                <a:lnTo>
                  <a:pt x="0" y="9632"/>
                </a:lnTo>
                <a:cubicBezTo>
                  <a:pt x="0" y="4312"/>
                  <a:pt x="4834" y="0"/>
                  <a:pt x="10799" y="0"/>
                </a:cubicBezTo>
                <a:cubicBezTo>
                  <a:pt x="16763" y="1"/>
                  <a:pt x="21599" y="4314"/>
                  <a:pt x="21600" y="9634"/>
                </a:cubicBezTo>
                <a:cubicBezTo>
                  <a:pt x="21600" y="14953"/>
                  <a:pt x="16765" y="19266"/>
                  <a:pt x="10801" y="19266"/>
                </a:cubicBezTo>
                <a:cubicBezTo>
                  <a:pt x="10402" y="19266"/>
                  <a:pt x="10004" y="19245"/>
                  <a:pt x="9608" y="19206"/>
                </a:cubicBezTo>
                <a:lnTo>
                  <a:pt x="9309" y="21600"/>
                </a:lnTo>
                <a:lnTo>
                  <a:pt x="5227" y="17049"/>
                </a:lnTo>
                <a:lnTo>
                  <a:pt x="10329" y="13410"/>
                </a:lnTo>
                <a:lnTo>
                  <a:pt x="10032" y="15803"/>
                </a:lnTo>
                <a:close/>
                <a:moveTo>
                  <a:pt x="10032" y="15803"/>
                </a:moveTo>
              </a:path>
            </a:pathLst>
          </a:custGeom>
          <a:solidFill>
            <a:srgbClr val="FF0000"/>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8" name="Line 10"/>
          <p:cNvSpPr>
            <a:spLocks noChangeShapeType="1"/>
          </p:cNvSpPr>
          <p:nvPr/>
        </p:nvSpPr>
        <p:spPr bwMode="auto">
          <a:xfrm>
            <a:off x="1738313" y="8228013"/>
            <a:ext cx="9085262" cy="1587"/>
          </a:xfrm>
          <a:prstGeom prst="line">
            <a:avLst/>
          </a:prstGeom>
          <a:noFill/>
          <a:ln w="19050" cap="flat">
            <a:solidFill>
              <a:schemeClr val="tx1"/>
            </a:solidFill>
            <a:prstDash val="solid"/>
            <a:round/>
            <a:headEnd type="none" w="med" len="med"/>
            <a:tailEnd type="none" w="med" len="med"/>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120000"/>
              </a:lnSpc>
              <a:spcBef>
                <a:spcPts val="2800"/>
              </a:spcBef>
              <a:defRPr/>
            </a:pPr>
            <a:endParaRPr lang="en-CA"/>
          </a:p>
        </p:txBody>
      </p:sp>
      <p:sp>
        <p:nvSpPr>
          <p:cNvPr id="97292" name="Rectangle 1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turbulent heating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99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9333"/>
                                        </p:tgtEl>
                                        <p:attrNameLst>
                                          <p:attrName>style.visibility</p:attrName>
                                        </p:attrNameLst>
                                      </p:cBhvr>
                                      <p:to>
                                        <p:strVal val="visible"/>
                                      </p:to>
                                    </p:set>
                                    <p:animEffect transition="in" filter="wipe(left)">
                                      <p:cBhvr>
                                        <p:cTn id="11" dur="500"/>
                                        <p:tgtEl>
                                          <p:spTgt spid="99333"/>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99332"/>
                                        </p:tgtEl>
                                        <p:attrNameLst>
                                          <p:attrName>style.visibility</p:attrName>
                                        </p:attrNameLst>
                                      </p:cBhvr>
                                      <p:to>
                                        <p:strVal val="visible"/>
                                      </p:to>
                                    </p:set>
                                    <p:animEffect transition="in" filter="wipe(left)">
                                      <p:cBhvr>
                                        <p:cTn id="15" dur="500"/>
                                        <p:tgtEl>
                                          <p:spTgt spid="99332"/>
                                        </p:tgtEl>
                                      </p:cBhvr>
                                    </p:animEffect>
                                  </p:childTnLst>
                                </p:cTn>
                              </p:par>
                            </p:childTnLst>
                          </p:cTn>
                        </p:par>
                        <p:par>
                          <p:cTn id="16" fill="hold" nodeType="afterGroup">
                            <p:stCondLst>
                              <p:cond delay="1000"/>
                            </p:stCondLst>
                            <p:childTnLst>
                              <p:par>
                                <p:cTn id="17" presetID="22" presetClass="entr" presetSubtype="8" fill="hold" nodeType="afterEffect">
                                  <p:stCondLst>
                                    <p:cond delay="0"/>
                                  </p:stCondLst>
                                  <p:childTnLst>
                                    <p:set>
                                      <p:cBhvr>
                                        <p:cTn id="18" dur="1" fill="hold">
                                          <p:stCondLst>
                                            <p:cond delay="0"/>
                                          </p:stCondLst>
                                        </p:cTn>
                                        <p:tgtEl>
                                          <p:spTgt spid="99335"/>
                                        </p:tgtEl>
                                        <p:attrNameLst>
                                          <p:attrName>style.visibility</p:attrName>
                                        </p:attrNameLst>
                                      </p:cBhvr>
                                      <p:to>
                                        <p:strVal val="visible"/>
                                      </p:to>
                                    </p:set>
                                    <p:animEffect transition="in" filter="wipe(left)">
                                      <p:cBhvr>
                                        <p:cTn id="19" dur="500"/>
                                        <p:tgtEl>
                                          <p:spTgt spid="99335"/>
                                        </p:tgtEl>
                                      </p:cBhvr>
                                    </p:animEffect>
                                  </p:childTnLst>
                                </p:cTn>
                              </p:par>
                            </p:childTnLst>
                          </p:cTn>
                        </p:par>
                        <p:par>
                          <p:cTn id="20" fill="hold" nodeType="afterGroup">
                            <p:stCondLst>
                              <p:cond delay="1500"/>
                            </p:stCondLst>
                            <p:childTnLst>
                              <p:par>
                                <p:cTn id="21" presetID="22" presetClass="entr" presetSubtype="8" fill="hold" nodeType="afterEffect">
                                  <p:stCondLst>
                                    <p:cond delay="0"/>
                                  </p:stCondLst>
                                  <p:childTnLst>
                                    <p:set>
                                      <p:cBhvr>
                                        <p:cTn id="22" dur="1" fill="hold">
                                          <p:stCondLst>
                                            <p:cond delay="0"/>
                                          </p:stCondLst>
                                        </p:cTn>
                                        <p:tgtEl>
                                          <p:spTgt spid="99336"/>
                                        </p:tgtEl>
                                        <p:attrNameLst>
                                          <p:attrName>style.visibility</p:attrName>
                                        </p:attrNameLst>
                                      </p:cBhvr>
                                      <p:to>
                                        <p:strVal val="visible"/>
                                      </p:to>
                                    </p:set>
                                    <p:animEffect transition="in" filter="wipe(left)">
                                      <p:cBhvr>
                                        <p:cTn id="23" dur="500"/>
                                        <p:tgtEl>
                                          <p:spTgt spid="99336"/>
                                        </p:tgtEl>
                                      </p:cBhvr>
                                    </p:animEffect>
                                  </p:childTnLst>
                                </p:cTn>
                              </p:par>
                            </p:childTnLst>
                          </p:cTn>
                        </p:par>
                        <p:par>
                          <p:cTn id="24" fill="hold" nodeType="afterGroup">
                            <p:stCondLst>
                              <p:cond delay="2000"/>
                            </p:stCondLst>
                            <p:childTnLst>
                              <p:par>
                                <p:cTn id="25" presetID="22" presetClass="entr" presetSubtype="8" fill="hold" nodeType="afterEffect">
                                  <p:stCondLst>
                                    <p:cond delay="0"/>
                                  </p:stCondLst>
                                  <p:childTnLst>
                                    <p:set>
                                      <p:cBhvr>
                                        <p:cTn id="26" dur="1" fill="hold">
                                          <p:stCondLst>
                                            <p:cond delay="0"/>
                                          </p:stCondLst>
                                        </p:cTn>
                                        <p:tgtEl>
                                          <p:spTgt spid="99337"/>
                                        </p:tgtEl>
                                        <p:attrNameLst>
                                          <p:attrName>style.visibility</p:attrName>
                                        </p:attrNameLst>
                                      </p:cBhvr>
                                      <p:to>
                                        <p:strVal val="visible"/>
                                      </p:to>
                                    </p:set>
                                    <p:animEffect transition="in" filter="wipe(left)">
                                      <p:cBhvr>
                                        <p:cTn id="27" dur="500"/>
                                        <p:tgtEl>
                                          <p:spTgt spid="99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utoUpdateAnimBg="0"/>
      <p:bldP spid="993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83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83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0355" name="Rectangle 3"/>
          <p:cNvSpPr>
            <a:spLocks/>
          </p:cNvSpPr>
          <p:nvPr/>
        </p:nvSpPr>
        <p:spPr bwMode="auto">
          <a:xfrm>
            <a:off x="1524000" y="4025900"/>
            <a:ext cx="48387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descending air is compressed, increasing pressure and temperature, also known as </a:t>
            </a: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subsidence</a:t>
            </a:r>
            <a:endParaRPr lang="en-US">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0356" name="AutoShape 4"/>
          <p:cNvSpPr>
            <a:spLocks/>
          </p:cNvSpPr>
          <p:nvPr/>
        </p:nvSpPr>
        <p:spPr bwMode="auto">
          <a:xfrm>
            <a:off x="8572500" y="3835400"/>
            <a:ext cx="1041400" cy="4521200"/>
          </a:xfrm>
          <a:custGeom>
            <a:avLst/>
            <a:gdLst/>
            <a:ahLst/>
            <a:cxnLst/>
            <a:rect l="0" t="0" r="r" b="b"/>
            <a:pathLst>
              <a:path w="21600" h="21600">
                <a:moveTo>
                  <a:pt x="0" y="17586"/>
                </a:moveTo>
                <a:lnTo>
                  <a:pt x="5400" y="17586"/>
                </a:lnTo>
                <a:lnTo>
                  <a:pt x="5400" y="0"/>
                </a:lnTo>
                <a:lnTo>
                  <a:pt x="16200" y="0"/>
                </a:lnTo>
                <a:lnTo>
                  <a:pt x="16200" y="17586"/>
                </a:lnTo>
                <a:lnTo>
                  <a:pt x="21600" y="17586"/>
                </a:lnTo>
                <a:lnTo>
                  <a:pt x="10800" y="21600"/>
                </a:lnTo>
                <a:close/>
                <a:moveTo>
                  <a:pt x="0" y="17586"/>
                </a:moveTo>
              </a:path>
            </a:pathLst>
          </a:custGeom>
          <a:gradFill rotWithShape="0">
            <a:gsLst>
              <a:gs pos="0">
                <a:srgbClr val="000099"/>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831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compression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03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00356"/>
                                        </p:tgtEl>
                                        <p:attrNameLst>
                                          <p:attrName>style.visibility</p:attrName>
                                        </p:attrNameLst>
                                      </p:cBhvr>
                                      <p:to>
                                        <p:strVal val="visible"/>
                                      </p:to>
                                    </p:set>
                                    <p:animEffect transition="in" filter="wipe(up)">
                                      <p:cBhvr>
                                        <p:cTn id="11" dur="500"/>
                                        <p:tgtEl>
                                          <p:spTgt spid="100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9933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9933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1379" name="Rectangle 3"/>
          <p:cNvSpPr>
            <a:spLocks/>
          </p:cNvSpPr>
          <p:nvPr/>
        </p:nvSpPr>
        <p:spPr bwMode="auto">
          <a:xfrm>
            <a:off x="914400" y="3352800"/>
            <a:ext cx="53086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the term adiabatic </a:t>
            </a:r>
            <a:r>
              <a:rPr lang="en-US" dirty="0" smtClean="0">
                <a:solidFill>
                  <a:schemeClr val="tx1"/>
                </a:solidFill>
                <a:latin typeface="Helvetica" panose="020B0604020202020204" pitchFamily="34" charset="0"/>
                <a:cs typeface="Helvetica" panose="020B0604020202020204" pitchFamily="34" charset="0"/>
                <a:sym typeface="Helvetica" panose="020B0604020202020204" pitchFamily="34" charset="0"/>
              </a:rPr>
              <a:t>means </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that it is the act of compression itself that is heating the parcel of air</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there is no external heating force affecting the air</a:t>
            </a:r>
          </a:p>
          <a:p>
            <a:pPr eaLnBrk="1" hangingPunct="1">
              <a:lnSpc>
                <a:spcPct val="120000"/>
              </a:lnSpc>
              <a:spcBef>
                <a:spcPts val="2800"/>
              </a:spcBef>
            </a:pPr>
            <a:endParaRPr lang="en-US" dirty="0">
              <a:solidFill>
                <a:schemeClr val="tx1"/>
              </a:solidFill>
              <a:ea typeface="Helvetica Neue" charset="0"/>
              <a:cs typeface="Helvetica Neue" charset="0"/>
            </a:endParaRPr>
          </a:p>
        </p:txBody>
      </p:sp>
      <p:sp>
        <p:nvSpPr>
          <p:cNvPr id="101380" name="Oval 4"/>
          <p:cNvSpPr>
            <a:spLocks/>
          </p:cNvSpPr>
          <p:nvPr/>
        </p:nvSpPr>
        <p:spPr bwMode="auto">
          <a:xfrm>
            <a:off x="9056688" y="7588250"/>
            <a:ext cx="842962" cy="844550"/>
          </a:xfrm>
          <a:prstGeom prst="ellipse">
            <a:avLst/>
          </a:prstGeom>
          <a:gradFill rotWithShape="0">
            <a:gsLst>
              <a:gs pos="0">
                <a:srgbClr val="760000"/>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1381" name="Oval 5"/>
          <p:cNvSpPr>
            <a:spLocks/>
          </p:cNvSpPr>
          <p:nvPr/>
        </p:nvSpPr>
        <p:spPr bwMode="auto">
          <a:xfrm>
            <a:off x="8305800" y="5899150"/>
            <a:ext cx="2344738" cy="1595438"/>
          </a:xfrm>
          <a:prstGeom prst="ellipse">
            <a:avLst/>
          </a:prstGeom>
          <a:gradFill rotWithShape="0">
            <a:gsLst>
              <a:gs pos="0">
                <a:srgbClr val="0000CC"/>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1382" name="Oval 6"/>
          <p:cNvSpPr>
            <a:spLocks/>
          </p:cNvSpPr>
          <p:nvPr/>
        </p:nvSpPr>
        <p:spPr bwMode="auto">
          <a:xfrm>
            <a:off x="6807200" y="3556000"/>
            <a:ext cx="5154613" cy="2249488"/>
          </a:xfrm>
          <a:prstGeom prst="ellipse">
            <a:avLst/>
          </a:prstGeom>
          <a:gradFill rotWithShape="0">
            <a:gsLst>
              <a:gs pos="0">
                <a:srgbClr val="000047"/>
              </a:gs>
              <a:gs pos="100000">
                <a:srgbClr val="000099"/>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99336"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adiabatic heating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13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13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01382"/>
                                        </p:tgtEl>
                                        <p:attrNameLst>
                                          <p:attrName>style.visibility</p:attrName>
                                        </p:attrNameLst>
                                      </p:cBhvr>
                                      <p:to>
                                        <p:strVal val="visible"/>
                                      </p:to>
                                    </p:set>
                                    <p:animEffect transition="in" filter="wipe(up)">
                                      <p:cBhvr>
                                        <p:cTn id="15" dur="500"/>
                                        <p:tgtEl>
                                          <p:spTgt spid="101382"/>
                                        </p:tgtEl>
                                      </p:cBhvr>
                                    </p:animEffect>
                                  </p:childTnLst>
                                </p:cTn>
                              </p:par>
                            </p:childTnLst>
                          </p:cTn>
                        </p:par>
                        <p:par>
                          <p:cTn id="16" fill="hold" nodeType="afterGroup">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01381"/>
                                        </p:tgtEl>
                                        <p:attrNameLst>
                                          <p:attrName>style.visibility</p:attrName>
                                        </p:attrNameLst>
                                      </p:cBhvr>
                                      <p:to>
                                        <p:strVal val="visible"/>
                                      </p:to>
                                    </p:set>
                                    <p:animEffect transition="in" filter="wipe(up)">
                                      <p:cBhvr>
                                        <p:cTn id="19" dur="500"/>
                                        <p:tgtEl>
                                          <p:spTgt spid="101381"/>
                                        </p:tgtEl>
                                      </p:cBhvr>
                                    </p:animEffect>
                                  </p:childTnLst>
                                </p:cTn>
                              </p:par>
                            </p:childTnLst>
                          </p:cTn>
                        </p:par>
                        <p:par>
                          <p:cTn id="20" fill="hold" nodeType="afterGroup">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01380"/>
                                        </p:tgtEl>
                                        <p:attrNameLst>
                                          <p:attrName>style.visibility</p:attrName>
                                        </p:attrNameLst>
                                      </p:cBhvr>
                                      <p:to>
                                        <p:strVal val="visible"/>
                                      </p:to>
                                    </p:set>
                                    <p:animEffect transition="in" filter="wipe(up)">
                                      <p:cBhvr>
                                        <p:cTn id="23"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autoUpdateAnimBg="0"/>
      <p:bldP spid="101380" grpId="0" animBg="1"/>
      <p:bldP spid="101381" grpId="0" animBg="1"/>
      <p:bldP spid="10138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035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035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2403" name="Rectangle 3"/>
          <p:cNvSpPr>
            <a:spLocks/>
          </p:cNvSpPr>
          <p:nvPr/>
        </p:nvSpPr>
        <p:spPr bwMode="auto">
          <a:xfrm>
            <a:off x="1320800" y="3162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as with heating, numerous processes are involved besides radiation that cool the troposphere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radiation cooling itself only affects the surface based levels of the troposphere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03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cooling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24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24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137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137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3427" name="Rectangle 3"/>
          <p:cNvSpPr>
            <a:spLocks/>
          </p:cNvSpPr>
          <p:nvPr/>
        </p:nvSpPr>
        <p:spPr bwMode="auto">
          <a:xfrm>
            <a:off x="1644650" y="2209800"/>
            <a:ext cx="96901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cooling due to terrestrial radiation at night depends on the existence of cloud</a:t>
            </a:r>
          </a:p>
          <a:p>
            <a:pPr eaLnBrk="1" hangingPunct="1">
              <a:lnSpc>
                <a:spcPct val="120000"/>
              </a:lnSpc>
              <a:spcBef>
                <a:spcPts val="2800"/>
              </a:spcBef>
            </a:pPr>
            <a:endParaRPr lang="en-US">
              <a:solidFill>
                <a:schemeClr val="tx1"/>
              </a:solidFill>
              <a:ea typeface="Helvetica Neue" charset="0"/>
              <a:cs typeface="Helvetica Neue" charset="0"/>
            </a:endParaRPr>
          </a:p>
        </p:txBody>
      </p:sp>
      <p:pic>
        <p:nvPicPr>
          <p:cNvPr id="103428" name="Picture 4"/>
          <p:cNvPicPr>
            <a:picLocks noChangeArrowheads="1"/>
          </p:cNvPicPr>
          <p:nvPr/>
        </p:nvPicPr>
        <p:blipFill>
          <a:blip r:embed="rId3"/>
          <a:srcRect/>
          <a:stretch>
            <a:fillRect/>
          </a:stretch>
        </p:blipFill>
        <p:spPr bwMode="auto">
          <a:xfrm>
            <a:off x="1930400" y="4451350"/>
            <a:ext cx="4064000" cy="3098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03429" name="Picture 5"/>
          <p:cNvPicPr>
            <a:picLocks noChangeArrowheads="1"/>
          </p:cNvPicPr>
          <p:nvPr/>
        </p:nvPicPr>
        <p:blipFill>
          <a:blip r:embed="rId4"/>
          <a:srcRect/>
          <a:stretch>
            <a:fillRect/>
          </a:stretch>
        </p:blipFill>
        <p:spPr bwMode="auto">
          <a:xfrm>
            <a:off x="6845300" y="4476750"/>
            <a:ext cx="3975100" cy="30988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1383"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radiation cooling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34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nodeType="clickEffect">
                                  <p:stCondLst>
                                    <p:cond delay="0"/>
                                  </p:stCondLst>
                                  <p:childTnLst>
                                    <p:set>
                                      <p:cBhvr>
                                        <p:cTn id="10" dur="1" fill="hold">
                                          <p:stCondLst>
                                            <p:cond delay="499"/>
                                          </p:stCondLst>
                                        </p:cTn>
                                        <p:tgtEl>
                                          <p:spTgt spid="1034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nodeType="clickEffect">
                                  <p:stCondLst>
                                    <p:cond delay="0"/>
                                  </p:stCondLst>
                                  <p:childTnLst>
                                    <p:set>
                                      <p:cBhvr>
                                        <p:cTn id="14" dur="1" fill="hold">
                                          <p:stCondLst>
                                            <p:cond delay="499"/>
                                          </p:stCondLst>
                                        </p:cTn>
                                        <p:tgtEl>
                                          <p:spTgt spid="103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240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240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4451" name="Rectangle 3"/>
          <p:cNvSpPr>
            <a:spLocks/>
          </p:cNvSpPr>
          <p:nvPr/>
        </p:nvSpPr>
        <p:spPr bwMode="auto">
          <a:xfrm>
            <a:off x="1193800" y="3568700"/>
            <a:ext cx="37719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b="1">
                <a:solidFill>
                  <a:schemeClr val="tx1"/>
                </a:solidFill>
                <a:latin typeface="Helvetica" panose="020B0604020202020204" pitchFamily="34" charset="0"/>
                <a:cs typeface="Helvetica" panose="020B0604020202020204" pitchFamily="34" charset="0"/>
                <a:sym typeface="Helvetica" panose="020B0604020202020204" pitchFamily="34" charset="0"/>
              </a:rPr>
              <a:t>advective cooling</a:t>
            </a: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 occurs as warm air is cooled from below as it moves over a colder surface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4452" name="AutoShape 4"/>
          <p:cNvSpPr>
            <a:spLocks/>
          </p:cNvSpPr>
          <p:nvPr/>
        </p:nvSpPr>
        <p:spPr bwMode="auto">
          <a:xfrm rot="-5400000">
            <a:off x="8573294" y="2205832"/>
            <a:ext cx="808037" cy="5156200"/>
          </a:xfrm>
          <a:custGeom>
            <a:avLst/>
            <a:gdLst/>
            <a:ahLst/>
            <a:cxnLst/>
            <a:rect l="0" t="0" r="r" b="b"/>
            <a:pathLst>
              <a:path w="21600" h="21600">
                <a:moveTo>
                  <a:pt x="0" y="5400"/>
                </a:moveTo>
                <a:lnTo>
                  <a:pt x="5400" y="5400"/>
                </a:lnTo>
                <a:lnTo>
                  <a:pt x="5400" y="21600"/>
                </a:lnTo>
                <a:lnTo>
                  <a:pt x="16200" y="21600"/>
                </a:lnTo>
                <a:lnTo>
                  <a:pt x="16200" y="5400"/>
                </a:lnTo>
                <a:lnTo>
                  <a:pt x="21600" y="5400"/>
                </a:lnTo>
                <a:lnTo>
                  <a:pt x="10800" y="0"/>
                </a:lnTo>
                <a:close/>
                <a:moveTo>
                  <a:pt x="0" y="5400"/>
                </a:moveTo>
              </a:path>
            </a:pathLst>
          </a:custGeom>
          <a:gradFill rotWithShape="0">
            <a:gsLst>
              <a:gs pos="0">
                <a:srgbClr val="FF0000"/>
              </a:gs>
              <a:gs pos="100000">
                <a:srgbClr val="000099"/>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4453" name="Rectangle 5"/>
          <p:cNvSpPr>
            <a:spLocks/>
          </p:cNvSpPr>
          <p:nvPr/>
        </p:nvSpPr>
        <p:spPr bwMode="auto">
          <a:xfrm>
            <a:off x="6337300" y="5727700"/>
            <a:ext cx="5219700" cy="1346200"/>
          </a:xfrm>
          <a:prstGeom prst="rect">
            <a:avLst/>
          </a:prstGeom>
          <a:gradFill rotWithShape="0">
            <a:gsLst>
              <a:gs pos="0">
                <a:srgbClr val="000099"/>
              </a:gs>
              <a:gs pos="100000">
                <a:srgbClr val="FF0000"/>
              </a:gs>
            </a:gsLst>
            <a:lin ang="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2407"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err="1" smtClean="0">
                <a:latin typeface="Helvetica Neue Medium" charset="0"/>
                <a:ea typeface="Helvetica Neue Medium" charset="0"/>
                <a:cs typeface="Helvetica Neue Medium" charset="0"/>
                <a:sym typeface="Helvetica Neue Medium" charset="0"/>
              </a:rPr>
              <a:t>advective</a:t>
            </a:r>
            <a:r>
              <a:rPr lang="en-US" sz="4800" b="1" dirty="0" smtClean="0">
                <a:latin typeface="Helvetica Neue Medium" charset="0"/>
                <a:ea typeface="Helvetica Neue Medium" charset="0"/>
                <a:cs typeface="Helvetica Neue Medium" charset="0"/>
                <a:sym typeface="Helvetica Neue Medium" charset="0"/>
              </a:rPr>
              <a:t> cooling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44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2" fill="hold" nodeType="afterEffect">
                                  <p:stCondLst>
                                    <p:cond delay="0"/>
                                  </p:stCondLst>
                                  <p:childTnLst>
                                    <p:set>
                                      <p:cBhvr>
                                        <p:cTn id="13" dur="1" fill="hold">
                                          <p:stCondLst>
                                            <p:cond delay="0"/>
                                          </p:stCondLst>
                                        </p:cTn>
                                        <p:tgtEl>
                                          <p:spTgt spid="104452"/>
                                        </p:tgtEl>
                                        <p:attrNameLst>
                                          <p:attrName>style.visibility</p:attrName>
                                        </p:attrNameLst>
                                      </p:cBhvr>
                                      <p:to>
                                        <p:strVal val="visible"/>
                                      </p:to>
                                    </p:set>
                                    <p:animEffect transition="in" filter="wipe(right)">
                                      <p:cBhvr>
                                        <p:cTn id="14"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autoUpdateAnimBg="0"/>
      <p:bldP spid="10445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342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342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5475" name="Rectangle 3"/>
          <p:cNvSpPr>
            <a:spLocks/>
          </p:cNvSpPr>
          <p:nvPr/>
        </p:nvSpPr>
        <p:spPr bwMode="auto">
          <a:xfrm>
            <a:off x="914400" y="3352800"/>
            <a:ext cx="53086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the term adiabatic </a:t>
            </a:r>
            <a:r>
              <a:rPr lang="en-US" dirty="0" smtClean="0">
                <a:solidFill>
                  <a:schemeClr val="tx1"/>
                </a:solidFill>
                <a:latin typeface="Helvetica" panose="020B0604020202020204" pitchFamily="34" charset="0"/>
                <a:cs typeface="Helvetica" panose="020B0604020202020204" pitchFamily="34" charset="0"/>
                <a:sym typeface="Helvetica" panose="020B0604020202020204" pitchFamily="34" charset="0"/>
              </a:rPr>
              <a:t>means </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that it is the act of </a:t>
            </a: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expansion</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itself that is cooling the parcel of air</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there is no external cooling force affecting the air</a:t>
            </a:r>
          </a:p>
          <a:p>
            <a:pPr eaLnBrk="1" hangingPunct="1">
              <a:lnSpc>
                <a:spcPct val="120000"/>
              </a:lnSpc>
              <a:spcBef>
                <a:spcPts val="2800"/>
              </a:spcBef>
            </a:pPr>
            <a:endParaRPr lang="en-US" dirty="0">
              <a:solidFill>
                <a:schemeClr val="tx1"/>
              </a:solidFill>
              <a:ea typeface="Helvetica Neue" charset="0"/>
              <a:cs typeface="Helvetica Neue" charset="0"/>
            </a:endParaRPr>
          </a:p>
        </p:txBody>
      </p:sp>
      <p:sp>
        <p:nvSpPr>
          <p:cNvPr id="105476" name="Oval 4"/>
          <p:cNvSpPr>
            <a:spLocks/>
          </p:cNvSpPr>
          <p:nvPr/>
        </p:nvSpPr>
        <p:spPr bwMode="auto">
          <a:xfrm>
            <a:off x="9056688" y="7588250"/>
            <a:ext cx="842962" cy="844550"/>
          </a:xfrm>
          <a:prstGeom prst="ellipse">
            <a:avLst/>
          </a:prstGeom>
          <a:gradFill rotWithShape="0">
            <a:gsLst>
              <a:gs pos="0">
                <a:srgbClr val="760000"/>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5477" name="Oval 5"/>
          <p:cNvSpPr>
            <a:spLocks/>
          </p:cNvSpPr>
          <p:nvPr/>
        </p:nvSpPr>
        <p:spPr bwMode="auto">
          <a:xfrm>
            <a:off x="8305800" y="5899150"/>
            <a:ext cx="2344738" cy="1595438"/>
          </a:xfrm>
          <a:prstGeom prst="ellipse">
            <a:avLst/>
          </a:prstGeom>
          <a:gradFill rotWithShape="0">
            <a:gsLst>
              <a:gs pos="0">
                <a:srgbClr val="0000CC"/>
              </a:gs>
              <a:gs pos="100000">
                <a:srgbClr val="FF0000"/>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5478" name="Oval 6"/>
          <p:cNvSpPr>
            <a:spLocks/>
          </p:cNvSpPr>
          <p:nvPr/>
        </p:nvSpPr>
        <p:spPr bwMode="auto">
          <a:xfrm>
            <a:off x="6807200" y="3556000"/>
            <a:ext cx="5154613" cy="2249488"/>
          </a:xfrm>
          <a:prstGeom prst="ellipse">
            <a:avLst/>
          </a:prstGeom>
          <a:gradFill rotWithShape="0">
            <a:gsLst>
              <a:gs pos="0">
                <a:srgbClr val="000047"/>
              </a:gs>
              <a:gs pos="100000">
                <a:srgbClr val="000099"/>
              </a:gs>
            </a:gsLst>
            <a:lin ang="5400000" scaled="1"/>
          </a:gra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pPr eaLnBrk="1" hangingPunct="1">
              <a:lnSpc>
                <a:spcPct val="120000"/>
              </a:lnSpc>
              <a:spcBef>
                <a:spcPts val="2800"/>
              </a:spcBef>
              <a:defRPr/>
            </a:pPr>
            <a:endParaRPr lang="en-CA"/>
          </a:p>
        </p:txBody>
      </p:sp>
      <p:sp>
        <p:nvSpPr>
          <p:cNvPr id="103432" name="Rectangle 7"/>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adiabatic cooling</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5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5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5476"/>
                                        </p:tgtEl>
                                        <p:attrNameLst>
                                          <p:attrName>style.visibility</p:attrName>
                                        </p:attrNameLst>
                                      </p:cBhvr>
                                      <p:to>
                                        <p:strVal val="visible"/>
                                      </p:to>
                                    </p:set>
                                    <p:animEffect transition="in" filter="wipe(down)">
                                      <p:cBhvr>
                                        <p:cTn id="15" dur="500"/>
                                        <p:tgtEl>
                                          <p:spTgt spid="105476"/>
                                        </p:tgtEl>
                                      </p:cBhvr>
                                    </p:animEffect>
                                  </p:childTnLst>
                                </p:cTn>
                              </p:par>
                            </p:childTnLst>
                          </p:cTn>
                        </p:par>
                        <p:par>
                          <p:cTn id="16" fill="hold" nodeType="afterGroup">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105477"/>
                                        </p:tgtEl>
                                        <p:attrNameLst>
                                          <p:attrName>style.visibility</p:attrName>
                                        </p:attrNameLst>
                                      </p:cBhvr>
                                      <p:to>
                                        <p:strVal val="visible"/>
                                      </p:to>
                                    </p:set>
                                    <p:animEffect transition="in" filter="wipe(down)">
                                      <p:cBhvr>
                                        <p:cTn id="19" dur="500"/>
                                        <p:tgtEl>
                                          <p:spTgt spid="105477"/>
                                        </p:tgtEl>
                                      </p:cBhvr>
                                    </p:animEffect>
                                  </p:childTnLst>
                                </p:cTn>
                              </p:par>
                            </p:childTnLst>
                          </p:cTn>
                        </p:par>
                        <p:par>
                          <p:cTn id="20" fill="hold" nodeType="afterGroup">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105478"/>
                                        </p:tgtEl>
                                        <p:attrNameLst>
                                          <p:attrName>style.visibility</p:attrName>
                                        </p:attrNameLst>
                                      </p:cBhvr>
                                      <p:to>
                                        <p:strVal val="visible"/>
                                      </p:to>
                                    </p:set>
                                    <p:animEffect transition="in" filter="wipe(down)">
                                      <p:cBhvr>
                                        <p:cTn id="23" dur="500"/>
                                        <p:tgtEl>
                                          <p:spTgt spid="105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autoUpdateAnimBg="0"/>
      <p:bldP spid="105476" grpId="0" animBg="1"/>
      <p:bldP spid="105477" grpId="0" animBg="1"/>
      <p:bldP spid="10547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445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445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6499" name="Rectangle 3"/>
          <p:cNvSpPr>
            <a:spLocks/>
          </p:cNvSpPr>
          <p:nvPr/>
        </p:nvSpPr>
        <p:spPr bwMode="auto">
          <a:xfrm>
            <a:off x="1397000" y="26924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an </a:t>
            </a: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isothermal layer</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a:t>
            </a:r>
            <a:r>
              <a:rPr lang="en-US" dirty="0" smtClean="0">
                <a:solidFill>
                  <a:schemeClr val="tx1"/>
                </a:solidFill>
                <a:latin typeface="Helvetica" panose="020B0604020202020204" pitchFamily="34" charset="0"/>
                <a:cs typeface="Helvetica" panose="020B0604020202020204" pitchFamily="34" charset="0"/>
                <a:sym typeface="Helvetica" panose="020B0604020202020204" pitchFamily="34" charset="0"/>
              </a:rPr>
              <a:t>means </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there is no change in temperature with a change in altitude</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it can occur if the predominant weather pattern is very stable</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if a light mixing action is set up due to wind bringing together warm and cold air, an isothermal layer may be created</a:t>
            </a:r>
          </a:p>
          <a:p>
            <a:pPr eaLnBrk="1" hangingPunct="1">
              <a:lnSpc>
                <a:spcPct val="120000"/>
              </a:lnSpc>
              <a:spcBef>
                <a:spcPts val="2800"/>
              </a:spcBef>
            </a:pPr>
            <a:endParaRPr lang="en-US" dirty="0">
              <a:solidFill>
                <a:schemeClr val="tx1"/>
              </a:solidFill>
              <a:ea typeface="Helvetica Neue" charset="0"/>
              <a:cs typeface="Helvetica Neue" charset="0"/>
            </a:endParaRPr>
          </a:p>
        </p:txBody>
      </p:sp>
      <p:sp>
        <p:nvSpPr>
          <p:cNvPr id="10445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isothermal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64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64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06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graphicFrame>
        <p:nvGraphicFramePr>
          <p:cNvPr id="43009" name="Object 1"/>
          <p:cNvGraphicFramePr>
            <a:graphicFrameLocks/>
          </p:cNvGraphicFramePr>
          <p:nvPr/>
        </p:nvGraphicFramePr>
        <p:xfrm>
          <a:off x="1524000" y="3492500"/>
          <a:ext cx="7011988" cy="5268913"/>
        </p:xfrm>
        <a:graphic>
          <a:graphicData uri="http://schemas.openxmlformats.org/presentationml/2006/ole">
            <mc:AlternateContent xmlns:mc="http://schemas.openxmlformats.org/markup-compatibility/2006">
              <mc:Choice xmlns:v="urn:schemas-microsoft-com:vml" Requires="v">
                <p:oleObj spid="_x0000_s41006" name="Chart" r:id="rId3" imgW="9853968" imgH="7403175" progId="MSGraph.Chart.8">
                  <p:embed/>
                </p:oleObj>
              </mc:Choice>
              <mc:Fallback>
                <p:oleObj name="Chart" r:id="rId3" imgW="9853968" imgH="7403175" progId="MSGraph.Chart.8">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92500"/>
                        <a:ext cx="7011988" cy="5268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0" name="Rectangle 2"/>
          <p:cNvSpPr>
            <a:spLocks/>
          </p:cNvSpPr>
          <p:nvPr/>
        </p:nvSpPr>
        <p:spPr bwMode="auto">
          <a:xfrm>
            <a:off x="3405188" y="6483350"/>
            <a:ext cx="2413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a:solidFill>
                  <a:schemeClr val="tx1"/>
                </a:solidFill>
                <a:ea typeface="Helvetica Neue" charset="0"/>
                <a:cs typeface="Helvetica Neue" charset="0"/>
              </a:rPr>
              <a:t>nitrogen</a:t>
            </a:r>
          </a:p>
          <a:p>
            <a:pPr algn="ctr" eaLnBrk="1" hangingPunct="1"/>
            <a:r>
              <a:rPr lang="en-US">
                <a:solidFill>
                  <a:schemeClr val="tx1"/>
                </a:solidFill>
                <a:ea typeface="Helvetica Neue" charset="0"/>
                <a:cs typeface="Helvetica Neue" charset="0"/>
              </a:rPr>
              <a:t>78%</a:t>
            </a:r>
          </a:p>
        </p:txBody>
      </p:sp>
      <p:sp>
        <p:nvSpPr>
          <p:cNvPr id="43011" name="Rectangle 3"/>
          <p:cNvSpPr>
            <a:spLocks/>
          </p:cNvSpPr>
          <p:nvPr/>
        </p:nvSpPr>
        <p:spPr bwMode="auto">
          <a:xfrm>
            <a:off x="6538913" y="4432300"/>
            <a:ext cx="12731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a:solidFill>
                  <a:schemeClr val="tx1"/>
                </a:solidFill>
                <a:ea typeface="Helvetica Neue" charset="0"/>
                <a:cs typeface="Helvetica Neue" charset="0"/>
              </a:rPr>
              <a:t>oxygen</a:t>
            </a:r>
          </a:p>
          <a:p>
            <a:pPr algn="ctr" eaLnBrk="1" hangingPunct="1"/>
            <a:r>
              <a:rPr lang="en-US">
                <a:solidFill>
                  <a:schemeClr val="tx1"/>
                </a:solidFill>
                <a:ea typeface="Helvetica Neue" charset="0"/>
                <a:cs typeface="Helvetica Neue" charset="0"/>
              </a:rPr>
              <a:t>21%</a:t>
            </a:r>
          </a:p>
        </p:txBody>
      </p:sp>
      <p:sp>
        <p:nvSpPr>
          <p:cNvPr id="43012" name="Rectangle 4"/>
          <p:cNvSpPr>
            <a:spLocks/>
          </p:cNvSpPr>
          <p:nvPr/>
        </p:nvSpPr>
        <p:spPr bwMode="auto">
          <a:xfrm>
            <a:off x="7569200" y="7099300"/>
            <a:ext cx="4851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r>
              <a:rPr lang="en-US">
                <a:solidFill>
                  <a:schemeClr val="tx1"/>
                </a:solidFill>
                <a:ea typeface="Helvetica Neue" charset="0"/>
                <a:cs typeface="Helvetica Neue" charset="0"/>
              </a:rPr>
              <a:t>water vapour, CO</a:t>
            </a:r>
            <a:r>
              <a:rPr lang="en-US" baseline="-6000">
                <a:solidFill>
                  <a:schemeClr val="tx1"/>
                </a:solidFill>
                <a:ea typeface="Helvetica Neue" charset="0"/>
                <a:cs typeface="Helvetica Neue" charset="0"/>
              </a:rPr>
              <a:t>2</a:t>
            </a:r>
            <a:r>
              <a:rPr lang="en-US">
                <a:solidFill>
                  <a:schemeClr val="tx1"/>
                </a:solidFill>
                <a:ea typeface="Helvetica Neue" charset="0"/>
                <a:cs typeface="Helvetica Neue" charset="0"/>
              </a:rPr>
              <a:t>, argon, others</a:t>
            </a:r>
          </a:p>
          <a:p>
            <a:pPr algn="ctr" eaLnBrk="1" hangingPunct="1"/>
            <a:r>
              <a:rPr lang="en-US">
                <a:solidFill>
                  <a:schemeClr val="tx1"/>
                </a:solidFill>
                <a:ea typeface="Helvetica Neue" charset="0"/>
                <a:cs typeface="Helvetica Neue" charset="0"/>
              </a:rPr>
              <a:t>1%</a:t>
            </a:r>
          </a:p>
        </p:txBody>
      </p:sp>
      <p:sp>
        <p:nvSpPr>
          <p:cNvPr id="40966" name="AutoShape 5"/>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0967" name="AutoShape 6"/>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0968" name="Rectangle 7"/>
          <p:cNvSpPr>
            <a:spLocks noGrp="1" noChangeArrowheads="1"/>
          </p:cNvSpPr>
          <p:nvPr>
            <p:ph type="title"/>
          </p:nvPr>
        </p:nvSpPr>
        <p:spPr bwMode="auto">
          <a:xfrm>
            <a:off x="558800" y="1092200"/>
            <a:ext cx="10134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composition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3009"/>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43010"/>
                                        </p:tgtEl>
                                        <p:attrNameLst>
                                          <p:attrName>style.visibility</p:attrName>
                                        </p:attrNameLst>
                                      </p:cBhvr>
                                      <p:to>
                                        <p:strVal val="visible"/>
                                      </p:to>
                                    </p:set>
                                  </p:childTnLst>
                                </p:cTn>
                              </p:par>
                            </p:childTnLst>
                          </p:cTn>
                        </p:par>
                        <p:par>
                          <p:cTn id="10" fill="hold" nodeType="afterGroup">
                            <p:stCondLst>
                              <p:cond delay="1000"/>
                            </p:stCondLst>
                            <p:childTnLst>
                              <p:par>
                                <p:cTn id="11" presetID="0" presetClass="entr" presetSubtype="3123872" fill="hold" grpId="0" nodeType="afterEffect">
                                  <p:stCondLst>
                                    <p:cond delay="0"/>
                                  </p:stCondLst>
                                  <p:childTnLst>
                                    <p:set>
                                      <p:cBhvr>
                                        <p:cTn id="12" dur="1" fill="hold">
                                          <p:stCondLst>
                                            <p:cond delay="499"/>
                                          </p:stCondLst>
                                        </p:cTn>
                                        <p:tgtEl>
                                          <p:spTgt spid="43011"/>
                                        </p:tgtEl>
                                        <p:attrNameLst>
                                          <p:attrName>style.visibility</p:attrName>
                                        </p:attrNameLst>
                                      </p:cBhvr>
                                      <p:to>
                                        <p:strVal val="visible"/>
                                      </p:to>
                                    </p:set>
                                  </p:childTnLst>
                                </p:cTn>
                              </p:par>
                            </p:childTnLst>
                          </p:cTn>
                        </p:par>
                        <p:par>
                          <p:cTn id="13" fill="hold" nodeType="afterGroup">
                            <p:stCondLst>
                              <p:cond delay="1500"/>
                            </p:stCondLst>
                            <p:childTnLst>
                              <p:par>
                                <p:cTn id="14" presetID="0" presetClass="entr" presetSubtype="3123872" fill="hold" grpId="0" nodeType="afterEffect">
                                  <p:stCondLst>
                                    <p:cond delay="0"/>
                                  </p:stCondLst>
                                  <p:childTnLst>
                                    <p:set>
                                      <p:cBhvr>
                                        <p:cTn id="15" dur="1" fill="hold">
                                          <p:stCondLst>
                                            <p:cond delay="499"/>
                                          </p:stCondLst>
                                        </p:cTn>
                                        <p:tgtEl>
                                          <p:spTgt spid="43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09" grpId="0"/>
      <p:bldP spid="43010" grpId="0" autoUpdateAnimBg="0"/>
      <p:bldP spid="43011" grpId="0" autoUpdateAnimBg="0"/>
      <p:bldP spid="43012"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5474"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5475"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7523"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dirty="0">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an </a:t>
            </a:r>
            <a:r>
              <a:rPr lang="en-US" b="1" dirty="0">
                <a:solidFill>
                  <a:schemeClr val="tx1"/>
                </a:solidFill>
                <a:latin typeface="Helvetica" panose="020B0604020202020204" pitchFamily="34" charset="0"/>
                <a:cs typeface="Helvetica" panose="020B0604020202020204" pitchFamily="34" charset="0"/>
                <a:sym typeface="Helvetica" panose="020B0604020202020204" pitchFamily="34" charset="0"/>
              </a:rPr>
              <a:t>inversion</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 </a:t>
            </a:r>
            <a:r>
              <a:rPr lang="en-US" dirty="0" smtClean="0">
                <a:solidFill>
                  <a:schemeClr val="tx1"/>
                </a:solidFill>
                <a:latin typeface="Helvetica" panose="020B0604020202020204" pitchFamily="34" charset="0"/>
                <a:cs typeface="Helvetica" panose="020B0604020202020204" pitchFamily="34" charset="0"/>
                <a:sym typeface="Helvetica" panose="020B0604020202020204" pitchFamily="34" charset="0"/>
              </a:rPr>
              <a:t>means </a:t>
            </a: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an increase in temperature with an increase in altitude</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like an isothermal condition, it can occur if the predominant weather pattern is very stable</a:t>
            </a:r>
          </a:p>
          <a:p>
            <a:pPr eaLnBrk="1" hangingPunct="1">
              <a:lnSpc>
                <a:spcPct val="120000"/>
              </a:lnSpc>
              <a:spcBef>
                <a:spcPts val="2800"/>
              </a:spcBef>
              <a:buSzPct val="62000"/>
              <a:buFontTx/>
              <a:buBlip>
                <a:blip r:embed="rId2"/>
              </a:buBlip>
            </a:pPr>
            <a:r>
              <a:rPr lang="en-US" dirty="0">
                <a:solidFill>
                  <a:schemeClr val="tx1"/>
                </a:solidFill>
                <a:latin typeface="Helvetica" panose="020B0604020202020204" pitchFamily="34" charset="0"/>
                <a:cs typeface="Helvetica" panose="020B0604020202020204" pitchFamily="34" charset="0"/>
                <a:sym typeface="Helvetica" panose="020B0604020202020204" pitchFamily="34" charset="0"/>
              </a:rPr>
              <a:t>inversions are in fact so stable that they can give poor VFR flight conditions</a:t>
            </a:r>
          </a:p>
          <a:p>
            <a:pPr eaLnBrk="1" hangingPunct="1">
              <a:lnSpc>
                <a:spcPct val="120000"/>
              </a:lnSpc>
              <a:spcBef>
                <a:spcPts val="2800"/>
              </a:spcBef>
            </a:pPr>
            <a:endParaRPr lang="en-US" dirty="0">
              <a:solidFill>
                <a:schemeClr val="tx1"/>
              </a:solidFill>
              <a:ea typeface="Helvetica Neue" charset="0"/>
              <a:cs typeface="Helvetica Neue" charset="0"/>
            </a:endParaRPr>
          </a:p>
        </p:txBody>
      </p:sp>
      <p:sp>
        <p:nvSpPr>
          <p:cNvPr id="10547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inversion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75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75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075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6498"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6499"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08547" name="Rectangle 3"/>
          <p:cNvSpPr>
            <a:spLocks/>
          </p:cNvSpPr>
          <p:nvPr/>
        </p:nvSpPr>
        <p:spPr bwMode="auto">
          <a:xfrm>
            <a:off x="1612900" y="1574800"/>
            <a:ext cx="9779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inversions can commonly form in valleys at sunset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 setting sun warms the air in the upper valley after it has set on the cooling lower air below</a:t>
            </a:r>
          </a:p>
        </p:txBody>
      </p:sp>
      <p:sp>
        <p:nvSpPr>
          <p:cNvPr id="10650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inversion</a:t>
            </a:r>
            <a:endParaRPr lang="en-US" sz="4800" b="1" dirty="0" smtClean="0">
              <a:latin typeface="Helvetica Neue Medium" charset="0"/>
              <a:sym typeface="Helvetica Neue Medium" charset="0"/>
            </a:endParaRPr>
          </a:p>
        </p:txBody>
      </p:sp>
      <p:pic>
        <p:nvPicPr>
          <p:cNvPr id="7" name="Picture 6"/>
          <p:cNvPicPr>
            <a:picLocks noChangeAspect="1"/>
          </p:cNvPicPr>
          <p:nvPr/>
        </p:nvPicPr>
        <p:blipFill>
          <a:blip r:embed="rId3"/>
          <a:stretch>
            <a:fillRect/>
          </a:stretch>
        </p:blipFill>
        <p:spPr>
          <a:xfrm>
            <a:off x="3549650" y="4948238"/>
            <a:ext cx="5184775" cy="4098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085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085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75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75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09571" name="Picture 3"/>
          <p:cNvPicPr>
            <a:picLocks noChangeArrowheads="1"/>
          </p:cNvPicPr>
          <p:nvPr/>
        </p:nvPicPr>
        <p:blipFill>
          <a:blip r:embed="rId2"/>
          <a:srcRect/>
          <a:stretch>
            <a:fillRect/>
          </a:stretch>
        </p:blipFill>
        <p:spPr bwMode="auto">
          <a:xfrm>
            <a:off x="3149600" y="3228975"/>
            <a:ext cx="6705600" cy="50165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752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inversion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854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854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10595" name="Rectangle 3"/>
          <p:cNvSpPr>
            <a:spLocks/>
          </p:cNvSpPr>
          <p:nvPr/>
        </p:nvSpPr>
        <p:spPr bwMode="auto">
          <a:xfrm>
            <a:off x="1409700" y="3035300"/>
            <a:ext cx="97790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08000" indent="-508000">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buSzPct val="62000"/>
              <a:buFontTx/>
              <a:buBlip>
                <a:blip r:embed="rId2"/>
              </a:buBlip>
            </a:pPr>
            <a:endParaRPr lang="en-US" i="1">
              <a:solidFill>
                <a:schemeClr val="tx1"/>
              </a:solidFill>
              <a:latin typeface="Helvetica" panose="020B0604020202020204" pitchFamily="34" charset="0"/>
              <a:cs typeface="Helvetica" panose="020B0604020202020204" pitchFamily="34" charset="0"/>
              <a:sym typeface="Helvetica" panose="020B0604020202020204" pitchFamily="34" charset="0"/>
            </a:endParaRP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inversions may also form on cold, calm nights when terrestrial radiation ceases, cooling only the lowest levels of the troposphere</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they may also occur with the passage of a cold front</a:t>
            </a:r>
          </a:p>
          <a:p>
            <a:pPr eaLnBrk="1" hangingPunct="1">
              <a:lnSpc>
                <a:spcPct val="120000"/>
              </a:lnSpc>
              <a:spcBef>
                <a:spcPts val="2800"/>
              </a:spcBef>
              <a:buSzPct val="62000"/>
              <a:buFontTx/>
              <a:buBlip>
                <a:blip r:embed="rId2"/>
              </a:buBlip>
            </a:pPr>
            <a:r>
              <a:rPr lang="en-US">
                <a:solidFill>
                  <a:schemeClr val="tx1"/>
                </a:solidFill>
                <a:latin typeface="Helvetica" panose="020B0604020202020204" pitchFamily="34" charset="0"/>
                <a:cs typeface="Helvetica" panose="020B0604020202020204" pitchFamily="34" charset="0"/>
                <a:sym typeface="Helvetica" panose="020B0604020202020204" pitchFamily="34" charset="0"/>
              </a:rPr>
              <a:t>inversions favour poor visibility in the cold air and are inherently stable so may persist for long periods of time</a:t>
            </a:r>
          </a:p>
          <a:p>
            <a:pPr eaLnBrk="1" hangingPunct="1">
              <a:lnSpc>
                <a:spcPct val="120000"/>
              </a:lnSpc>
              <a:spcBef>
                <a:spcPts val="2800"/>
              </a:spcBef>
            </a:pPr>
            <a:endParaRPr lang="en-US">
              <a:solidFill>
                <a:schemeClr val="tx1"/>
              </a:solidFill>
              <a:ea typeface="Helvetica Neue" charset="0"/>
              <a:cs typeface="Helvetica Neue" charset="0"/>
            </a:endParaRPr>
          </a:p>
        </p:txBody>
      </p:sp>
      <p:sp>
        <p:nvSpPr>
          <p:cNvPr id="10854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Temperature </a:t>
            </a:r>
            <a:r>
              <a:rPr lang="en-US" sz="4800" b="1" dirty="0" smtClean="0">
                <a:latin typeface="Helvetica Neue Medium" charset="0"/>
                <a:ea typeface="Helvetica Neue Medium" charset="0"/>
                <a:cs typeface="Helvetica Neue Medium" charset="0"/>
                <a:sym typeface="Helvetica Neue Medium" charset="0"/>
              </a:rPr>
              <a:t>inversion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105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3123872" fill="hold" grpId="0" nodeType="clickEffect">
                                  <p:stCondLst>
                                    <p:cond delay="0"/>
                                  </p:stCondLst>
                                  <p:childTnLst>
                                    <p:set>
                                      <p:cBhvr>
                                        <p:cTn id="10" dur="1" fill="hold">
                                          <p:stCondLst>
                                            <p:cond delay="499"/>
                                          </p:stCondLst>
                                        </p:cTn>
                                        <p:tgtEl>
                                          <p:spTgt spid="1105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3123872" fill="hold" grpId="0" nodeType="clickEffect">
                                  <p:stCondLst>
                                    <p:cond delay="0"/>
                                  </p:stCondLst>
                                  <p:childTnLst>
                                    <p:set>
                                      <p:cBhvr>
                                        <p:cTn id="14" dur="1" fill="hold">
                                          <p:stCondLst>
                                            <p:cond delay="499"/>
                                          </p:stCondLst>
                                        </p:cTn>
                                        <p:tgtEl>
                                          <p:spTgt spid="1105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0957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0957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0957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768600"/>
            <a:ext cx="12217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9573" name="Rectangle 4"/>
          <p:cNvSpPr>
            <a:spLocks noGrp="1" noChangeArrowheads="1"/>
          </p:cNvSpPr>
          <p:nvPr>
            <p:ph type="title"/>
          </p:nvPr>
        </p:nvSpPr>
        <p:spPr bwMode="auto">
          <a:xfrm>
            <a:off x="495300" y="1320800"/>
            <a:ext cx="10388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9600" smtClean="0">
                <a:latin typeface="Helvetica Neue Medium" charset="0"/>
                <a:ea typeface="Helvetica Neue Medium" charset="0"/>
                <a:cs typeface="Helvetica Neue Medium" charset="0"/>
                <a:sym typeface="Helvetica Neue Medium" charset="0"/>
              </a:rPr>
              <a:t>wind</a:t>
            </a:r>
            <a:endParaRPr lang="en-US" sz="960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264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wind</a:t>
            </a:r>
            <a:r>
              <a:rPr lang="en-US" smtClean="0">
                <a:latin typeface="Helvetica" panose="020B0604020202020204" pitchFamily="34" charset="0"/>
                <a:cs typeface="Helvetica" panose="020B0604020202020204" pitchFamily="34" charset="0"/>
                <a:sym typeface="Helvetica" panose="020B0604020202020204" pitchFamily="34" charset="0"/>
              </a:rPr>
              <a:t> is simply the horizontal movement of air</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solely due to </a:t>
            </a:r>
            <a:r>
              <a:rPr lang="en-US" b="1" smtClean="0">
                <a:latin typeface="Helvetica" panose="020B0604020202020204" pitchFamily="34" charset="0"/>
                <a:cs typeface="Helvetica" panose="020B0604020202020204" pitchFamily="34" charset="0"/>
                <a:sym typeface="Helvetica" panose="020B0604020202020204" pitchFamily="34" charset="0"/>
              </a:rPr>
              <a:t>pressure gradients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pressure gradients are “slopes” created by relative areas of high and low pressure</a:t>
            </a:r>
            <a:endParaRPr lang="en-US" smtClean="0">
              <a:latin typeface="Helvetica" panose="020B0604020202020204" pitchFamily="34" charset="0"/>
              <a:sym typeface="Helvetica" panose="020B0604020202020204" pitchFamily="34" charset="0"/>
            </a:endParaRPr>
          </a:p>
        </p:txBody>
      </p:sp>
      <p:sp>
        <p:nvSpPr>
          <p:cNvPr id="11059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059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1059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pressure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264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264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126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1" grpId="0" build="p" bldLvl="5"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3665" name="Rectangle 1"/>
          <p:cNvSpPr>
            <a:spLocks noGrp="1" noChangeArrowheads="1"/>
          </p:cNvSpPr>
          <p:nvPr>
            <p:ph type="body" idx="1"/>
          </p:nvPr>
        </p:nvSpPr>
        <p:spPr bwMode="auto">
          <a:xfrm>
            <a:off x="1054100" y="1765300"/>
            <a:ext cx="5232400" cy="728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isobars</a:t>
            </a:r>
            <a:r>
              <a:rPr lang="en-US" smtClean="0">
                <a:latin typeface="Helvetica" panose="020B0604020202020204" pitchFamily="34" charset="0"/>
                <a:cs typeface="Helvetica" panose="020B0604020202020204" pitchFamily="34" charset="0"/>
                <a:sym typeface="Helvetica" panose="020B0604020202020204" pitchFamily="34" charset="0"/>
              </a:rPr>
              <a:t> join points of equal sea level pressure to create a top down pressure “map” </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isobars are without exception drawn at 4 mb intervals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knowing this you can determine the sea level pressure along each isobar</a:t>
            </a:r>
            <a:endParaRPr lang="en-US" smtClean="0">
              <a:latin typeface="Helvetica" panose="020B0604020202020204" pitchFamily="34" charset="0"/>
              <a:sym typeface="Helvetica" panose="020B0604020202020204" pitchFamily="34" charset="0"/>
            </a:endParaRPr>
          </a:p>
        </p:txBody>
      </p:sp>
      <p:sp>
        <p:nvSpPr>
          <p:cNvPr id="11161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162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3668" name="Picture 4"/>
          <p:cNvPicPr>
            <a:picLocks noChangeAspect="1" noChangeArrowheads="1"/>
          </p:cNvPicPr>
          <p:nvPr/>
        </p:nvPicPr>
        <p:blipFill>
          <a:blip r:embed="rId3"/>
          <a:srcRect/>
          <a:stretch>
            <a:fillRect/>
          </a:stretch>
        </p:blipFill>
        <p:spPr bwMode="auto">
          <a:xfrm>
            <a:off x="6502400" y="4508500"/>
            <a:ext cx="5778500" cy="2921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nvGrpSpPr>
          <p:cNvPr id="113671" name="Group 7"/>
          <p:cNvGrpSpPr>
            <a:grpSpLocks/>
          </p:cNvGrpSpPr>
          <p:nvPr/>
        </p:nvGrpSpPr>
        <p:grpSpPr bwMode="auto">
          <a:xfrm>
            <a:off x="9918700" y="5549900"/>
            <a:ext cx="792163" cy="393700"/>
            <a:chOff x="0" y="0"/>
            <a:chExt cx="499" cy="248"/>
          </a:xfrm>
        </p:grpSpPr>
        <p:sp>
          <p:nvSpPr>
            <p:cNvPr id="111631" name="Line 5"/>
            <p:cNvSpPr>
              <a:spLocks noChangeShapeType="1"/>
            </p:cNvSpPr>
            <p:nvPr/>
          </p:nvSpPr>
          <p:spPr bwMode="auto">
            <a:xfrm>
              <a:off x="0" y="248"/>
              <a:ext cx="488" cy="0"/>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1632" name="Rectangle 6"/>
            <p:cNvSpPr>
              <a:spLocks/>
            </p:cNvSpPr>
            <p:nvPr/>
          </p:nvSpPr>
          <p:spPr bwMode="auto">
            <a:xfrm>
              <a:off x="48" y="0"/>
              <a:ext cx="451"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rgbClr val="A40800"/>
                  </a:solidFill>
                  <a:ea typeface="Helvetica Neue" charset="0"/>
                  <a:cs typeface="Helvetica Neue" charset="0"/>
                </a:rPr>
                <a:t>4 mb</a:t>
              </a:r>
            </a:p>
          </p:txBody>
        </p:sp>
      </p:grpSp>
      <p:grpSp>
        <p:nvGrpSpPr>
          <p:cNvPr id="113674" name="Group 10"/>
          <p:cNvGrpSpPr>
            <a:grpSpLocks/>
          </p:cNvGrpSpPr>
          <p:nvPr/>
        </p:nvGrpSpPr>
        <p:grpSpPr bwMode="auto">
          <a:xfrm>
            <a:off x="10477500" y="6186488"/>
            <a:ext cx="1093788" cy="785812"/>
            <a:chOff x="0" y="0"/>
            <a:chExt cx="689" cy="494"/>
          </a:xfrm>
        </p:grpSpPr>
        <p:sp>
          <p:nvSpPr>
            <p:cNvPr id="111629" name="Line 8"/>
            <p:cNvSpPr>
              <a:spLocks noChangeShapeType="1"/>
            </p:cNvSpPr>
            <p:nvPr/>
          </p:nvSpPr>
          <p:spPr bwMode="auto">
            <a:xfrm>
              <a:off x="0" y="94"/>
              <a:ext cx="623" cy="400"/>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1630" name="Rectangle 9"/>
            <p:cNvSpPr>
              <a:spLocks/>
            </p:cNvSpPr>
            <p:nvPr/>
          </p:nvSpPr>
          <p:spPr bwMode="auto">
            <a:xfrm rot="1860000">
              <a:off x="212" y="100"/>
              <a:ext cx="451"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rgbClr val="A40800"/>
                  </a:solidFill>
                  <a:ea typeface="Helvetica Neue" charset="0"/>
                  <a:cs typeface="Helvetica Neue" charset="0"/>
                </a:rPr>
                <a:t>4 mb</a:t>
              </a:r>
            </a:p>
          </p:txBody>
        </p:sp>
      </p:grpSp>
      <p:grpSp>
        <p:nvGrpSpPr>
          <p:cNvPr id="113677" name="Group 13"/>
          <p:cNvGrpSpPr>
            <a:grpSpLocks/>
          </p:cNvGrpSpPr>
          <p:nvPr/>
        </p:nvGrpSpPr>
        <p:grpSpPr bwMode="auto">
          <a:xfrm>
            <a:off x="6946900" y="6096000"/>
            <a:ext cx="534988" cy="474663"/>
            <a:chOff x="0" y="0"/>
            <a:chExt cx="337" cy="299"/>
          </a:xfrm>
        </p:grpSpPr>
        <p:sp>
          <p:nvSpPr>
            <p:cNvPr id="111627" name="Line 11"/>
            <p:cNvSpPr>
              <a:spLocks noChangeShapeType="1"/>
            </p:cNvSpPr>
            <p:nvPr/>
          </p:nvSpPr>
          <p:spPr bwMode="auto">
            <a:xfrm rot="10800000" flipH="1">
              <a:off x="0" y="0"/>
              <a:ext cx="176" cy="143"/>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1628" name="Rectangle 12"/>
            <p:cNvSpPr>
              <a:spLocks/>
            </p:cNvSpPr>
            <p:nvPr/>
          </p:nvSpPr>
          <p:spPr bwMode="auto">
            <a:xfrm rot="-2340000">
              <a:off x="60" y="101"/>
              <a:ext cx="2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1400">
                  <a:solidFill>
                    <a:srgbClr val="A40800"/>
                  </a:solidFill>
                  <a:ea typeface="Helvetica Neue" charset="0"/>
                  <a:cs typeface="Helvetica Neue" charset="0"/>
                </a:rPr>
                <a:t>4 mb</a:t>
              </a:r>
            </a:p>
          </p:txBody>
        </p:sp>
      </p:grpSp>
      <p:pic>
        <p:nvPicPr>
          <p:cNvPr id="113678" name="Picture 14"/>
          <p:cNvPicPr>
            <a:picLocks noChangeArrowheads="1"/>
          </p:cNvPicPr>
          <p:nvPr/>
        </p:nvPicPr>
        <p:blipFill>
          <a:blip r:embed="rId4"/>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1626" name="Rectangle 1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pressure gradient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366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366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1366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nodeType="clickEffect">
                                  <p:stCondLst>
                                    <p:cond delay="0"/>
                                  </p:stCondLst>
                                  <p:childTnLst>
                                    <p:set>
                                      <p:cBhvr>
                                        <p:cTn id="18" dur="1" fill="hold">
                                          <p:stCondLst>
                                            <p:cond delay="499"/>
                                          </p:stCondLst>
                                        </p:cTn>
                                        <p:tgtEl>
                                          <p:spTgt spid="1136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0" fill="hold" nodeType="clickEffect">
                                  <p:stCondLst>
                                    <p:cond delay="0"/>
                                  </p:stCondLst>
                                  <p:childTnLst>
                                    <p:set>
                                      <p:cBhvr>
                                        <p:cTn id="22" dur="1" fill="hold">
                                          <p:stCondLst>
                                            <p:cond delay="499"/>
                                          </p:stCondLst>
                                        </p:cTn>
                                        <p:tgtEl>
                                          <p:spTgt spid="11367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entr" presetSubtype="0" fill="hold" nodeType="clickEffect">
                                  <p:stCondLst>
                                    <p:cond delay="0"/>
                                  </p:stCondLst>
                                  <p:childTnLst>
                                    <p:set>
                                      <p:cBhvr>
                                        <p:cTn id="26" dur="1" fill="hold">
                                          <p:stCondLst>
                                            <p:cond delay="499"/>
                                          </p:stCondLst>
                                        </p:cTn>
                                        <p:tgtEl>
                                          <p:spTgt spid="113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5" grpId="0" build="p" bldLvl="5"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4689" name="Rectangle 1"/>
          <p:cNvSpPr>
            <a:spLocks noGrp="1" noChangeArrowheads="1"/>
          </p:cNvSpPr>
          <p:nvPr>
            <p:ph type="body" idx="1"/>
          </p:nvPr>
        </p:nvSpPr>
        <p:spPr bwMode="auto">
          <a:xfrm>
            <a:off x="1054100" y="1765300"/>
            <a:ext cx="5232400" cy="728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closer the isobars, the steeper the pressure gradient, and the faster the wind speed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further apart the isobars, the shallower the pressure gradient, and the slower the wind speed</a:t>
            </a:r>
            <a:endParaRPr lang="en-US" smtClean="0">
              <a:latin typeface="Helvetica" panose="020B0604020202020204" pitchFamily="34" charset="0"/>
              <a:sym typeface="Helvetica" panose="020B0604020202020204" pitchFamily="34" charset="0"/>
            </a:endParaRPr>
          </a:p>
        </p:txBody>
      </p:sp>
      <p:sp>
        <p:nvSpPr>
          <p:cNvPr id="11264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264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4692" name="Picture 4"/>
          <p:cNvPicPr>
            <a:picLocks noChangeAspect="1" noChangeArrowheads="1"/>
          </p:cNvPicPr>
          <p:nvPr/>
        </p:nvPicPr>
        <p:blipFill>
          <a:blip r:embed="rId3"/>
          <a:srcRect/>
          <a:stretch>
            <a:fillRect/>
          </a:stretch>
        </p:blipFill>
        <p:spPr bwMode="auto">
          <a:xfrm>
            <a:off x="6502400" y="4508500"/>
            <a:ext cx="5778500" cy="29210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264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speed</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468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46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9" grpId="0" build="p" bldLvl="5"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5713" name="Rectangle 1"/>
          <p:cNvSpPr>
            <a:spLocks noGrp="1" noChangeArrowheads="1"/>
          </p:cNvSpPr>
          <p:nvPr>
            <p:ph type="body" idx="1"/>
          </p:nvPr>
        </p:nvSpPr>
        <p:spPr bwMode="auto">
          <a:xfrm>
            <a:off x="2730500" y="2184400"/>
            <a:ext cx="7543800" cy="261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cross sectional view of isobars, steep and shallow gradients</a:t>
            </a:r>
            <a:endParaRPr lang="en-US" smtClean="0">
              <a:latin typeface="Helvetica" panose="020B0604020202020204" pitchFamily="34" charset="0"/>
              <a:sym typeface="Helvetica" panose="020B0604020202020204" pitchFamily="34" charset="0"/>
            </a:endParaRPr>
          </a:p>
        </p:txBody>
      </p:sp>
      <p:sp>
        <p:nvSpPr>
          <p:cNvPr id="11366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366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5716" name="Picture 4"/>
          <p:cNvPicPr>
            <a:picLocks noChangeAspect="1" noChangeArrowheads="1"/>
          </p:cNvPicPr>
          <p:nvPr/>
        </p:nvPicPr>
        <p:blipFill>
          <a:blip r:embed="rId3"/>
          <a:srcRect/>
          <a:stretch>
            <a:fillRect/>
          </a:stretch>
        </p:blipFill>
        <p:spPr bwMode="auto">
          <a:xfrm>
            <a:off x="1479550" y="3943350"/>
            <a:ext cx="8736013" cy="42037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nvGrpSpPr>
          <p:cNvPr id="115719" name="Group 7"/>
          <p:cNvGrpSpPr>
            <a:grpSpLocks/>
          </p:cNvGrpSpPr>
          <p:nvPr/>
        </p:nvGrpSpPr>
        <p:grpSpPr bwMode="auto">
          <a:xfrm>
            <a:off x="4762500" y="6108700"/>
            <a:ext cx="5461000" cy="381000"/>
            <a:chOff x="0" y="0"/>
            <a:chExt cx="3440" cy="239"/>
          </a:xfrm>
        </p:grpSpPr>
        <p:sp>
          <p:nvSpPr>
            <p:cNvPr id="113675" name="Line 5"/>
            <p:cNvSpPr>
              <a:spLocks noChangeShapeType="1"/>
            </p:cNvSpPr>
            <p:nvPr/>
          </p:nvSpPr>
          <p:spPr bwMode="auto">
            <a:xfrm rot="10800000" flipH="1">
              <a:off x="0" y="239"/>
              <a:ext cx="3440" cy="0"/>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3676" name="Rectangle 6"/>
            <p:cNvSpPr>
              <a:spLocks/>
            </p:cNvSpPr>
            <p:nvPr/>
          </p:nvSpPr>
          <p:spPr bwMode="auto">
            <a:xfrm>
              <a:off x="1512" y="0"/>
              <a:ext cx="451"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rgbClr val="A40800"/>
                  </a:solidFill>
                  <a:ea typeface="Helvetica Neue" charset="0"/>
                  <a:cs typeface="Helvetica Neue" charset="0"/>
                </a:rPr>
                <a:t>4 mb</a:t>
              </a:r>
            </a:p>
          </p:txBody>
        </p:sp>
      </p:grpSp>
      <p:grpSp>
        <p:nvGrpSpPr>
          <p:cNvPr id="115722" name="Group 10"/>
          <p:cNvGrpSpPr>
            <a:grpSpLocks/>
          </p:cNvGrpSpPr>
          <p:nvPr/>
        </p:nvGrpSpPr>
        <p:grpSpPr bwMode="auto">
          <a:xfrm>
            <a:off x="1562100" y="8331200"/>
            <a:ext cx="1490663" cy="368300"/>
            <a:chOff x="0" y="0"/>
            <a:chExt cx="939" cy="232"/>
          </a:xfrm>
        </p:grpSpPr>
        <p:sp>
          <p:nvSpPr>
            <p:cNvPr id="113673" name="Line 8"/>
            <p:cNvSpPr>
              <a:spLocks noChangeShapeType="1"/>
            </p:cNvSpPr>
            <p:nvPr/>
          </p:nvSpPr>
          <p:spPr bwMode="auto">
            <a:xfrm rot="10800000" flipH="1">
              <a:off x="0" y="232"/>
              <a:ext cx="939" cy="0"/>
            </a:xfrm>
            <a:prstGeom prst="line">
              <a:avLst/>
            </a:prstGeom>
            <a:noFill/>
            <a:ln w="25400">
              <a:solidFill>
                <a:srgbClr val="A40800"/>
              </a:solidFill>
              <a:miter lim="800000"/>
              <a:headEnd type="triangle" w="med" len="sm"/>
              <a:tailEnd type="triangle" w="med" len="sm"/>
            </a:ln>
            <a:extLst>
              <a:ext uri="{909E8E84-426E-40DD-AFC4-6F175D3DCCD1}">
                <a14:hiddenFill xmlns:a14="http://schemas.microsoft.com/office/drawing/2010/main">
                  <a:noFill/>
                </a14:hiddenFill>
              </a:ext>
            </a:extLst>
          </p:spPr>
          <p:txBody>
            <a:bodyPr lIns="0" tIns="0" rIns="0" bIns="0"/>
            <a:lstStyle/>
            <a:p>
              <a:endParaRPr lang="en-CA"/>
            </a:p>
          </p:txBody>
        </p:sp>
        <p:sp>
          <p:nvSpPr>
            <p:cNvPr id="113674" name="Rectangle 9"/>
            <p:cNvSpPr>
              <a:spLocks/>
            </p:cNvSpPr>
            <p:nvPr/>
          </p:nvSpPr>
          <p:spPr bwMode="auto">
            <a:xfrm>
              <a:off x="248" y="0"/>
              <a:ext cx="451"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rgbClr val="A40800"/>
                  </a:solidFill>
                  <a:ea typeface="Helvetica Neue" charset="0"/>
                  <a:cs typeface="Helvetica Neue" charset="0"/>
                </a:rPr>
                <a:t>4 mb</a:t>
              </a:r>
            </a:p>
          </p:txBody>
        </p:sp>
      </p:grpSp>
      <p:sp>
        <p:nvSpPr>
          <p:cNvPr id="113672" name="Rectangle 11"/>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pressure gradients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57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nodeType="clickEffect">
                                  <p:stCondLst>
                                    <p:cond delay="0"/>
                                  </p:stCondLst>
                                  <p:childTnLst>
                                    <p:set>
                                      <p:cBhvr>
                                        <p:cTn id="10" dur="1" fill="hold">
                                          <p:stCondLst>
                                            <p:cond delay="499"/>
                                          </p:stCondLst>
                                        </p:cTn>
                                        <p:tgtEl>
                                          <p:spTgt spid="1157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nodeType="clickEffect">
                                  <p:stCondLst>
                                    <p:cond delay="0"/>
                                  </p:stCondLst>
                                  <p:childTnLst>
                                    <p:set>
                                      <p:cBhvr>
                                        <p:cTn id="14" dur="1" fill="hold">
                                          <p:stCondLst>
                                            <p:cond delay="499"/>
                                          </p:stCondLst>
                                        </p:cTn>
                                        <p:tgtEl>
                                          <p:spTgt spid="115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3" grpId="0" build="p" bldLvl="5"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469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469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6739" name="Picture 3"/>
          <p:cNvPicPr>
            <a:picLocks noChangeArrowheads="1"/>
          </p:cNvPicPr>
          <p:nvPr/>
        </p:nvPicPr>
        <p:blipFill>
          <a:blip r:embed="rId2"/>
          <a:srcRect/>
          <a:stretch>
            <a:fillRect/>
          </a:stretch>
        </p:blipFill>
        <p:spPr bwMode="auto">
          <a:xfrm>
            <a:off x="3646488" y="2959100"/>
            <a:ext cx="5715000" cy="51308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469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pressure map</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4033" name="Rectangle 1"/>
          <p:cNvSpPr>
            <a:spLocks noGrp="1" noChangeArrowheads="1"/>
          </p:cNvSpPr>
          <p:nvPr>
            <p:ph type="body" idx="1"/>
          </p:nvPr>
        </p:nvSpPr>
        <p:spPr bwMode="auto">
          <a:xfrm>
            <a:off x="1435100" y="3238500"/>
            <a:ext cx="10134600" cy="554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r>
              <a:rPr lang="en-US" b="1" smtClean="0"/>
              <a:t>water vapour</a:t>
            </a:r>
            <a:r>
              <a:rPr lang="en-US" smtClean="0"/>
              <a:t> is water in its gaseous, invisible form </a:t>
            </a:r>
          </a:p>
          <a:p>
            <a:pPr eaLnBrk="1" hangingPunct="1">
              <a:buSzPct val="62000"/>
              <a:buFontTx/>
              <a:buBlip>
                <a:blip r:embed="rId2"/>
              </a:buBlip>
            </a:pPr>
            <a:r>
              <a:rPr lang="en-US" smtClean="0"/>
              <a:t>it is the key to visible weather formation</a:t>
            </a:r>
          </a:p>
          <a:p>
            <a:pPr eaLnBrk="1" hangingPunct="1">
              <a:buSzPct val="62000"/>
              <a:buFontTx/>
              <a:buBlip>
                <a:blip r:embed="rId2"/>
              </a:buBlip>
            </a:pPr>
            <a:r>
              <a:rPr lang="en-US" smtClean="0"/>
              <a:t>visible weather determines the possibility of visual (VFR) flight!</a:t>
            </a:r>
          </a:p>
        </p:txBody>
      </p:sp>
      <p:sp>
        <p:nvSpPr>
          <p:cNvPr id="4198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198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1989" name="Rectangle 4"/>
          <p:cNvSpPr>
            <a:spLocks noGrp="1" noChangeArrowheads="1"/>
          </p:cNvSpPr>
          <p:nvPr>
            <p:ph type="title"/>
          </p:nvPr>
        </p:nvSpPr>
        <p:spPr bwMode="auto">
          <a:xfrm>
            <a:off x="558800" y="1092200"/>
            <a:ext cx="1013460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0" bIns="45720" numCol="1" anchor="b" anchorCtr="0" compatLnSpc="1">
            <a:prstTxWarp prst="textNoShape">
              <a:avLst/>
            </a:prstTxWarp>
          </a:bodyPr>
          <a:lstStyle/>
          <a:p>
            <a:pPr eaLnBrk="1" hangingPunct="1"/>
            <a:r>
              <a:rPr lang="en-US" sz="4800" dirty="0" smtClean="0"/>
              <a:t>Atmosphere </a:t>
            </a:r>
            <a:r>
              <a:rPr lang="en-US" sz="4800" b="1" dirty="0" smtClean="0">
                <a:latin typeface="Helvetica Neue Medium" charset="0"/>
                <a:ea typeface="Helvetica Neue Medium" charset="0"/>
                <a:cs typeface="Helvetica Neue Medium" charset="0"/>
                <a:sym typeface="Helvetica Neue Medium" charset="0"/>
              </a:rPr>
              <a:t>the key</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403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4403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440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3" grpId="0" build="p" bldLvl="5"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7761" name="Rectangle 1"/>
          <p:cNvSpPr>
            <a:spLocks noGrp="1" noChangeArrowheads="1"/>
          </p:cNvSpPr>
          <p:nvPr>
            <p:ph type="body" idx="1"/>
          </p:nvPr>
        </p:nvSpPr>
        <p:spPr bwMode="auto">
          <a:xfrm>
            <a:off x="1054100" y="25654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area of high pressure is also known as an anti-cyclone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an area of relatively high sea level pressure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moves clockwise around a high in the Northern hemisphere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high is marked by descending and compressing air</a:t>
            </a:r>
            <a:endParaRPr lang="en-US" smtClean="0">
              <a:latin typeface="Helvetica" panose="020B0604020202020204" pitchFamily="34" charset="0"/>
              <a:sym typeface="Helvetica" panose="020B0604020202020204" pitchFamily="34" charset="0"/>
            </a:endParaRPr>
          </a:p>
        </p:txBody>
      </p:sp>
      <p:sp>
        <p:nvSpPr>
          <p:cNvPr id="11571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571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7764"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571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high</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776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776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1776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1177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1" grpId="0" build="p" bldLvl="5"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8785"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area of low pressure is also known as a cyclone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an area of relatively low sea level pressure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moves counter-clockwise around a low in the Northern hemishphere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low is marked by ascending and expanding air</a:t>
            </a:r>
            <a:endParaRPr lang="en-US" smtClean="0">
              <a:latin typeface="Helvetica" panose="020B0604020202020204" pitchFamily="34" charset="0"/>
              <a:sym typeface="Helvetica" panose="020B0604020202020204" pitchFamily="34" charset="0"/>
            </a:endParaRPr>
          </a:p>
        </p:txBody>
      </p:sp>
      <p:sp>
        <p:nvSpPr>
          <p:cNvPr id="11673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674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878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674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low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1878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187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1878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1187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5" grpId="0" build="p" bldLvl="5"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776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776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19811" name="Picture 3"/>
          <p:cNvPicPr>
            <a:picLocks noChangeArrowheads="1"/>
          </p:cNvPicPr>
          <p:nvPr/>
        </p:nvPicPr>
        <p:blipFill>
          <a:blip r:embed="rId2"/>
          <a:srcRect/>
          <a:stretch>
            <a:fillRect/>
          </a:stretch>
        </p:blipFill>
        <p:spPr bwMode="auto">
          <a:xfrm>
            <a:off x="2590800" y="3033713"/>
            <a:ext cx="7797800" cy="51435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7765"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low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878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878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0835" name="Picture 3"/>
          <p:cNvPicPr>
            <a:picLocks noChangeAspect="1" noChangeArrowheads="1"/>
          </p:cNvPicPr>
          <p:nvPr/>
        </p:nvPicPr>
        <p:blipFill>
          <a:blip r:embed="rId2"/>
          <a:srcRect/>
          <a:stretch>
            <a:fillRect/>
          </a:stretch>
        </p:blipFill>
        <p:spPr bwMode="auto">
          <a:xfrm>
            <a:off x="1330325" y="4114800"/>
            <a:ext cx="10328275" cy="4165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0836" name="Line 4"/>
          <p:cNvSpPr>
            <a:spLocks noChangeShapeType="1"/>
          </p:cNvSpPr>
          <p:nvPr/>
        </p:nvSpPr>
        <p:spPr bwMode="auto">
          <a:xfrm rot="10800000">
            <a:off x="3098800" y="5397500"/>
            <a:ext cx="6616700" cy="1536700"/>
          </a:xfrm>
          <a:prstGeom prst="line">
            <a:avLst/>
          </a:prstGeom>
          <a:noFill/>
          <a:ln w="76200">
            <a:solidFill>
              <a:srgbClr val="D90B00"/>
            </a:solidFill>
            <a:miter lim="800000"/>
            <a:headEnd type="triangle" w="med" len="med"/>
            <a:tailEnd/>
          </a:ln>
          <a:extLst>
            <a:ext uri="{909E8E84-426E-40DD-AFC4-6F175D3DCCD1}">
              <a14:hiddenFill xmlns:a14="http://schemas.microsoft.com/office/drawing/2010/main">
                <a:noFill/>
              </a14:hiddenFill>
            </a:ext>
          </a:extLst>
        </p:spPr>
        <p:txBody>
          <a:bodyPr lIns="0" tIns="0" rIns="0" bIns="0"/>
          <a:lstStyle/>
          <a:p>
            <a:endParaRPr lang="en-CA"/>
          </a:p>
        </p:txBody>
      </p:sp>
      <p:sp>
        <p:nvSpPr>
          <p:cNvPr id="120837" name="Rectangle 5"/>
          <p:cNvSpPr>
            <a:spLocks/>
          </p:cNvSpPr>
          <p:nvPr/>
        </p:nvSpPr>
        <p:spPr bwMode="auto">
          <a:xfrm>
            <a:off x="5118100" y="3378200"/>
            <a:ext cx="2549525" cy="5245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5000">
                <a:solidFill>
                  <a:srgbClr val="D90B00"/>
                </a:solidFill>
                <a:latin typeface="Helvetica Neue Light" charset="0"/>
                <a:ea typeface="Zapf Dingbats" charset="0"/>
                <a:cs typeface="Zapf Dingbats" charset="0"/>
                <a:sym typeface="Helvetica Neue Light" charset="0"/>
              </a:rPr>
              <a:t>✗</a:t>
            </a:r>
          </a:p>
        </p:txBody>
      </p:sp>
      <p:sp>
        <p:nvSpPr>
          <p:cNvPr id="118791"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pressure systems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208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0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nimBg="1"/>
      <p:bldP spid="120837"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19810"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19811"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1859" name="Picture 3"/>
          <p:cNvPicPr>
            <a:picLocks noChangeAspect="1" noChangeArrowheads="1"/>
          </p:cNvPicPr>
          <p:nvPr/>
        </p:nvPicPr>
        <p:blipFill>
          <a:blip r:embed="rId2"/>
          <a:srcRect/>
          <a:stretch>
            <a:fillRect/>
          </a:stretch>
        </p:blipFill>
        <p:spPr bwMode="auto">
          <a:xfrm>
            <a:off x="1330325" y="4114800"/>
            <a:ext cx="10328275" cy="4165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1860" name="Freeform 4"/>
          <p:cNvSpPr>
            <a:spLocks/>
          </p:cNvSpPr>
          <p:nvPr/>
        </p:nvSpPr>
        <p:spPr bwMode="auto">
          <a:xfrm>
            <a:off x="1916113" y="4149725"/>
            <a:ext cx="9167812" cy="3929063"/>
          </a:xfrm>
          <a:custGeom>
            <a:avLst/>
            <a:gdLst>
              <a:gd name="T0" fmla="*/ 2147483646 w 21509"/>
              <a:gd name="T1" fmla="*/ 2147483646 h 21533"/>
              <a:gd name="T2" fmla="*/ 2147483646 w 21509"/>
              <a:gd name="T3" fmla="*/ 2147483646 h 21533"/>
              <a:gd name="T4" fmla="*/ 2147483646 w 21509"/>
              <a:gd name="T5" fmla="*/ 2147483646 h 21533"/>
              <a:gd name="T6" fmla="*/ 154785520 w 21509"/>
              <a:gd name="T7" fmla="*/ 2147483646 h 21533"/>
              <a:gd name="T8" fmla="*/ 2147483646 w 21509"/>
              <a:gd name="T9" fmla="*/ 2147483646 h 21533"/>
              <a:gd name="T10" fmla="*/ 2147483646 w 21509"/>
              <a:gd name="T11" fmla="*/ 2147483646 h 21533"/>
              <a:gd name="T12" fmla="*/ 2147483646 w 21509"/>
              <a:gd name="T13" fmla="*/ 2147483646 h 21533"/>
              <a:gd name="T14" fmla="*/ 2147483646 w 21509"/>
              <a:gd name="T15" fmla="*/ 2147483646 h 21533"/>
              <a:gd name="T16" fmla="*/ 2147483646 w 21509"/>
              <a:gd name="T17" fmla="*/ 358445573 h 21533"/>
              <a:gd name="T18" fmla="*/ 2147483646 w 21509"/>
              <a:gd name="T19" fmla="*/ 2147483646 h 21533"/>
              <a:gd name="T20" fmla="*/ 2147483646 w 21509"/>
              <a:gd name="T21" fmla="*/ 2147483646 h 21533"/>
              <a:gd name="T22" fmla="*/ 2147483646 w 21509"/>
              <a:gd name="T23" fmla="*/ 2147483646 h 21533"/>
              <a:gd name="T24" fmla="*/ 2147483646 w 21509"/>
              <a:gd name="T25" fmla="*/ 2147483646 h 21533"/>
              <a:gd name="T26" fmla="*/ 2147483646 w 21509"/>
              <a:gd name="T27" fmla="*/ 2147483646 h 21533"/>
              <a:gd name="T28" fmla="*/ 2147483646 w 21509"/>
              <a:gd name="T29" fmla="*/ 2147483646 h 21533"/>
              <a:gd name="T30" fmla="*/ 2147483646 w 21509"/>
              <a:gd name="T31" fmla="*/ 2147483646 h 21533"/>
              <a:gd name="T32" fmla="*/ 2147483646 w 21509"/>
              <a:gd name="T33" fmla="*/ 2147483646 h 21533"/>
              <a:gd name="T34" fmla="*/ 2147483646 w 21509"/>
              <a:gd name="T35" fmla="*/ 2147483646 h 21533"/>
              <a:gd name="T36" fmla="*/ 2147483646 w 21509"/>
              <a:gd name="T37" fmla="*/ 2147483646 h 21533"/>
              <a:gd name="T38" fmla="*/ 2147483646 w 21509"/>
              <a:gd name="T39" fmla="*/ 2147483646 h 21533"/>
              <a:gd name="T40" fmla="*/ 2147483646 w 21509"/>
              <a:gd name="T41" fmla="*/ 2147483646 h 21533"/>
              <a:gd name="T42" fmla="*/ 2147483646 w 21509"/>
              <a:gd name="T43" fmla="*/ 2147483646 h 21533"/>
              <a:gd name="T44" fmla="*/ 2147483646 w 21509"/>
              <a:gd name="T45" fmla="*/ 2147483646 h 21533"/>
              <a:gd name="T46" fmla="*/ 2147483646 w 21509"/>
              <a:gd name="T47" fmla="*/ 2147483646 h 21533"/>
              <a:gd name="T48" fmla="*/ 2147483646 w 21509"/>
              <a:gd name="T49" fmla="*/ 2147483646 h 21533"/>
              <a:gd name="T50" fmla="*/ 2147483646 w 21509"/>
              <a:gd name="T51" fmla="*/ 2147483646 h 21533"/>
              <a:gd name="T52" fmla="*/ 2147483646 w 21509"/>
              <a:gd name="T53" fmla="*/ 2147483646 h 21533"/>
              <a:gd name="T54" fmla="*/ 2147483646 w 21509"/>
              <a:gd name="T55" fmla="*/ 2147483646 h 21533"/>
              <a:gd name="T56" fmla="*/ 2147483646 w 21509"/>
              <a:gd name="T57" fmla="*/ 2147483646 h 21533"/>
              <a:gd name="T58" fmla="*/ 2147483646 w 21509"/>
              <a:gd name="T59" fmla="*/ 2147483646 h 21533"/>
              <a:gd name="T60" fmla="*/ 2147483646 w 21509"/>
              <a:gd name="T61" fmla="*/ 2147483646 h 215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509" h="21533">
                <a:moveTo>
                  <a:pt x="2415" y="9201"/>
                </a:moveTo>
                <a:cubicBezTo>
                  <a:pt x="1640" y="9410"/>
                  <a:pt x="1794" y="9626"/>
                  <a:pt x="1164" y="9270"/>
                </a:cubicBezTo>
                <a:cubicBezTo>
                  <a:pt x="806" y="9069"/>
                  <a:pt x="720" y="8927"/>
                  <a:pt x="419" y="8435"/>
                </a:cubicBezTo>
                <a:cubicBezTo>
                  <a:pt x="121" y="7948"/>
                  <a:pt x="-13" y="7421"/>
                  <a:pt x="2" y="6485"/>
                </a:cubicBezTo>
                <a:cubicBezTo>
                  <a:pt x="17" y="5507"/>
                  <a:pt x="140" y="4723"/>
                  <a:pt x="419" y="3979"/>
                </a:cubicBezTo>
                <a:cubicBezTo>
                  <a:pt x="696" y="3239"/>
                  <a:pt x="588" y="3526"/>
                  <a:pt x="925" y="2935"/>
                </a:cubicBezTo>
                <a:cubicBezTo>
                  <a:pt x="1283" y="2308"/>
                  <a:pt x="1429" y="2067"/>
                  <a:pt x="1789" y="1681"/>
                </a:cubicBezTo>
                <a:cubicBezTo>
                  <a:pt x="2294" y="1141"/>
                  <a:pt x="2882" y="726"/>
                  <a:pt x="3428" y="498"/>
                </a:cubicBezTo>
                <a:cubicBezTo>
                  <a:pt x="4263" y="150"/>
                  <a:pt x="4616" y="-49"/>
                  <a:pt x="5455" y="10"/>
                </a:cubicBezTo>
                <a:cubicBezTo>
                  <a:pt x="6438" y="80"/>
                  <a:pt x="6300" y="11"/>
                  <a:pt x="7243" y="428"/>
                </a:cubicBezTo>
                <a:cubicBezTo>
                  <a:pt x="8109" y="811"/>
                  <a:pt x="8104" y="858"/>
                  <a:pt x="8911" y="1681"/>
                </a:cubicBezTo>
                <a:cubicBezTo>
                  <a:pt x="9537" y="2319"/>
                  <a:pt x="10174" y="3168"/>
                  <a:pt x="10640" y="4327"/>
                </a:cubicBezTo>
                <a:cubicBezTo>
                  <a:pt x="11029" y="5296"/>
                  <a:pt x="11103" y="5766"/>
                  <a:pt x="11265" y="7042"/>
                </a:cubicBezTo>
                <a:cubicBezTo>
                  <a:pt x="11395" y="8064"/>
                  <a:pt x="11336" y="8969"/>
                  <a:pt x="11355" y="10036"/>
                </a:cubicBezTo>
                <a:cubicBezTo>
                  <a:pt x="11373" y="11038"/>
                  <a:pt x="11265" y="11122"/>
                  <a:pt x="11265" y="12125"/>
                </a:cubicBezTo>
                <a:cubicBezTo>
                  <a:pt x="11265" y="13311"/>
                  <a:pt x="11208" y="13432"/>
                  <a:pt x="11355" y="14562"/>
                </a:cubicBezTo>
                <a:cubicBezTo>
                  <a:pt x="11489" y="15596"/>
                  <a:pt x="11647" y="15830"/>
                  <a:pt x="11951" y="16651"/>
                </a:cubicBezTo>
                <a:cubicBezTo>
                  <a:pt x="12291" y="17570"/>
                  <a:pt x="12409" y="17869"/>
                  <a:pt x="12845" y="18530"/>
                </a:cubicBezTo>
                <a:cubicBezTo>
                  <a:pt x="13720" y="19858"/>
                  <a:pt x="14044" y="20175"/>
                  <a:pt x="15050" y="20828"/>
                </a:cubicBezTo>
                <a:cubicBezTo>
                  <a:pt x="16062" y="21486"/>
                  <a:pt x="16412" y="21485"/>
                  <a:pt x="17463" y="21524"/>
                </a:cubicBezTo>
                <a:cubicBezTo>
                  <a:pt x="18175" y="21551"/>
                  <a:pt x="18408" y="21541"/>
                  <a:pt x="19102" y="21176"/>
                </a:cubicBezTo>
                <a:cubicBezTo>
                  <a:pt x="19758" y="20831"/>
                  <a:pt x="20025" y="20857"/>
                  <a:pt x="20563" y="19923"/>
                </a:cubicBezTo>
                <a:cubicBezTo>
                  <a:pt x="20993" y="19175"/>
                  <a:pt x="21198" y="19092"/>
                  <a:pt x="21367" y="17904"/>
                </a:cubicBezTo>
                <a:cubicBezTo>
                  <a:pt x="21525" y="16797"/>
                  <a:pt x="21587" y="16089"/>
                  <a:pt x="21367" y="15049"/>
                </a:cubicBezTo>
                <a:cubicBezTo>
                  <a:pt x="21121" y="13888"/>
                  <a:pt x="20387" y="12736"/>
                  <a:pt x="19877" y="12195"/>
                </a:cubicBezTo>
                <a:cubicBezTo>
                  <a:pt x="19113" y="11383"/>
                  <a:pt x="18749" y="11286"/>
                  <a:pt x="17910" y="11359"/>
                </a:cubicBezTo>
                <a:cubicBezTo>
                  <a:pt x="17297" y="11413"/>
                  <a:pt x="17019" y="11885"/>
                  <a:pt x="16510" y="12682"/>
                </a:cubicBezTo>
                <a:cubicBezTo>
                  <a:pt x="16320" y="12979"/>
                  <a:pt x="16137" y="13989"/>
                  <a:pt x="16063" y="14492"/>
                </a:cubicBezTo>
                <a:cubicBezTo>
                  <a:pt x="15967" y="15143"/>
                  <a:pt x="15974" y="15885"/>
                  <a:pt x="16301" y="16581"/>
                </a:cubicBezTo>
                <a:cubicBezTo>
                  <a:pt x="16591" y="17197"/>
                  <a:pt x="16838" y="17208"/>
                  <a:pt x="17255" y="17347"/>
                </a:cubicBezTo>
                <a:cubicBezTo>
                  <a:pt x="17672" y="17486"/>
                  <a:pt x="18566" y="16859"/>
                  <a:pt x="18834" y="16581"/>
                </a:cubicBezTo>
              </a:path>
            </a:pathLst>
          </a:custGeom>
          <a:noFill/>
          <a:ln w="76200" cap="flat">
            <a:solidFill>
              <a:srgbClr val="FF0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21861" name="Rectangle 5"/>
          <p:cNvSpPr>
            <a:spLocks/>
          </p:cNvSpPr>
          <p:nvPr/>
        </p:nvSpPr>
        <p:spPr bwMode="auto">
          <a:xfrm>
            <a:off x="4800600" y="3390900"/>
            <a:ext cx="3408363" cy="52451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35000">
                <a:solidFill>
                  <a:srgbClr val="66B132"/>
                </a:solidFill>
                <a:latin typeface="Helvetica Neue Light" charset="0"/>
                <a:ea typeface="Lucida Grande" charset="0"/>
                <a:cs typeface="Lucida Grande" charset="0"/>
                <a:sym typeface="Helvetica Neue Light" charset="0"/>
              </a:rPr>
              <a:t>✓</a:t>
            </a:r>
          </a:p>
        </p:txBody>
      </p:sp>
      <p:sp>
        <p:nvSpPr>
          <p:cNvPr id="119815" name="Rectangle 6"/>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pressure systems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218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nimBg="1"/>
      <p:bldP spid="121861"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288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does not move directly from areas of high to low pressure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moves in relation to the isobars, following their curvature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how closely the wind follows the isobars is dependent on altitude</a:t>
            </a:r>
            <a:endParaRPr lang="en-US" smtClean="0">
              <a:latin typeface="Helvetica" panose="020B0604020202020204" pitchFamily="34" charset="0"/>
              <a:sym typeface="Helvetica" panose="020B0604020202020204" pitchFamily="34" charset="0"/>
            </a:endParaRPr>
          </a:p>
        </p:txBody>
      </p:sp>
      <p:sp>
        <p:nvSpPr>
          <p:cNvPr id="12083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083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083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movement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28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288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28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 grpId="0" build="p" bldLvl="5"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3905"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moves off of and away from centers of high pressure, in a clockwise direction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moves down into and towards centers of low pressure, in a counter-clockwise direction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there are two forces besides the pressure gradient that determine wind movement</a:t>
            </a:r>
            <a:endParaRPr lang="en-US" smtClean="0">
              <a:latin typeface="Helvetica" panose="020B0604020202020204" pitchFamily="34" charset="0"/>
              <a:sym typeface="Helvetica" panose="020B0604020202020204" pitchFamily="34" charset="0"/>
            </a:endParaRPr>
          </a:p>
        </p:txBody>
      </p:sp>
      <p:sp>
        <p:nvSpPr>
          <p:cNvPr id="12185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186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390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186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movement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390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390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390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5" grpId="0" build="p" bldLvl="5"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4929"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a:t>
            </a:r>
            <a:r>
              <a:rPr lang="en-US" b="1" smtClean="0">
                <a:latin typeface="Helvetica" panose="020B0604020202020204" pitchFamily="34" charset="0"/>
                <a:cs typeface="Helvetica" panose="020B0604020202020204" pitchFamily="34" charset="0"/>
                <a:sym typeface="Helvetica" panose="020B0604020202020204" pitchFamily="34" charset="0"/>
              </a:rPr>
              <a:t>coriolis force</a:t>
            </a:r>
            <a:r>
              <a:rPr lang="en-US" smtClean="0">
                <a:latin typeface="Helvetica" panose="020B0604020202020204" pitchFamily="34" charset="0"/>
                <a:cs typeface="Helvetica" panose="020B0604020202020204" pitchFamily="34" charset="0"/>
                <a:sym typeface="Helvetica" panose="020B0604020202020204" pitchFamily="34" charset="0"/>
              </a:rPr>
              <a:t> is an apparent deflection of a moving body as viewed from a rotating reference frame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is a major factor in explaining why wind moves the way it does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coriolis causes an apparent deflection of a moving body to the right in the Northern hemisphere</a:t>
            </a:r>
            <a:endParaRPr lang="en-US" smtClean="0">
              <a:latin typeface="Helvetica" panose="020B0604020202020204" pitchFamily="34" charset="0"/>
              <a:sym typeface="Helvetica" panose="020B0604020202020204" pitchFamily="34" charset="0"/>
            </a:endParaRPr>
          </a:p>
        </p:txBody>
      </p:sp>
      <p:sp>
        <p:nvSpPr>
          <p:cNvPr id="12288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288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4932"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288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err="1" smtClean="0">
                <a:latin typeface="Helvetica Neue Medium" charset="0"/>
                <a:ea typeface="Helvetica Neue Medium" charset="0"/>
                <a:cs typeface="Helvetica Neue Medium" charset="0"/>
                <a:sym typeface="Helvetica Neue Medium" charset="0"/>
              </a:rPr>
              <a:t>coriolis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492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492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49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29" grpId="0" build="p" bldLvl="5"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3906"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3907"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5955" name="Picture 3"/>
          <p:cNvPicPr>
            <a:picLocks noChangeArrowheads="1"/>
          </p:cNvPicPr>
          <p:nvPr/>
        </p:nvPicPr>
        <p:blipFill>
          <a:blip r:embed="rId2"/>
          <a:srcRect/>
          <a:stretch>
            <a:fillRect/>
          </a:stretch>
        </p:blipFill>
        <p:spPr bwMode="auto">
          <a:xfrm>
            <a:off x="3649663" y="3054350"/>
            <a:ext cx="5411787" cy="5410200"/>
          </a:xfrm>
          <a:prstGeom prst="rect">
            <a:avLst/>
          </a:prstGeom>
          <a:noFill/>
          <a:ln>
            <a:noFill/>
          </a:ln>
          <a:effectLst>
            <a:outerShdw blurRad="127000" dist="76199" dir="2700000" algn="ctr" rotWithShape="0">
              <a:srgbClr val="00000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390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err="1" smtClean="0">
                <a:latin typeface="Helvetica Neue Medium" charset="0"/>
                <a:ea typeface="Helvetica Neue Medium" charset="0"/>
                <a:cs typeface="Helvetica Neue Medium" charset="0"/>
                <a:sym typeface="Helvetica Neue Medium" charset="0"/>
              </a:rPr>
              <a:t>coriolis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6977"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coriolis affects the apperent motion of all moving bodies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however it is only influential on objects moving on northerly or southerly tracks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it has a negligible effect upon objects moving east and west, as well as objects moving closer to the poles</a:t>
            </a:r>
            <a:endParaRPr lang="en-US" smtClean="0">
              <a:latin typeface="Helvetica" panose="020B0604020202020204" pitchFamily="34" charset="0"/>
              <a:sym typeface="Helvetica" panose="020B0604020202020204" pitchFamily="34" charset="0"/>
            </a:endParaRPr>
          </a:p>
        </p:txBody>
      </p:sp>
      <p:sp>
        <p:nvSpPr>
          <p:cNvPr id="12493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493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4933"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err="1" smtClean="0">
                <a:latin typeface="Helvetica Neue Medium" charset="0"/>
                <a:ea typeface="Helvetica Neue Medium" charset="0"/>
                <a:cs typeface="Helvetica Neue Medium" charset="0"/>
                <a:sym typeface="Helvetica Neue Medium" charset="0"/>
              </a:rPr>
              <a:t>coriolis</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697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697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69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7" grpId="0" build="p" bldLvl="5"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43010" name="Oval 1"/>
          <p:cNvSpPr>
            <a:spLocks/>
          </p:cNvSpPr>
          <p:nvPr/>
        </p:nvSpPr>
        <p:spPr bwMode="auto">
          <a:xfrm>
            <a:off x="4686300" y="4241800"/>
            <a:ext cx="3670300" cy="3657600"/>
          </a:xfrm>
          <a:prstGeom prst="ellipse">
            <a:avLst/>
          </a:prstGeom>
          <a:blipFill dpi="0" rotWithShape="0">
            <a:blip r:embed="rId2"/>
            <a:srcRect/>
            <a:stretch>
              <a:fillRect/>
            </a:stretch>
          </a:blipFill>
          <a:ln w="25400">
            <a:solidFill>
              <a:schemeClr val="tx1"/>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58" name="Rectangle 2"/>
          <p:cNvSpPr>
            <a:spLocks/>
          </p:cNvSpPr>
          <p:nvPr/>
        </p:nvSpPr>
        <p:spPr bwMode="auto">
          <a:xfrm>
            <a:off x="5664200" y="5314950"/>
            <a:ext cx="179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troposphere</a:t>
            </a:r>
          </a:p>
        </p:txBody>
      </p:sp>
      <p:sp>
        <p:nvSpPr>
          <p:cNvPr id="45059" name="Rectangle 3"/>
          <p:cNvSpPr>
            <a:spLocks/>
          </p:cNvSpPr>
          <p:nvPr/>
        </p:nvSpPr>
        <p:spPr bwMode="auto">
          <a:xfrm>
            <a:off x="5600700" y="4629150"/>
            <a:ext cx="179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stratosphere</a:t>
            </a:r>
          </a:p>
        </p:txBody>
      </p:sp>
      <p:sp>
        <p:nvSpPr>
          <p:cNvPr id="45060" name="Rectangle 4"/>
          <p:cNvSpPr>
            <a:spLocks/>
          </p:cNvSpPr>
          <p:nvPr/>
        </p:nvSpPr>
        <p:spPr bwMode="auto">
          <a:xfrm>
            <a:off x="5600700" y="3765550"/>
            <a:ext cx="179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mesosphere</a:t>
            </a:r>
          </a:p>
        </p:txBody>
      </p:sp>
      <p:sp>
        <p:nvSpPr>
          <p:cNvPr id="45061" name="Rectangle 5"/>
          <p:cNvSpPr>
            <a:spLocks/>
          </p:cNvSpPr>
          <p:nvPr/>
        </p:nvSpPr>
        <p:spPr bwMode="auto">
          <a:xfrm>
            <a:off x="5511800" y="3079750"/>
            <a:ext cx="2476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2400">
                <a:solidFill>
                  <a:schemeClr val="tx1"/>
                </a:solidFill>
                <a:latin typeface="Helvetica" panose="020B0604020202020204" pitchFamily="34" charset="0"/>
                <a:cs typeface="Helvetica" panose="020B0604020202020204" pitchFamily="34" charset="0"/>
                <a:sym typeface="Helvetica" panose="020B0604020202020204" pitchFamily="34" charset="0"/>
              </a:rPr>
              <a:t>thermosphere</a:t>
            </a:r>
          </a:p>
        </p:txBody>
      </p:sp>
      <p:sp>
        <p:nvSpPr>
          <p:cNvPr id="45062" name="Oval 6"/>
          <p:cNvSpPr>
            <a:spLocks/>
          </p:cNvSpPr>
          <p:nvPr/>
        </p:nvSpPr>
        <p:spPr bwMode="auto">
          <a:xfrm>
            <a:off x="5143500" y="5092700"/>
            <a:ext cx="2717800" cy="191770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63" name="Oval 7"/>
          <p:cNvSpPr>
            <a:spLocks/>
          </p:cNvSpPr>
          <p:nvPr/>
        </p:nvSpPr>
        <p:spPr bwMode="auto">
          <a:xfrm>
            <a:off x="4699000" y="4229100"/>
            <a:ext cx="3670300" cy="365760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64" name="Oval 8"/>
          <p:cNvSpPr>
            <a:spLocks/>
          </p:cNvSpPr>
          <p:nvPr/>
        </p:nvSpPr>
        <p:spPr bwMode="auto">
          <a:xfrm>
            <a:off x="4076700" y="3543300"/>
            <a:ext cx="4940300" cy="492760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5065" name="Oval 9"/>
          <p:cNvSpPr>
            <a:spLocks/>
          </p:cNvSpPr>
          <p:nvPr/>
        </p:nvSpPr>
        <p:spPr bwMode="auto">
          <a:xfrm>
            <a:off x="3238500" y="2971800"/>
            <a:ext cx="6527800" cy="617220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43019" name="Rectangle 10"/>
          <p:cNvSpPr>
            <a:spLocks/>
          </p:cNvSpPr>
          <p:nvPr/>
        </p:nvSpPr>
        <p:spPr bwMode="auto">
          <a:xfrm>
            <a:off x="12349163" y="9093200"/>
            <a:ext cx="266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r" eaLnBrk="1" hangingPunct="1"/>
            <a:r>
              <a:rPr lang="en-US" sz="1800">
                <a:solidFill>
                  <a:schemeClr val="tx1"/>
                </a:solidFill>
                <a:latin typeface="Helvetica Neue UltraLight" charset="0"/>
                <a:ea typeface="Helvetica Neue UltraLight" charset="0"/>
                <a:cs typeface="Helvetica Neue UltraLight" charset="0"/>
                <a:sym typeface="Helvetica Neue UltraLight" charset="0"/>
              </a:rPr>
              <a:t>16</a:t>
            </a:r>
          </a:p>
        </p:txBody>
      </p:sp>
      <p:sp>
        <p:nvSpPr>
          <p:cNvPr id="43020" name="Rectangle 11"/>
          <p:cNvSpPr>
            <a:spLocks/>
          </p:cNvSpPr>
          <p:nvPr/>
        </p:nvSpPr>
        <p:spPr bwMode="auto">
          <a:xfrm>
            <a:off x="520700" y="1130300"/>
            <a:ext cx="101346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r>
              <a:rPr lang="en-US" sz="4800" dirty="0" smtClean="0">
                <a:solidFill>
                  <a:schemeClr val="tx1"/>
                </a:solidFill>
                <a:latin typeface="Helvetica Neue UltraLight" charset="0"/>
                <a:ea typeface="Helvetica Neue UltraLight" charset="0"/>
                <a:cs typeface="Helvetica Neue UltraLight" charset="0"/>
                <a:sym typeface="Helvetica Neue UltraLight" charset="0"/>
              </a:rPr>
              <a:t>Atmosphere </a:t>
            </a:r>
            <a:r>
              <a:rPr lang="en-US" sz="4800" b="1" dirty="0" smtClean="0">
                <a:solidFill>
                  <a:schemeClr val="tx1"/>
                </a:solidFill>
                <a:latin typeface="Helvetica Neue Medium" charset="0"/>
                <a:ea typeface="Helvetica Neue Medium" charset="0"/>
                <a:cs typeface="Helvetica Neue Medium" charset="0"/>
                <a:sym typeface="Helvetica Neue Medium" charset="0"/>
              </a:rPr>
              <a:t>divisions</a:t>
            </a:r>
            <a:endParaRPr lang="en-US" sz="4800" b="1" dirty="0">
              <a:solidFill>
                <a:schemeClr val="tx1"/>
              </a:solidFill>
              <a:latin typeface="Helvetica Neue Medium" charset="0"/>
              <a:ea typeface="Helvetica Neue Medium" charset="0"/>
              <a:cs typeface="Helvetica Neue Medium" charset="0"/>
              <a:sym typeface="Helvetica Neue Medium" charset="0"/>
            </a:endParaRPr>
          </a:p>
        </p:txBody>
      </p:sp>
      <p:sp>
        <p:nvSpPr>
          <p:cNvPr id="43021" name="AutoShape 1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43022" name="AutoShape 1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45058"/>
                                        </p:tgtEl>
                                        <p:attrNameLst>
                                          <p:attrName>style.visibility</p:attrName>
                                        </p:attrNameLst>
                                      </p:cBhvr>
                                      <p:to>
                                        <p:strVal val="visible"/>
                                      </p:to>
                                    </p:set>
                                  </p:childTnLst>
                                </p:cTn>
                              </p:par>
                            </p:childTnLst>
                          </p:cTn>
                        </p:par>
                        <p:par>
                          <p:cTn id="7" fill="hold" nodeType="afterGroup">
                            <p:stCondLst>
                              <p:cond delay="500"/>
                            </p:stCondLst>
                            <p:childTnLst>
                              <p:par>
                                <p:cTn id="8" presetID="0" presetClass="entr" presetSubtype="3123872" fill="hold" grpId="0" nodeType="afterEffect">
                                  <p:stCondLst>
                                    <p:cond delay="0"/>
                                  </p:stCondLst>
                                  <p:childTnLst>
                                    <p:set>
                                      <p:cBhvr>
                                        <p:cTn id="9" dur="1" fill="hold">
                                          <p:stCondLst>
                                            <p:cond delay="499"/>
                                          </p:stCondLst>
                                        </p:cTn>
                                        <p:tgtEl>
                                          <p:spTgt spid="4506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entr" presetSubtype="3123872" fill="hold" grpId="0" nodeType="clickEffect">
                                  <p:stCondLst>
                                    <p:cond delay="0"/>
                                  </p:stCondLst>
                                  <p:childTnLst>
                                    <p:set>
                                      <p:cBhvr>
                                        <p:cTn id="13" dur="1" fill="hold">
                                          <p:stCondLst>
                                            <p:cond delay="499"/>
                                          </p:stCondLst>
                                        </p:cTn>
                                        <p:tgtEl>
                                          <p:spTgt spid="45059"/>
                                        </p:tgtEl>
                                        <p:attrNameLst>
                                          <p:attrName>style.visibility</p:attrName>
                                        </p:attrNameLst>
                                      </p:cBhvr>
                                      <p:to>
                                        <p:strVal val="visible"/>
                                      </p:to>
                                    </p:set>
                                  </p:childTnLst>
                                </p:cTn>
                              </p:par>
                            </p:childTnLst>
                          </p:cTn>
                        </p:par>
                        <p:par>
                          <p:cTn id="14" fill="hold" nodeType="afterGroup">
                            <p:stCondLst>
                              <p:cond delay="500"/>
                            </p:stCondLst>
                            <p:childTnLst>
                              <p:par>
                                <p:cTn id="15" presetID="0" presetClass="entr" presetSubtype="3123872" fill="hold" grpId="0" nodeType="afterEffect">
                                  <p:stCondLst>
                                    <p:cond delay="0"/>
                                  </p:stCondLst>
                                  <p:childTnLst>
                                    <p:set>
                                      <p:cBhvr>
                                        <p:cTn id="16" dur="1" fill="hold">
                                          <p:stCondLst>
                                            <p:cond delay="499"/>
                                          </p:stCondLst>
                                        </p:cTn>
                                        <p:tgtEl>
                                          <p:spTgt spid="4506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0" presetClass="entr" presetSubtype="3123872" fill="hold" grpId="0" nodeType="clickEffect">
                                  <p:stCondLst>
                                    <p:cond delay="0"/>
                                  </p:stCondLst>
                                  <p:childTnLst>
                                    <p:set>
                                      <p:cBhvr>
                                        <p:cTn id="20" dur="1" fill="hold">
                                          <p:stCondLst>
                                            <p:cond delay="499"/>
                                          </p:stCondLst>
                                        </p:cTn>
                                        <p:tgtEl>
                                          <p:spTgt spid="45060"/>
                                        </p:tgtEl>
                                        <p:attrNameLst>
                                          <p:attrName>style.visibility</p:attrName>
                                        </p:attrNameLst>
                                      </p:cBhvr>
                                      <p:to>
                                        <p:strVal val="visible"/>
                                      </p:to>
                                    </p:set>
                                  </p:childTnLst>
                                </p:cTn>
                              </p:par>
                            </p:childTnLst>
                          </p:cTn>
                        </p:par>
                        <p:par>
                          <p:cTn id="21" fill="hold" nodeType="afterGroup">
                            <p:stCondLst>
                              <p:cond delay="500"/>
                            </p:stCondLst>
                            <p:childTnLst>
                              <p:par>
                                <p:cTn id="22" presetID="0" presetClass="entr" presetSubtype="3123872" fill="hold" grpId="0" nodeType="afterEffect">
                                  <p:stCondLst>
                                    <p:cond delay="0"/>
                                  </p:stCondLst>
                                  <p:childTnLst>
                                    <p:set>
                                      <p:cBhvr>
                                        <p:cTn id="23" dur="1" fill="hold">
                                          <p:stCondLst>
                                            <p:cond delay="499"/>
                                          </p:stCondLst>
                                        </p:cTn>
                                        <p:tgtEl>
                                          <p:spTgt spid="4506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entr" presetSubtype="3123872" fill="hold" grpId="0" nodeType="clickEffect">
                                  <p:stCondLst>
                                    <p:cond delay="0"/>
                                  </p:stCondLst>
                                  <p:childTnLst>
                                    <p:set>
                                      <p:cBhvr>
                                        <p:cTn id="27" dur="1" fill="hold">
                                          <p:stCondLst>
                                            <p:cond delay="499"/>
                                          </p:stCondLst>
                                        </p:cTn>
                                        <p:tgtEl>
                                          <p:spTgt spid="45061"/>
                                        </p:tgtEl>
                                        <p:attrNameLst>
                                          <p:attrName>style.visibility</p:attrName>
                                        </p:attrNameLst>
                                      </p:cBhvr>
                                      <p:to>
                                        <p:strVal val="visible"/>
                                      </p:to>
                                    </p:set>
                                  </p:childTnLst>
                                </p:cTn>
                              </p:par>
                            </p:childTnLst>
                          </p:cTn>
                        </p:par>
                        <p:par>
                          <p:cTn id="28" fill="hold" nodeType="afterGroup">
                            <p:stCondLst>
                              <p:cond delay="500"/>
                            </p:stCondLst>
                            <p:childTnLst>
                              <p:par>
                                <p:cTn id="29" presetID="0" presetClass="entr" presetSubtype="3123872" fill="hold" grpId="0" nodeType="afterEffect">
                                  <p:stCondLst>
                                    <p:cond delay="0"/>
                                  </p:stCondLst>
                                  <p:childTnLst>
                                    <p:set>
                                      <p:cBhvr>
                                        <p:cTn id="30" dur="1" fill="hold">
                                          <p:stCondLst>
                                            <p:cond delay="499"/>
                                          </p:stCondLst>
                                        </p:cTn>
                                        <p:tgtEl>
                                          <p:spTgt spid="45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utoUpdateAnimBg="0"/>
      <p:bldP spid="45059" grpId="0" autoUpdateAnimBg="0"/>
      <p:bldP spid="45060" grpId="0" autoUpdateAnimBg="0"/>
      <p:bldP spid="45061" grpId="0" autoUpdateAnimBg="0"/>
      <p:bldP spid="45062" grpId="0" animBg="1"/>
      <p:bldP spid="45063" grpId="0" animBg="1"/>
      <p:bldP spid="45064" grpId="0" animBg="1"/>
      <p:bldP spid="45065"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800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b="1" smtClean="0">
                <a:latin typeface="Helvetica" panose="020B0604020202020204" pitchFamily="34" charset="0"/>
                <a:cs typeface="Helvetica" panose="020B0604020202020204" pitchFamily="34" charset="0"/>
                <a:sym typeface="Helvetica" panose="020B0604020202020204" pitchFamily="34" charset="0"/>
              </a:rPr>
              <a:t>centrifugal force</a:t>
            </a:r>
            <a:r>
              <a:rPr lang="en-US" smtClean="0">
                <a:latin typeface="Helvetica" panose="020B0604020202020204" pitchFamily="34" charset="0"/>
                <a:cs typeface="Helvetica" panose="020B0604020202020204" pitchFamily="34" charset="0"/>
                <a:sym typeface="Helvetica" panose="020B0604020202020204" pitchFamily="34" charset="0"/>
              </a:rPr>
              <a:t> draws a rotating body away from its center of rotation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equal and opposite to centripetal force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remember wind moving in pressure systems is a rotating body</a:t>
            </a:r>
            <a:endParaRPr lang="en-US" smtClean="0">
              <a:latin typeface="Helvetica" panose="020B0604020202020204" pitchFamily="34" charset="0"/>
              <a:sym typeface="Helvetica" panose="020B0604020202020204" pitchFamily="34" charset="0"/>
            </a:endParaRPr>
          </a:p>
        </p:txBody>
      </p:sp>
      <p:sp>
        <p:nvSpPr>
          <p:cNvPr id="12595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595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5957"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centrifugal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800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800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80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1" grpId="0" build="p" bldLvl="5"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29025"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centrifugal force works with the pressure gradient force when acting on wind blowing out from a high</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centrifugal force works against the pressure gradient force when acting on wind blowing into a low</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net result is an increased wind speed blowing out of a high and a decreased wind speed blowing into a low</a:t>
            </a:r>
            <a:endParaRPr lang="en-US" smtClean="0">
              <a:latin typeface="Helvetica" panose="020B0604020202020204" pitchFamily="34" charset="0"/>
              <a:sym typeface="Helvetica" panose="020B0604020202020204" pitchFamily="34" charset="0"/>
            </a:endParaRPr>
          </a:p>
        </p:txBody>
      </p:sp>
      <p:sp>
        <p:nvSpPr>
          <p:cNvPr id="12697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698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6981"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centrifugal</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2902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290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290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5" grpId="0" build="p" bldLvl="5"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0049" name="Rectangle 1"/>
          <p:cNvSpPr>
            <a:spLocks noGrp="1" noChangeArrowheads="1"/>
          </p:cNvSpPr>
          <p:nvPr>
            <p:ph type="body" idx="1"/>
          </p:nvPr>
        </p:nvSpPr>
        <p:spPr bwMode="auto">
          <a:xfrm>
            <a:off x="1612900" y="2082800"/>
            <a:ext cx="9779000" cy="300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Buys Ballot’s law states that in the Northern hemisphere standing with your back to the wind, the area of low pressure will be to your left</a:t>
            </a:r>
            <a:endParaRPr lang="en-US" smtClean="0">
              <a:latin typeface="Helvetica" panose="020B0604020202020204" pitchFamily="34" charset="0"/>
              <a:sym typeface="Helvetica" panose="020B0604020202020204" pitchFamily="34" charset="0"/>
            </a:endParaRPr>
          </a:p>
        </p:txBody>
      </p:sp>
      <p:sp>
        <p:nvSpPr>
          <p:cNvPr id="128003"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8004"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280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5384800"/>
            <a:ext cx="59436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0053" name="Freeform 5"/>
          <p:cNvSpPr>
            <a:spLocks/>
          </p:cNvSpPr>
          <p:nvPr/>
        </p:nvSpPr>
        <p:spPr bwMode="auto">
          <a:xfrm>
            <a:off x="3238500" y="5268913"/>
            <a:ext cx="6376988" cy="3367087"/>
          </a:xfrm>
          <a:custGeom>
            <a:avLst/>
            <a:gdLst>
              <a:gd name="T0" fmla="*/ 0 w 21526"/>
              <a:gd name="T1" fmla="*/ 2147483646 h 21569"/>
              <a:gd name="T2" fmla="*/ 2147483646 w 21526"/>
              <a:gd name="T3" fmla="*/ 2147483646 h 21569"/>
              <a:gd name="T4" fmla="*/ 2147483646 w 21526"/>
              <a:gd name="T5" fmla="*/ 2147483646 h 21569"/>
              <a:gd name="T6" fmla="*/ 2147483646 w 21526"/>
              <a:gd name="T7" fmla="*/ 2147483646 h 21569"/>
              <a:gd name="T8" fmla="*/ 2147483646 w 21526"/>
              <a:gd name="T9" fmla="*/ 2147483646 h 21569"/>
              <a:gd name="T10" fmla="*/ 2147483646 w 21526"/>
              <a:gd name="T11" fmla="*/ 2147483646 h 21569"/>
              <a:gd name="T12" fmla="*/ 2147483646 w 21526"/>
              <a:gd name="T13" fmla="*/ 2147483646 h 21569"/>
              <a:gd name="T14" fmla="*/ 2147483646 w 21526"/>
              <a:gd name="T15" fmla="*/ 2147483646 h 21569"/>
              <a:gd name="T16" fmla="*/ 2147483646 w 21526"/>
              <a:gd name="T17" fmla="*/ 2147483646 h 21569"/>
              <a:gd name="T18" fmla="*/ 2147483646 w 21526"/>
              <a:gd name="T19" fmla="*/ 2147483646 h 21569"/>
              <a:gd name="T20" fmla="*/ 2147483646 w 21526"/>
              <a:gd name="T21" fmla="*/ 2147483646 h 21569"/>
              <a:gd name="T22" fmla="*/ 2147483646 w 21526"/>
              <a:gd name="T23" fmla="*/ 2147483646 h 21569"/>
              <a:gd name="T24" fmla="*/ 2147483646 w 21526"/>
              <a:gd name="T25" fmla="*/ 2147483646 h 21569"/>
              <a:gd name="T26" fmla="*/ 2147483646 w 21526"/>
              <a:gd name="T27" fmla="*/ 2147483646 h 21569"/>
              <a:gd name="T28" fmla="*/ 2147483646 w 21526"/>
              <a:gd name="T29" fmla="*/ 2147483646 h 21569"/>
              <a:gd name="T30" fmla="*/ 2147483646 w 21526"/>
              <a:gd name="T31" fmla="*/ 0 h 21569"/>
              <a:gd name="T32" fmla="*/ 2147483646 w 21526"/>
              <a:gd name="T33" fmla="*/ 2147483646 h 21569"/>
              <a:gd name="T34" fmla="*/ 2147483646 w 21526"/>
              <a:gd name="T35" fmla="*/ 2147483646 h 21569"/>
              <a:gd name="T36" fmla="*/ 2147483646 w 21526"/>
              <a:gd name="T37" fmla="*/ 2147483646 h 2156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526" h="21569">
                <a:moveTo>
                  <a:pt x="0" y="17086"/>
                </a:moveTo>
                <a:cubicBezTo>
                  <a:pt x="467" y="17543"/>
                  <a:pt x="823" y="17992"/>
                  <a:pt x="1415" y="18470"/>
                </a:cubicBezTo>
                <a:cubicBezTo>
                  <a:pt x="2105" y="19027"/>
                  <a:pt x="2453" y="19202"/>
                  <a:pt x="3172" y="19609"/>
                </a:cubicBezTo>
                <a:cubicBezTo>
                  <a:pt x="3977" y="20064"/>
                  <a:pt x="4362" y="20289"/>
                  <a:pt x="5187" y="20585"/>
                </a:cubicBezTo>
                <a:cubicBezTo>
                  <a:pt x="6421" y="21029"/>
                  <a:pt x="7022" y="21110"/>
                  <a:pt x="8274" y="21317"/>
                </a:cubicBezTo>
                <a:cubicBezTo>
                  <a:pt x="9310" y="21489"/>
                  <a:pt x="9806" y="21600"/>
                  <a:pt x="10846" y="21561"/>
                </a:cubicBezTo>
                <a:cubicBezTo>
                  <a:pt x="11819" y="21525"/>
                  <a:pt x="12282" y="21401"/>
                  <a:pt x="13247" y="21155"/>
                </a:cubicBezTo>
                <a:cubicBezTo>
                  <a:pt x="14310" y="20883"/>
                  <a:pt x="14825" y="20780"/>
                  <a:pt x="15862" y="20260"/>
                </a:cubicBezTo>
                <a:cubicBezTo>
                  <a:pt x="16820" y="19779"/>
                  <a:pt x="17300" y="19583"/>
                  <a:pt x="18177" y="18714"/>
                </a:cubicBezTo>
                <a:cubicBezTo>
                  <a:pt x="19121" y="17778"/>
                  <a:pt x="19614" y="17291"/>
                  <a:pt x="20320" y="15785"/>
                </a:cubicBezTo>
                <a:cubicBezTo>
                  <a:pt x="20910" y="14526"/>
                  <a:pt x="21202" y="13763"/>
                  <a:pt x="21392" y="12123"/>
                </a:cubicBezTo>
                <a:cubicBezTo>
                  <a:pt x="21588" y="10430"/>
                  <a:pt x="21600" y="9380"/>
                  <a:pt x="21220" y="7811"/>
                </a:cubicBezTo>
                <a:cubicBezTo>
                  <a:pt x="20806" y="6099"/>
                  <a:pt x="20525" y="5444"/>
                  <a:pt x="19720" y="4312"/>
                </a:cubicBezTo>
                <a:cubicBezTo>
                  <a:pt x="18981" y="3274"/>
                  <a:pt x="19034" y="3255"/>
                  <a:pt x="18177" y="2522"/>
                </a:cubicBezTo>
                <a:cubicBezTo>
                  <a:pt x="16959" y="1482"/>
                  <a:pt x="16650" y="1290"/>
                  <a:pt x="15347" y="732"/>
                </a:cubicBezTo>
                <a:cubicBezTo>
                  <a:pt x="14018" y="163"/>
                  <a:pt x="13290" y="0"/>
                  <a:pt x="11918" y="0"/>
                </a:cubicBezTo>
                <a:cubicBezTo>
                  <a:pt x="11082" y="0"/>
                  <a:pt x="9603" y="163"/>
                  <a:pt x="9003" y="732"/>
                </a:cubicBezTo>
                <a:cubicBezTo>
                  <a:pt x="8360" y="1342"/>
                  <a:pt x="8159" y="1524"/>
                  <a:pt x="7674" y="2522"/>
                </a:cubicBezTo>
                <a:cubicBezTo>
                  <a:pt x="7159" y="3580"/>
                  <a:pt x="7228" y="4078"/>
                  <a:pt x="6988" y="5045"/>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30054" name="Rectangle 6"/>
          <p:cNvSpPr>
            <a:spLocks/>
          </p:cNvSpPr>
          <p:nvPr/>
        </p:nvSpPr>
        <p:spPr bwMode="auto">
          <a:xfrm>
            <a:off x="7658100" y="7848600"/>
            <a:ext cx="7350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7200">
                <a:solidFill>
                  <a:schemeClr val="tx1"/>
                </a:solidFill>
                <a:ea typeface="Zapf Dingbats" charset="0"/>
                <a:cs typeface="Zapf Dingbats" charset="0"/>
              </a:rPr>
              <a:t>✈</a:t>
            </a:r>
          </a:p>
        </p:txBody>
      </p:sp>
      <p:sp>
        <p:nvSpPr>
          <p:cNvPr id="130055" name="Rectangle 7"/>
          <p:cNvSpPr>
            <a:spLocks/>
          </p:cNvSpPr>
          <p:nvPr/>
        </p:nvSpPr>
        <p:spPr bwMode="auto">
          <a:xfrm rot="1079999" flipH="1">
            <a:off x="7658100" y="4889500"/>
            <a:ext cx="7350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7200">
                <a:solidFill>
                  <a:schemeClr val="tx1"/>
                </a:solidFill>
                <a:ea typeface="Zapf Dingbats" charset="0"/>
                <a:cs typeface="Zapf Dingbats" charset="0"/>
              </a:rPr>
              <a:t>✈</a:t>
            </a:r>
          </a:p>
        </p:txBody>
      </p:sp>
      <p:sp>
        <p:nvSpPr>
          <p:cNvPr id="130056" name="Rectangle 8"/>
          <p:cNvSpPr>
            <a:spLocks/>
          </p:cNvSpPr>
          <p:nvPr/>
        </p:nvSpPr>
        <p:spPr bwMode="auto">
          <a:xfrm rot="5390565" flipH="1">
            <a:off x="9257506" y="6425407"/>
            <a:ext cx="7350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r>
              <a:rPr lang="en-US" sz="7200">
                <a:solidFill>
                  <a:schemeClr val="tx1"/>
                </a:solidFill>
                <a:ea typeface="Zapf Dingbats" charset="0"/>
                <a:cs typeface="Zapf Dingbats" charset="0"/>
              </a:rPr>
              <a:t>✈</a:t>
            </a:r>
          </a:p>
        </p:txBody>
      </p:sp>
      <p:pic>
        <p:nvPicPr>
          <p:cNvPr id="130057" name="Picture 9"/>
          <p:cNvPicPr>
            <a:picLocks noChangeArrowheads="1"/>
          </p:cNvPicPr>
          <p:nvPr/>
        </p:nvPicPr>
        <p:blipFill>
          <a:blip r:embed="rId4"/>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28011" name="Rectangle 10"/>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buys ballots law</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004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30053"/>
                                        </p:tgtEl>
                                        <p:attrNameLst>
                                          <p:attrName>style.visibility</p:attrName>
                                        </p:attrNameLst>
                                      </p:cBhvr>
                                      <p:to>
                                        <p:strVal val="visible"/>
                                      </p:to>
                                    </p:set>
                                    <p:animEffect transition="in" filter="wipe(down)">
                                      <p:cBhvr>
                                        <p:cTn id="11" dur="500"/>
                                        <p:tgtEl>
                                          <p:spTgt spid="13005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30054"/>
                                        </p:tgtEl>
                                        <p:attrNameLst>
                                          <p:attrName>style.visibility</p:attrName>
                                        </p:attrNameLst>
                                      </p:cBhvr>
                                      <p:to>
                                        <p:strVal val="visible"/>
                                      </p:to>
                                    </p:set>
                                    <p:animEffect transition="in" filter="wipe(down)">
                                      <p:cBhvr>
                                        <p:cTn id="16" dur="500"/>
                                        <p:tgtEl>
                                          <p:spTgt spid="13005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0056"/>
                                        </p:tgtEl>
                                        <p:attrNameLst>
                                          <p:attrName>style.visibility</p:attrName>
                                        </p:attrNameLst>
                                      </p:cBhvr>
                                      <p:to>
                                        <p:strVal val="visible"/>
                                      </p:to>
                                    </p:set>
                                    <p:animEffect transition="in" filter="wipe(down)">
                                      <p:cBhvr>
                                        <p:cTn id="21" dur="500"/>
                                        <p:tgtEl>
                                          <p:spTgt spid="13005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0055"/>
                                        </p:tgtEl>
                                        <p:attrNameLst>
                                          <p:attrName>style.visibility</p:attrName>
                                        </p:attrNameLst>
                                      </p:cBhvr>
                                      <p:to>
                                        <p:strVal val="visible"/>
                                      </p:to>
                                    </p:set>
                                    <p:animEffect transition="in" filter="wipe(down)">
                                      <p:cBhvr>
                                        <p:cTn id="26" dur="500"/>
                                        <p:tgtEl>
                                          <p:spTgt spid="130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49" grpId="0" build="p" bldLvl="5" autoUpdateAnimBg="0"/>
      <p:bldP spid="130053" grpId="0" animBg="1"/>
      <p:bldP spid="130054" grpId="0" autoUpdateAnimBg="0"/>
      <p:bldP spid="130055" grpId="0" autoUpdateAnimBg="0"/>
      <p:bldP spid="130056"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1073"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direction is indicated as a bearing, either in degrees true or magnetic depending on the type of information</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is reported or forecast as coming from a specific bearing, rounded to the nearest ten degrees</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wind speed is always observed or forecast in nautical miles per hour (KTS)</a:t>
            </a:r>
            <a:endParaRPr lang="en-US" smtClean="0">
              <a:latin typeface="Helvetica" panose="020B0604020202020204" pitchFamily="34" charset="0"/>
              <a:sym typeface="Helvetica" panose="020B0604020202020204" pitchFamily="34" charset="0"/>
            </a:endParaRPr>
          </a:p>
        </p:txBody>
      </p:sp>
      <p:sp>
        <p:nvSpPr>
          <p:cNvPr id="12902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2902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sp>
        <p:nvSpPr>
          <p:cNvPr id="129029" name="Rectangle 4"/>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notation</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10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10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10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3" grpId="0" build="p" bldLvl="5"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2097"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wind that changes direction clockwise is termed a veering wind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ie. a wind of 180° changes to a wind of 230°</a:t>
            </a:r>
            <a:endParaRPr lang="en-US" smtClean="0">
              <a:latin typeface="Helvetica" panose="020B0604020202020204" pitchFamily="34" charset="0"/>
              <a:sym typeface="Helvetica" panose="020B0604020202020204" pitchFamily="34" charset="0"/>
            </a:endParaRPr>
          </a:p>
        </p:txBody>
      </p:sp>
      <p:sp>
        <p:nvSpPr>
          <p:cNvPr id="13005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005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210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005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veer</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20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20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7" grpId="0" build="p" bldLvl="5"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3121" name="Rectangle 1"/>
          <p:cNvSpPr>
            <a:spLocks noGrp="1" noChangeArrowheads="1"/>
          </p:cNvSpPr>
          <p:nvPr>
            <p:ph type="body" idx="1"/>
          </p:nvPr>
        </p:nvSpPr>
        <p:spPr bwMode="auto">
          <a:xfrm>
            <a:off x="1054100" y="2540000"/>
            <a:ext cx="9779000" cy="581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wind that changes direction counter-clockwise is termed a backing wind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ie. a wind of 230° changes to a wind of 180°</a:t>
            </a:r>
            <a:endParaRPr lang="en-US" smtClean="0">
              <a:latin typeface="Helvetica" panose="020B0604020202020204" pitchFamily="34" charset="0"/>
              <a:sym typeface="Helvetica" panose="020B0604020202020204" pitchFamily="34" charset="0"/>
            </a:endParaRPr>
          </a:p>
        </p:txBody>
      </p:sp>
      <p:sp>
        <p:nvSpPr>
          <p:cNvPr id="131075"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1076"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3124"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1078"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back</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312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31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1" grpId="0" build="p" bldLvl="5"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4145"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surface wind is generally termed as winds below 3000’ AGL</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surface wind is influenced by surface friction, which slows its speed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reduce wind speed means a lesser apparent deflection due to the coriolis force, causing movement across isobars</a:t>
            </a:r>
            <a:endParaRPr lang="en-US" smtClean="0">
              <a:latin typeface="Helvetica" panose="020B0604020202020204" pitchFamily="34" charset="0"/>
              <a:sym typeface="Helvetica" panose="020B0604020202020204" pitchFamily="34" charset="0"/>
            </a:endParaRPr>
          </a:p>
        </p:txBody>
      </p:sp>
      <p:sp>
        <p:nvSpPr>
          <p:cNvPr id="132099"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2100"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4148"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2102"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surface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414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414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41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5" grpId="0" build="p" bldLvl="5"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3122" name="AutoShape 1"/>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3123" name="AutoShape 2"/>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5171" name="Picture 3"/>
          <p:cNvPicPr>
            <a:picLocks noChangeAspect="1" noChangeArrowheads="1"/>
          </p:cNvPicPr>
          <p:nvPr/>
        </p:nvPicPr>
        <p:blipFill>
          <a:blip r:embed="rId2"/>
          <a:srcRect/>
          <a:stretch>
            <a:fillRect/>
          </a:stretch>
        </p:blipFill>
        <p:spPr bwMode="auto">
          <a:xfrm>
            <a:off x="1330325" y="4114800"/>
            <a:ext cx="10328275" cy="41656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5172" name="Freeform 4"/>
          <p:cNvSpPr>
            <a:spLocks/>
          </p:cNvSpPr>
          <p:nvPr/>
        </p:nvSpPr>
        <p:spPr bwMode="auto">
          <a:xfrm>
            <a:off x="1546225" y="3770313"/>
            <a:ext cx="7978775" cy="3074987"/>
          </a:xfrm>
          <a:custGeom>
            <a:avLst/>
            <a:gdLst>
              <a:gd name="T0" fmla="*/ 2147483646 w 21573"/>
              <a:gd name="T1" fmla="*/ 2147483646 h 21572"/>
              <a:gd name="T2" fmla="*/ 2147483646 w 21573"/>
              <a:gd name="T3" fmla="*/ 2147483646 h 21572"/>
              <a:gd name="T4" fmla="*/ 2147483646 w 21573"/>
              <a:gd name="T5" fmla="*/ 2147483646 h 21572"/>
              <a:gd name="T6" fmla="*/ 2147483646 w 21573"/>
              <a:gd name="T7" fmla="*/ 2147483646 h 21572"/>
              <a:gd name="T8" fmla="*/ 2124881335 w 21573"/>
              <a:gd name="T9" fmla="*/ 2147483646 h 21572"/>
              <a:gd name="T10" fmla="*/ 2147483646 w 21573"/>
              <a:gd name="T11" fmla="*/ 2147483646 h 21572"/>
              <a:gd name="T12" fmla="*/ 2147483646 w 21573"/>
              <a:gd name="T13" fmla="*/ 2147483646 h 21572"/>
              <a:gd name="T14" fmla="*/ 2147483646 w 21573"/>
              <a:gd name="T15" fmla="*/ 2147483646 h 21572"/>
              <a:gd name="T16" fmla="*/ 2147483646 w 21573"/>
              <a:gd name="T17" fmla="*/ 2147483646 h 21572"/>
              <a:gd name="T18" fmla="*/ 2147483646 w 21573"/>
              <a:gd name="T19" fmla="*/ 2147483646 h 21572"/>
              <a:gd name="T20" fmla="*/ 2147483646 w 21573"/>
              <a:gd name="T21" fmla="*/ 556115077 h 21572"/>
              <a:gd name="T22" fmla="*/ 2147483646 w 21573"/>
              <a:gd name="T23" fmla="*/ 37651343 h 21572"/>
              <a:gd name="T24" fmla="*/ 2147483646 w 21573"/>
              <a:gd name="T25" fmla="*/ 813884001 h 21572"/>
              <a:gd name="T26" fmla="*/ 2147483646 w 21573"/>
              <a:gd name="T27" fmla="*/ 2147483646 h 21572"/>
              <a:gd name="T28" fmla="*/ 2147483646 w 21573"/>
              <a:gd name="T29" fmla="*/ 2147483646 h 21572"/>
              <a:gd name="T30" fmla="*/ 2147483646 w 21573"/>
              <a:gd name="T31" fmla="*/ 2147483646 h 21572"/>
              <a:gd name="T32" fmla="*/ 2147483646 w 21573"/>
              <a:gd name="T33" fmla="*/ 2147483646 h 21572"/>
              <a:gd name="T34" fmla="*/ 2147483646 w 21573"/>
              <a:gd name="T35" fmla="*/ 2147483646 h 21572"/>
              <a:gd name="T36" fmla="*/ 2147483646 w 21573"/>
              <a:gd name="T37" fmla="*/ 2147483646 h 21572"/>
              <a:gd name="T38" fmla="*/ 2147483646 w 21573"/>
              <a:gd name="T39" fmla="*/ 2147483646 h 21572"/>
              <a:gd name="T40" fmla="*/ 2147483646 w 21573"/>
              <a:gd name="T41" fmla="*/ 2147483646 h 21572"/>
              <a:gd name="T42" fmla="*/ 2147483646 w 21573"/>
              <a:gd name="T43" fmla="*/ 2147483646 h 21572"/>
              <a:gd name="T44" fmla="*/ 2147483646 w 21573"/>
              <a:gd name="T45" fmla="*/ 2147483646 h 21572"/>
              <a:gd name="T46" fmla="*/ 2147483646 w 21573"/>
              <a:gd name="T47" fmla="*/ 2147483646 h 21572"/>
              <a:gd name="T48" fmla="*/ 2147483646 w 21573"/>
              <a:gd name="T49" fmla="*/ 2147483646 h 21572"/>
              <a:gd name="T50" fmla="*/ 2147483646 w 21573"/>
              <a:gd name="T51" fmla="*/ 2147483646 h 21572"/>
              <a:gd name="T52" fmla="*/ 2147483646 w 21573"/>
              <a:gd name="T53" fmla="*/ 2147483646 h 21572"/>
              <a:gd name="T54" fmla="*/ 2147483646 w 21573"/>
              <a:gd name="T55" fmla="*/ 2147483646 h 21572"/>
              <a:gd name="T56" fmla="*/ 2147483646 w 21573"/>
              <a:gd name="T57" fmla="*/ 2147483646 h 215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573" h="21572">
                <a:moveTo>
                  <a:pt x="1931" y="11053"/>
                </a:moveTo>
                <a:cubicBezTo>
                  <a:pt x="1761" y="10964"/>
                  <a:pt x="1598" y="10924"/>
                  <a:pt x="1415" y="10785"/>
                </a:cubicBezTo>
                <a:cubicBezTo>
                  <a:pt x="1185" y="10610"/>
                  <a:pt x="1011" y="10444"/>
                  <a:pt x="797" y="10161"/>
                </a:cubicBezTo>
                <a:cubicBezTo>
                  <a:pt x="613" y="9917"/>
                  <a:pt x="456" y="9751"/>
                  <a:pt x="317" y="9359"/>
                </a:cubicBezTo>
                <a:cubicBezTo>
                  <a:pt x="174" y="8959"/>
                  <a:pt x="89" y="8552"/>
                  <a:pt x="42" y="8022"/>
                </a:cubicBezTo>
                <a:cubicBezTo>
                  <a:pt x="-27" y="7242"/>
                  <a:pt x="-7" y="6567"/>
                  <a:pt x="76" y="5794"/>
                </a:cubicBezTo>
                <a:cubicBezTo>
                  <a:pt x="152" y="5088"/>
                  <a:pt x="284" y="4600"/>
                  <a:pt x="454" y="4011"/>
                </a:cubicBezTo>
                <a:cubicBezTo>
                  <a:pt x="602" y="3501"/>
                  <a:pt x="749" y="3186"/>
                  <a:pt x="935" y="2763"/>
                </a:cubicBezTo>
                <a:cubicBezTo>
                  <a:pt x="1088" y="2414"/>
                  <a:pt x="1206" y="2145"/>
                  <a:pt x="1381" y="1872"/>
                </a:cubicBezTo>
                <a:cubicBezTo>
                  <a:pt x="1639" y="1470"/>
                  <a:pt x="1965" y="1159"/>
                  <a:pt x="2549" y="892"/>
                </a:cubicBezTo>
                <a:cubicBezTo>
                  <a:pt x="3099" y="640"/>
                  <a:pt x="3991" y="179"/>
                  <a:pt x="4540" y="179"/>
                </a:cubicBezTo>
                <a:cubicBezTo>
                  <a:pt x="5176" y="179"/>
                  <a:pt x="5656" y="-13"/>
                  <a:pt x="6292" y="0"/>
                </a:cubicBezTo>
                <a:cubicBezTo>
                  <a:pt x="6965" y="15"/>
                  <a:pt x="7476" y="79"/>
                  <a:pt x="8146" y="268"/>
                </a:cubicBezTo>
                <a:cubicBezTo>
                  <a:pt x="8685" y="420"/>
                  <a:pt x="9095" y="571"/>
                  <a:pt x="9623" y="892"/>
                </a:cubicBezTo>
                <a:cubicBezTo>
                  <a:pt x="9952" y="1092"/>
                  <a:pt x="10199" y="1292"/>
                  <a:pt x="10516" y="1605"/>
                </a:cubicBezTo>
                <a:cubicBezTo>
                  <a:pt x="10823" y="1909"/>
                  <a:pt x="11049" y="2189"/>
                  <a:pt x="11340" y="2585"/>
                </a:cubicBezTo>
                <a:cubicBezTo>
                  <a:pt x="11814" y="3232"/>
                  <a:pt x="12157" y="3804"/>
                  <a:pt x="12610" y="4546"/>
                </a:cubicBezTo>
                <a:cubicBezTo>
                  <a:pt x="13028" y="5230"/>
                  <a:pt x="13351" y="5728"/>
                  <a:pt x="13743" y="6507"/>
                </a:cubicBezTo>
                <a:cubicBezTo>
                  <a:pt x="14164" y="7342"/>
                  <a:pt x="14463" y="8045"/>
                  <a:pt x="14842" y="9003"/>
                </a:cubicBezTo>
                <a:cubicBezTo>
                  <a:pt x="15171" y="9832"/>
                  <a:pt x="15406" y="10499"/>
                  <a:pt x="15701" y="11409"/>
                </a:cubicBezTo>
                <a:cubicBezTo>
                  <a:pt x="16044" y="12467"/>
                  <a:pt x="15981" y="12143"/>
                  <a:pt x="16285" y="13281"/>
                </a:cubicBezTo>
                <a:cubicBezTo>
                  <a:pt x="16485" y="14033"/>
                  <a:pt x="16636" y="14663"/>
                  <a:pt x="16834" y="15420"/>
                </a:cubicBezTo>
                <a:cubicBezTo>
                  <a:pt x="16999" y="16051"/>
                  <a:pt x="17085" y="16387"/>
                  <a:pt x="17246" y="17024"/>
                </a:cubicBezTo>
                <a:cubicBezTo>
                  <a:pt x="17341" y="17400"/>
                  <a:pt x="17771" y="18780"/>
                  <a:pt x="17899" y="19074"/>
                </a:cubicBezTo>
                <a:cubicBezTo>
                  <a:pt x="18129" y="19605"/>
                  <a:pt x="18330" y="19931"/>
                  <a:pt x="18620" y="20233"/>
                </a:cubicBezTo>
                <a:cubicBezTo>
                  <a:pt x="18854" y="20477"/>
                  <a:pt x="19031" y="20664"/>
                  <a:pt x="19272" y="20857"/>
                </a:cubicBezTo>
                <a:cubicBezTo>
                  <a:pt x="19567" y="21093"/>
                  <a:pt x="19793" y="21248"/>
                  <a:pt x="20096" y="21392"/>
                </a:cubicBezTo>
                <a:cubicBezTo>
                  <a:pt x="20306" y="21491"/>
                  <a:pt x="20467" y="21559"/>
                  <a:pt x="20680" y="21570"/>
                </a:cubicBezTo>
                <a:cubicBezTo>
                  <a:pt x="21005" y="21587"/>
                  <a:pt x="21278" y="21451"/>
                  <a:pt x="21573" y="21392"/>
                </a:cubicBez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CA"/>
          </a:p>
        </p:txBody>
      </p:sp>
      <p:sp>
        <p:nvSpPr>
          <p:cNvPr id="133126"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surface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3123872" fill="hold" grpId="0" nodeType="clickEffect">
                                  <p:stCondLst>
                                    <p:cond delay="0"/>
                                  </p:stCondLst>
                                  <p:childTnLst>
                                    <p:set>
                                      <p:cBhvr>
                                        <p:cTn id="6" dur="1" fill="hold">
                                          <p:stCondLst>
                                            <p:cond delay="499"/>
                                          </p:stCondLst>
                                        </p:cTn>
                                        <p:tgtEl>
                                          <p:spTgt spid="13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6193"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 reduction in coriolis leads to greater influence on the wind by the pressure gradient force</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the result is less of an apparent deflection to the right</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this is a backing wind</a:t>
            </a:r>
            <a:endParaRPr lang="en-US" smtClean="0">
              <a:latin typeface="Helvetica" panose="020B0604020202020204" pitchFamily="34" charset="0"/>
              <a:sym typeface="Helvetica" panose="020B0604020202020204" pitchFamily="34" charset="0"/>
            </a:endParaRPr>
          </a:p>
        </p:txBody>
      </p:sp>
      <p:sp>
        <p:nvSpPr>
          <p:cNvPr id="134147"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4148"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6196"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4150"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surface</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619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619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61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3" grpId="0" build="p" bldLvl="5"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E6E6E6"/>
            </a:gs>
            <a:gs pos="100000">
              <a:srgbClr val="4B4B4B"/>
            </a:gs>
          </a:gsLst>
          <a:lin ang="5400000" scaled="1"/>
        </a:gradFill>
        <a:effectLst/>
      </p:bgPr>
    </p:bg>
    <p:spTree>
      <p:nvGrpSpPr>
        <p:cNvPr id="1" name=""/>
        <p:cNvGrpSpPr/>
        <p:nvPr/>
      </p:nvGrpSpPr>
      <p:grpSpPr>
        <a:xfrm>
          <a:off x="0" y="0"/>
          <a:ext cx="0" cy="0"/>
          <a:chOff x="0" y="0"/>
          <a:chExt cx="0" cy="0"/>
        </a:xfrm>
      </p:grpSpPr>
      <p:sp>
        <p:nvSpPr>
          <p:cNvPr id="137217" name="Rectangle 1"/>
          <p:cNvSpPr>
            <a:spLocks noGrp="1" noChangeArrowheads="1"/>
          </p:cNvSpPr>
          <p:nvPr>
            <p:ph type="body" idx="1"/>
          </p:nvPr>
        </p:nvSpPr>
        <p:spPr bwMode="auto">
          <a:xfrm>
            <a:off x="1346200" y="2679700"/>
            <a:ext cx="9779000" cy="5676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buSzPct val="62000"/>
              <a:buFontTx/>
              <a:buBlip>
                <a:blip r:embed="rId2"/>
              </a:buBlip>
            </a:pPr>
            <a:endParaRPr lang="en-US" i="1"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aloft wind is generally termed as winds above 3000’ AGL</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aloft wind is not influenced by surface friction, which increases its speed</a:t>
            </a:r>
            <a:endParaRPr lang="en-US" smtClean="0">
              <a:latin typeface="Helvetica" panose="020B0604020202020204" pitchFamily="34" charset="0"/>
              <a:sym typeface="Helvetica" panose="020B0604020202020204" pitchFamily="34" charset="0"/>
            </a:endParaRPr>
          </a:p>
          <a:p>
            <a:pPr eaLnBrk="1" hangingPunct="1">
              <a:buSzPct val="62000"/>
              <a:buFontTx/>
              <a:buBlip>
                <a:blip r:embed="rId2"/>
              </a:buBlip>
            </a:pPr>
            <a:r>
              <a:rPr lang="en-US" smtClean="0">
                <a:latin typeface="Helvetica" panose="020B0604020202020204" pitchFamily="34" charset="0"/>
                <a:cs typeface="Helvetica" panose="020B0604020202020204" pitchFamily="34" charset="0"/>
                <a:sym typeface="Helvetica" panose="020B0604020202020204" pitchFamily="34" charset="0"/>
              </a:rPr>
              <a:t>an increased wind speed means a greater apparent deflection due to the coriolis force, causing movement parallel to the isobars</a:t>
            </a:r>
            <a:endParaRPr lang="en-US" smtClean="0">
              <a:latin typeface="Helvetica" panose="020B0604020202020204" pitchFamily="34" charset="0"/>
              <a:sym typeface="Helvetica" panose="020B0604020202020204" pitchFamily="34" charset="0"/>
            </a:endParaRPr>
          </a:p>
        </p:txBody>
      </p:sp>
      <p:sp>
        <p:nvSpPr>
          <p:cNvPr id="135171" name="AutoShape 2"/>
          <p:cNvSpPr>
            <a:spLocks/>
          </p:cNvSpPr>
          <p:nvPr/>
        </p:nvSpPr>
        <p:spPr bwMode="auto">
          <a:xfrm>
            <a:off x="11010900" y="850900"/>
            <a:ext cx="1143000" cy="1155700"/>
          </a:xfrm>
          <a:custGeom>
            <a:avLst/>
            <a:gdLst>
              <a:gd name="T0" fmla="*/ 0 w 19679"/>
              <a:gd name="T1" fmla="*/ 0 h 19679"/>
              <a:gd name="T2" fmla="*/ 19679 w 19679"/>
              <a:gd name="T3" fmla="*/ 19679 h 19679"/>
            </a:gdLst>
            <a:ahLst/>
            <a:cxnLst/>
            <a:rect l="T0" t="T1" r="T2" b="T3"/>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5AB7DD"/>
              </a:gs>
              <a:gs pos="47667">
                <a:srgbClr val="3A99C7"/>
              </a:gs>
              <a:gs pos="100000">
                <a:srgbClr val="1B7BB1"/>
              </a:gs>
            </a:gsLst>
            <a:path path="rect">
              <a:fillToRect l="50000" t="65933" r="50000" b="34067"/>
            </a:path>
          </a:gradFill>
          <a:ln w="38100">
            <a:solidFill>
              <a:srgbClr val="FFFEFD"/>
            </a:solidFill>
            <a:miter lim="800000"/>
            <a:headEnd/>
            <a:tailEnd/>
          </a:ln>
        </p:spPr>
        <p:txBody>
          <a:bodyPr lIns="0" tIns="0" rIns="0" bIns="0" anchor="ctr"/>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algn="ctr" eaLnBrk="1" hangingPunct="1">
              <a:lnSpc>
                <a:spcPct val="90000"/>
              </a:lnSpc>
              <a:spcBef>
                <a:spcPts val="2800"/>
              </a:spcBef>
            </a:pPr>
            <a:r>
              <a:rPr lang="en-US" sz="4000">
                <a:solidFill>
                  <a:schemeClr val="tx1"/>
                </a:solidFill>
                <a:latin typeface="Helvetica Neue Light" charset="0"/>
                <a:ea typeface="Helvetica Neue Light" charset="0"/>
                <a:cs typeface="Helvetica Neue Light" charset="0"/>
                <a:sym typeface="Helvetica Neue Light" charset="0"/>
              </a:rPr>
              <a:t>vfc</a:t>
            </a:r>
            <a:r>
              <a:rPr lang="en-US" sz="1200" baseline="-14000">
                <a:solidFill>
                  <a:schemeClr val="tx1"/>
                </a:solidFill>
                <a:latin typeface="Helvetica Neue Light" charset="0"/>
                <a:ea typeface="Helvetica Neue Light" charset="0"/>
                <a:cs typeface="Helvetica Neue Light" charset="0"/>
                <a:sym typeface="Helvetica Neue Light" charset="0"/>
              </a:rPr>
              <a:t>©</a:t>
            </a:r>
          </a:p>
        </p:txBody>
      </p:sp>
      <p:sp>
        <p:nvSpPr>
          <p:cNvPr id="135172" name="AutoShape 3"/>
          <p:cNvSpPr>
            <a:spLocks/>
          </p:cNvSpPr>
          <p:nvPr/>
        </p:nvSpPr>
        <p:spPr bwMode="auto">
          <a:xfrm rot="-5400000">
            <a:off x="11258550" y="946150"/>
            <a:ext cx="152400" cy="368300"/>
          </a:xfrm>
          <a:prstGeom prst="triangle">
            <a:avLst>
              <a:gd name="adj" fmla="val 50000"/>
            </a:avLst>
          </a:prstGeom>
          <a:solidFill>
            <a:schemeClr val="accent1"/>
          </a:solidFill>
          <a:ln w="9525">
            <a:solidFill>
              <a:srgbClr val="FFFEFD"/>
            </a:solidFill>
            <a:miter lim="800000"/>
            <a:headEnd/>
            <a:tailEnd/>
          </a:ln>
        </p:spPr>
        <p:txBody>
          <a:bodyPr lIns="0" tIns="0" rIns="0" bIns="0"/>
          <a:lstStyle>
            <a:lvl1pPr>
              <a:defRPr sz="2800">
                <a:solidFill>
                  <a:srgbClr val="FFFFFF"/>
                </a:solidFill>
                <a:latin typeface="Helvetica Neue" charset="0"/>
                <a:ea typeface="ヒラギノ角ゴ ProN W3" charset="0"/>
                <a:cs typeface="ヒラギノ角ゴ ProN W3" charset="0"/>
                <a:sym typeface="Helvetica Neue" charset="0"/>
              </a:defRPr>
            </a:lvl1pPr>
            <a:lvl2pPr marL="742950" indent="-285750">
              <a:defRPr sz="2800">
                <a:solidFill>
                  <a:srgbClr val="FFFFFF"/>
                </a:solidFill>
                <a:latin typeface="Helvetica Neue" charset="0"/>
                <a:ea typeface="ヒラギノ角ゴ ProN W3" charset="0"/>
                <a:cs typeface="ヒラギノ角ゴ ProN W3" charset="0"/>
                <a:sym typeface="Helvetica Neue" charset="0"/>
              </a:defRPr>
            </a:lvl2pPr>
            <a:lvl3pPr marL="1143000" indent="-228600">
              <a:defRPr sz="2800">
                <a:solidFill>
                  <a:srgbClr val="FFFFFF"/>
                </a:solidFill>
                <a:latin typeface="Helvetica Neue" charset="0"/>
                <a:ea typeface="ヒラギノ角ゴ ProN W3" charset="0"/>
                <a:cs typeface="ヒラギノ角ゴ ProN W3" charset="0"/>
                <a:sym typeface="Helvetica Neue" charset="0"/>
              </a:defRPr>
            </a:lvl3pPr>
            <a:lvl4pPr marL="1600200" indent="-228600">
              <a:defRPr sz="2800">
                <a:solidFill>
                  <a:srgbClr val="FFFFFF"/>
                </a:solidFill>
                <a:latin typeface="Helvetica Neue" charset="0"/>
                <a:ea typeface="ヒラギノ角ゴ ProN W3" charset="0"/>
                <a:cs typeface="ヒラギノ角ゴ ProN W3" charset="0"/>
                <a:sym typeface="Helvetica Neue" charset="0"/>
              </a:defRPr>
            </a:lvl4pPr>
            <a:lvl5pPr marL="2057400" indent="-228600">
              <a:defRPr sz="2800">
                <a:solidFill>
                  <a:srgbClr val="FFFFFF"/>
                </a:solidFill>
                <a:latin typeface="Helvetica Neue" charset="0"/>
                <a:ea typeface="ヒラギノ角ゴ ProN W3" charset="0"/>
                <a:cs typeface="ヒラギノ角ゴ ProN W3" charset="0"/>
                <a:sym typeface="Helvetica Neue" charset="0"/>
              </a:defRPr>
            </a:lvl5pPr>
            <a:lvl6pPr marL="25146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6pPr>
            <a:lvl7pPr marL="29718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7pPr>
            <a:lvl8pPr marL="34290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8pPr>
            <a:lvl9pPr marL="3886200" indent="-228600" eaLnBrk="0" fontAlgn="base" hangingPunct="0">
              <a:spcBef>
                <a:spcPct val="0"/>
              </a:spcBef>
              <a:spcAft>
                <a:spcPct val="0"/>
              </a:spcAft>
              <a:defRPr sz="2800">
                <a:solidFill>
                  <a:srgbClr val="FFFFFF"/>
                </a:solidFill>
                <a:latin typeface="Helvetica Neue" charset="0"/>
                <a:ea typeface="ヒラギノ角ゴ ProN W3" charset="0"/>
                <a:cs typeface="ヒラギノ角ゴ ProN W3" charset="0"/>
                <a:sym typeface="Helvetica Neue" charset="0"/>
              </a:defRPr>
            </a:lvl9pPr>
          </a:lstStyle>
          <a:p>
            <a:pPr eaLnBrk="1" hangingPunct="1">
              <a:lnSpc>
                <a:spcPct val="120000"/>
              </a:lnSpc>
              <a:spcBef>
                <a:spcPts val="2800"/>
              </a:spcBef>
            </a:pPr>
            <a:endParaRPr lang="en-CA"/>
          </a:p>
        </p:txBody>
      </p:sp>
      <p:pic>
        <p:nvPicPr>
          <p:cNvPr id="137220" name="Picture 4"/>
          <p:cNvPicPr>
            <a:picLocks noChangeArrowheads="1"/>
          </p:cNvPicPr>
          <p:nvPr/>
        </p:nvPicPr>
        <p:blipFill>
          <a:blip r:embed="rId3"/>
          <a:srcRect/>
          <a:stretch>
            <a:fillRect/>
          </a:stretch>
        </p:blipFill>
        <p:spPr bwMode="auto">
          <a:xfrm>
            <a:off x="11506200" y="2830513"/>
            <a:ext cx="1054100" cy="1485900"/>
          </a:xfrm>
          <a:prstGeom prst="rect">
            <a:avLst/>
          </a:prstGeom>
          <a:noFill/>
          <a:ln>
            <a:noFill/>
          </a:ln>
          <a:effectLst>
            <a:outerShdw blurRad="165100" dist="76199" dir="2700000" algn="ctr" rotWithShape="0">
              <a:schemeClr val="bg2">
                <a:alpha val="64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35174" name="Rectangle 5"/>
          <p:cNvSpPr>
            <a:spLocks noGrp="1" noChangeArrowheads="1"/>
          </p:cNvSpPr>
          <p:nvPr>
            <p:ph type="title"/>
          </p:nvPr>
        </p:nvSpPr>
        <p:spPr bwMode="auto">
          <a:xfrm>
            <a:off x="558800" y="1536700"/>
            <a:ext cx="8877300" cy="120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b" anchorCtr="0" compatLnSpc="1">
            <a:prstTxWarp prst="textNoShape">
              <a:avLst/>
            </a:prstTxWarp>
          </a:bodyPr>
          <a:lstStyle/>
          <a:p>
            <a:pPr eaLnBrk="1" hangingPunct="1">
              <a:lnSpc>
                <a:spcPct val="60000"/>
              </a:lnSpc>
            </a:pPr>
            <a:r>
              <a:rPr lang="en-US" sz="4800" dirty="0" smtClean="0"/>
              <a:t>Wind </a:t>
            </a:r>
            <a:r>
              <a:rPr lang="en-US" sz="4800" b="1" dirty="0" smtClean="0">
                <a:latin typeface="Helvetica Neue Medium" charset="0"/>
                <a:ea typeface="Helvetica Neue Medium" charset="0"/>
                <a:cs typeface="Helvetica Neue Medium" charset="0"/>
                <a:sym typeface="Helvetica Neue Medium" charset="0"/>
              </a:rPr>
              <a:t>aloft</a:t>
            </a:r>
            <a:endParaRPr lang="en-US" sz="4800" b="1" dirty="0" smtClean="0">
              <a:latin typeface="Helvetica Neue Medium" charset="0"/>
              <a:sym typeface="Helvetica Neue Medium" charset="0"/>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3721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3721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372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7" grpId="0" build="p" bldLvl="5" autoUpdateAnimBg="0"/>
    </p:bldLst>
  </p:timing>
</p:sld>
</file>

<file path=ppt/theme/theme1.xml><?xml version="1.0" encoding="utf-8"?>
<a:theme xmlns:a="http://schemas.openxmlformats.org/drawingml/2006/main" name="cpl title master">
  <a:themeElements>
    <a:clrScheme name="">
      <a:dk1>
        <a:srgbClr val="05092D"/>
      </a:dk1>
      <a:lt1>
        <a:srgbClr val="FFFFFF"/>
      </a:lt1>
      <a:dk2>
        <a:srgbClr val="000000"/>
      </a:dk2>
      <a:lt2>
        <a:srgbClr val="000000"/>
      </a:lt2>
      <a:accent1>
        <a:srgbClr val="FF7600"/>
      </a:accent1>
      <a:accent2>
        <a:srgbClr val="333399"/>
      </a:accent2>
      <a:accent3>
        <a:srgbClr val="AAAAAA"/>
      </a:accent3>
      <a:accent4>
        <a:srgbClr val="DADADA"/>
      </a:accent4>
      <a:accent5>
        <a:srgbClr val="FFBDAA"/>
      </a:accent5>
      <a:accent6>
        <a:srgbClr val="2D2D8A"/>
      </a:accent6>
      <a:hlink>
        <a:srgbClr val="009999"/>
      </a:hlink>
      <a:folHlink>
        <a:srgbClr val="99CC00"/>
      </a:folHlink>
    </a:clrScheme>
    <a:fontScheme name="cpl title master">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cpl title 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Title, Bullets &amp; Photo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Title, Bullets &amp; Photo - Righ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 Righ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 Righ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Title, Bullets &amp; Photo in Frame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in Frame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in Frame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Title, Bullets &amp; Photo in Frame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in Frame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in Frame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Title &amp; Bullets, Photo Background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Photo Background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Photo Background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Bullets, Photo Background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Photo Background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Photo Background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6.xml><?xml version="1.0" encoding="utf-8"?>
<a:theme xmlns:a="http://schemas.openxmlformats.org/drawingml/2006/main" name="Bullets, Photo Background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Photo Background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Photo Background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7.xml><?xml version="1.0" encoding="utf-8"?>
<a:theme xmlns:a="http://schemas.openxmlformats.org/drawingml/2006/main" name="Title &amp; Bullets, Photo Background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Photo Background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Photo Background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8.xml><?xml version="1.0" encoding="utf-8"?>
<a:theme xmlns:a="http://schemas.openxmlformats.org/drawingml/2006/main" name="Title &amp; Photo - Righ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Photo - Righ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Photo - Righ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9.xml><?xml version="1.0" encoding="utf-8"?>
<a:theme xmlns:a="http://schemas.openxmlformats.org/drawingml/2006/main" name="Title &amp; Photo - Lef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Photo - Lef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Photo - Lef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pl main slides master">
  <a:themeElements>
    <a:clrScheme name="">
      <a:dk1>
        <a:srgbClr val="05092D"/>
      </a:dk1>
      <a:lt1>
        <a:srgbClr val="FFFFFF"/>
      </a:lt1>
      <a:dk2>
        <a:srgbClr val="000000"/>
      </a:dk2>
      <a:lt2>
        <a:srgbClr val="000000"/>
      </a:lt2>
      <a:accent1>
        <a:srgbClr val="FF7600"/>
      </a:accent1>
      <a:accent2>
        <a:srgbClr val="333399"/>
      </a:accent2>
      <a:accent3>
        <a:srgbClr val="AAAAAA"/>
      </a:accent3>
      <a:accent4>
        <a:srgbClr val="DADADA"/>
      </a:accent4>
      <a:accent5>
        <a:srgbClr val="FFBDAA"/>
      </a:accent5>
      <a:accent6>
        <a:srgbClr val="2D2D8A"/>
      </a:accent6>
      <a:hlink>
        <a:srgbClr val="009999"/>
      </a:hlink>
      <a:folHlink>
        <a:srgbClr val="99CC00"/>
      </a:folHlink>
    </a:clrScheme>
    <a:fontScheme name="cpl main slides master">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cpl main slides 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0.xml><?xml version="1.0" encoding="utf-8"?>
<a:theme xmlns:a="http://schemas.openxmlformats.org/drawingml/2006/main" name="Title &amp; 2 Photos - Righ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2 Photos - Righ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2 Photos - Righ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1.xml><?xml version="1.0" encoding="utf-8"?>
<a:theme xmlns:a="http://schemas.openxmlformats.org/drawingml/2006/main" name="Bullets &amp; Photo in Frame - Righ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p; Photo in Frame - Righ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amp; Photo in Frame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2.xml><?xml version="1.0" encoding="utf-8"?>
<a:theme xmlns:a="http://schemas.openxmlformats.org/drawingml/2006/main" name="Title &amp; 2 Photos - Lef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2 Photos - Lef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2 Photos - Lef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3.xml><?xml version="1.0" encoding="utf-8"?>
<a:theme xmlns:a="http://schemas.openxmlformats.org/drawingml/2006/main" name="Bullets &amp; Photo in Frame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p; Photo in Frame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amp; Photo in Frame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4.xml><?xml version="1.0" encoding="utf-8"?>
<a:theme xmlns:a="http://schemas.openxmlformats.org/drawingml/2006/main" name="Title, Bullets &amp; Photo - Left Half">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 Left Half">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 Left Hal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5.xml><?xml version="1.0" encoding="utf-8"?>
<a:theme xmlns:a="http://schemas.openxmlformats.org/drawingml/2006/main" name="Title, Photo &amp; 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Photo &amp; 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Photo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6.xml><?xml version="1.0" encoding="utf-8"?>
<a:theme xmlns:a="http://schemas.openxmlformats.org/drawingml/2006/main" name="Title, 3 Photos &amp; 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3 Photos &amp; 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3 Photos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7.xml><?xml version="1.0" encoding="utf-8"?>
<a:theme xmlns:a="http://schemas.openxmlformats.org/drawingml/2006/main" name="Title, 2 Photos &amp; 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2 Photos &amp; 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2 Photos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8.xml><?xml version="1.0" encoding="utf-8"?>
<a:theme xmlns:a="http://schemas.openxmlformats.org/drawingml/2006/main" name="Title &amp; Bullets - Single Background">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Single Background">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 Single Backgrou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9.xml><?xml version="1.0" encoding="utf-8"?>
<a:theme xmlns:a="http://schemas.openxmlformats.org/drawingml/2006/main" name="Large Photo">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Large Photo">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Large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itle &amp; 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0.xml><?xml version="1.0" encoding="utf-8"?>
<a:theme xmlns:a="http://schemas.openxmlformats.org/drawingml/2006/main" name="Blank">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nk">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1.xml><?xml version="1.0" encoding="utf-8"?>
<a:theme xmlns:a="http://schemas.openxmlformats.org/drawingml/2006/main" name="Title &amp; Bullets - 2 Column">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2 Column">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2.xml><?xml version="1.0" encoding="utf-8"?>
<a:theme xmlns:a="http://schemas.openxmlformats.org/drawingml/2006/main" name="Bullet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3.xml><?xml version="1.0" encoding="utf-8"?>
<a:theme xmlns:a="http://schemas.openxmlformats.org/drawingml/2006/main" name="Title &amp; Subtitle">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4.xml><?xml version="1.0" encoding="utf-8"?>
<a:theme xmlns:a="http://schemas.openxmlformats.org/drawingml/2006/main" name="Title &amp; Bullets - 50/50">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50/50">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Bullets - 50/5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Bullets &amp; Photo - Left">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 Left">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Bullets &amp; Photo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Title &amp; Photo">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Photo">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Bullets &amp; 2 Photo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p; 2 Photo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Bullets &amp; 2 Photo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Title &amp; 3 Photos">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3 Photos">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3 Photo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Title &amp; Photo - 50/50">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Photo - 50/50">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Title &amp; Photo - 50/5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Photo &amp; Bullets - 50/50">
  <a:themeElements>
    <a:clrScheme name="">
      <a:dk1>
        <a:srgbClr val="05092D"/>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amp; Bullets - 50/50">
      <a:majorFont>
        <a:latin typeface="Helvetica Neue Ultra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spDef>
    <a:lnDef>
      <a:spPr bwMode="auto">
        <a:xfrm>
          <a:off x="0" y="0"/>
          <a:ext cx="1" cy="1"/>
        </a:xfrm>
        <a:custGeom>
          <a:avLst/>
          <a:gdLst/>
          <a:ahLst/>
          <a:cxnLst/>
          <a:rect l="0" t="0" r="0" b="0"/>
          <a:pathLst/>
        </a:custGeom>
        <a:gradFill rotWithShape="0">
          <a:gsLst>
            <a:gs pos="0">
              <a:srgbClr val="5AB7DD"/>
            </a:gs>
            <a:gs pos="100000">
              <a:srgbClr val="1B7BB1"/>
            </a:gs>
          </a:gsLst>
          <a:lin ang="5400000" scaled="1"/>
        </a:gradFill>
        <a:ln w="76200" cap="flat" cmpd="sng" algn="ctr">
          <a:solidFill>
            <a:srgbClr val="FFFEF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20000"/>
          </a:lnSpc>
          <a:spcBef>
            <a:spcPts val="2800"/>
          </a:spcBef>
          <a:spcAft>
            <a:spcPct val="0"/>
          </a:spcAft>
          <a:buClrTx/>
          <a:buSzTx/>
          <a:buFontTx/>
          <a:buNone/>
          <a:tabLst/>
          <a:defRPr kumimoji="0" lang="en-US" sz="2800" b="0" i="0" u="none" strike="noStrike" cap="none" normalizeH="0" baseline="0" smtClean="0">
            <a:ln>
              <a:noFill/>
            </a:ln>
            <a:solidFill>
              <a:srgbClr val="FFFFFF"/>
            </a:solidFill>
            <a:effectLst/>
            <a:latin typeface="Helvetica Neue" charset="0"/>
            <a:ea typeface="ヒラギノ角ゴ ProN W3" charset="0"/>
            <a:cs typeface="ヒラギノ角ゴ ProN W3" charset="0"/>
            <a:sym typeface="Helvetica Neue" charset="0"/>
          </a:defRPr>
        </a:defPPr>
      </a:lstStyle>
    </a:lnDef>
  </a:objectDefaults>
  <a:extraClrSchemeLst>
    <a:extraClrScheme>
      <a:clrScheme name="Photo &amp; Bullets - 50/5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3473</TotalTime>
  <Pages>0</Pages>
  <Words>13306</Words>
  <Characters>0</Characters>
  <Application>Microsoft Office PowerPoint</Application>
  <PresentationFormat>Custom</PresentationFormat>
  <Lines>0</Lines>
  <Paragraphs>2291</Paragraphs>
  <Slides>428</Slides>
  <Notes>6</Notes>
  <HiddenSlides>0</HiddenSlides>
  <MMClips>0</MMClips>
  <ScaleCrop>false</ScaleCrop>
  <HeadingPairs>
    <vt:vector size="6" baseType="variant">
      <vt:variant>
        <vt:lpstr>Theme</vt:lpstr>
      </vt:variant>
      <vt:variant>
        <vt:i4>34</vt:i4>
      </vt:variant>
      <vt:variant>
        <vt:lpstr>Embedded OLE Servers</vt:lpstr>
      </vt:variant>
      <vt:variant>
        <vt:i4>1</vt:i4>
      </vt:variant>
      <vt:variant>
        <vt:lpstr>Slide Titles</vt:lpstr>
      </vt:variant>
      <vt:variant>
        <vt:i4>428</vt:i4>
      </vt:variant>
    </vt:vector>
  </HeadingPairs>
  <TitlesOfParts>
    <vt:vector size="463" baseType="lpstr">
      <vt:lpstr>cpl title master</vt:lpstr>
      <vt:lpstr>cpl main slides master</vt:lpstr>
      <vt:lpstr>Title &amp; Bullets</vt:lpstr>
      <vt:lpstr>Title, Bullets &amp; Photo - Left</vt:lpstr>
      <vt:lpstr>Title &amp; Photo</vt:lpstr>
      <vt:lpstr>Bullets &amp; 2 Photos</vt:lpstr>
      <vt:lpstr>Title &amp; 3 Photos</vt:lpstr>
      <vt:lpstr>Title &amp; Photo - 50/50</vt:lpstr>
      <vt:lpstr>Photo &amp; Bullets - 50/50</vt:lpstr>
      <vt:lpstr>Title, Bullets &amp; Photo - Right</vt:lpstr>
      <vt:lpstr>Title, Bullets &amp; Photo - Right Half</vt:lpstr>
      <vt:lpstr>Title, Bullets &amp; Photo in Frame - Right</vt:lpstr>
      <vt:lpstr>Title, Bullets &amp; Photo in Frame - Left</vt:lpstr>
      <vt:lpstr>Title &amp; Bullets, Photo Background - Left</vt:lpstr>
      <vt:lpstr>Bullets, Photo Background - Left</vt:lpstr>
      <vt:lpstr>Bullets, Photo Background - Right</vt:lpstr>
      <vt:lpstr>Title &amp; Bullets, Photo Background - Right</vt:lpstr>
      <vt:lpstr>Title &amp; Photo - Right Half</vt:lpstr>
      <vt:lpstr>Title &amp; Photo - Left Half</vt:lpstr>
      <vt:lpstr>Title &amp; 2 Photos - Right Half</vt:lpstr>
      <vt:lpstr>Bullets &amp; Photo in Frame - Right</vt:lpstr>
      <vt:lpstr>Title &amp; 2 Photos - Left Half</vt:lpstr>
      <vt:lpstr>Bullets &amp; Photo in Frame - Left</vt:lpstr>
      <vt:lpstr>Title, Bullets &amp; Photo - Left Half</vt:lpstr>
      <vt:lpstr>Title, Photo &amp; Bullets</vt:lpstr>
      <vt:lpstr>Title, 3 Photos &amp; Bullets</vt:lpstr>
      <vt:lpstr>Title, 2 Photos &amp; Bullets</vt:lpstr>
      <vt:lpstr>Title &amp; Bullets - Single Background</vt:lpstr>
      <vt:lpstr>Large Photo</vt:lpstr>
      <vt:lpstr>Blank</vt:lpstr>
      <vt:lpstr>Title &amp; Bullets - 2 Column</vt:lpstr>
      <vt:lpstr>Bullets</vt:lpstr>
      <vt:lpstr>Title &amp; Subtitle</vt:lpstr>
      <vt:lpstr>Title &amp; Bullets - 50/50</vt:lpstr>
      <vt:lpstr>Chart</vt:lpstr>
      <vt:lpstr>PowerPoint Presentation</vt:lpstr>
      <vt:lpstr> hello my name is </vt:lpstr>
      <vt:lpstr>Class outline</vt:lpstr>
      <vt:lpstr>day1</vt:lpstr>
      <vt:lpstr>atmosphere</vt:lpstr>
      <vt:lpstr>Atmosphere properties</vt:lpstr>
      <vt:lpstr>Atmosphere composition</vt:lpstr>
      <vt:lpstr>Atmosphere the key</vt:lpstr>
      <vt:lpstr>PowerPoint Presentation</vt:lpstr>
      <vt:lpstr>Atmosphere troposphere</vt:lpstr>
      <vt:lpstr>Atmosphere tropopause</vt:lpstr>
      <vt:lpstr>Atmosphere stratosphere</vt:lpstr>
      <vt:lpstr>Atmosphere mesosphere</vt:lpstr>
      <vt:lpstr>Atmosphere thermosphere</vt:lpstr>
      <vt:lpstr>Atmosphere thermosphere</vt:lpstr>
      <vt:lpstr>Atmosphere and beyond</vt:lpstr>
      <vt:lpstr>Atmosphere temperature</vt:lpstr>
      <vt:lpstr>Atmosphere standard</vt:lpstr>
      <vt:lpstr>Atmosphere ISA Properties</vt:lpstr>
      <vt:lpstr>Atmosphere ISA Properties</vt:lpstr>
      <vt:lpstr>Atmosphere pressure</vt:lpstr>
      <vt:lpstr>Atmosphere barometer</vt:lpstr>
      <vt:lpstr>Atmosphere station pressure</vt:lpstr>
      <vt:lpstr>Atmosphere station pressure</vt:lpstr>
      <vt:lpstr>Atmosphere density</vt:lpstr>
      <vt:lpstr>Atmosphere density</vt:lpstr>
      <vt:lpstr>Atmosphere relationships</vt:lpstr>
      <vt:lpstr>    altimetry</vt:lpstr>
      <vt:lpstr>Altimetry altimeter</vt:lpstr>
      <vt:lpstr>Altimetry IALT</vt:lpstr>
      <vt:lpstr>Altimetry altimeter setting</vt:lpstr>
      <vt:lpstr>Altimetry altimeter setting</vt:lpstr>
      <vt:lpstr>Altimetry altimeter setting</vt:lpstr>
      <vt:lpstr>Altimetry changing pressure</vt:lpstr>
      <vt:lpstr>Altimetry high to low</vt:lpstr>
      <vt:lpstr>Altimetry high to low</vt:lpstr>
      <vt:lpstr>Altimetry high to low</vt:lpstr>
      <vt:lpstr>Altimetry low to high</vt:lpstr>
      <vt:lpstr>Altimetry low to high</vt:lpstr>
      <vt:lpstr>Altimetry low to high</vt:lpstr>
      <vt:lpstr>Altimetry PALT</vt:lpstr>
      <vt:lpstr>Altimetry cold air</vt:lpstr>
      <vt:lpstr>Altimetry PALT</vt:lpstr>
      <vt:lpstr>Altimetry PALT</vt:lpstr>
      <vt:lpstr>Altimetry PALT formula</vt:lpstr>
      <vt:lpstr>Altimetry DALT</vt:lpstr>
      <vt:lpstr>Altimetry DALT</vt:lpstr>
      <vt:lpstr>Altimetry DALT</vt:lpstr>
      <vt:lpstr>Altimetry DALT formula</vt:lpstr>
      <vt:lpstr>Altimetry formulae</vt:lpstr>
      <vt:lpstr>temperature</vt:lpstr>
      <vt:lpstr>Temperature imbalance</vt:lpstr>
      <vt:lpstr>Temperature radiation</vt:lpstr>
      <vt:lpstr>Temperature radiation</vt:lpstr>
      <vt:lpstr>Temperature variation</vt:lpstr>
      <vt:lpstr>Temperature variation</vt:lpstr>
      <vt:lpstr>Temperature variation</vt:lpstr>
      <vt:lpstr>Temperature variation</vt:lpstr>
      <vt:lpstr>Temperature heating</vt:lpstr>
      <vt:lpstr>Temperature   convective heating</vt:lpstr>
      <vt:lpstr>Temperature advective heating</vt:lpstr>
      <vt:lpstr>Temperature turbulent heating</vt:lpstr>
      <vt:lpstr>Temperature compression</vt:lpstr>
      <vt:lpstr>Temperature adiabatic heating</vt:lpstr>
      <vt:lpstr>Temperature cooling</vt:lpstr>
      <vt:lpstr>Temperature radiation cooling</vt:lpstr>
      <vt:lpstr>Temperature advective cooling</vt:lpstr>
      <vt:lpstr>Temperature adiabatic cooling</vt:lpstr>
      <vt:lpstr>Temperature isothermal</vt:lpstr>
      <vt:lpstr>Temperature inversion</vt:lpstr>
      <vt:lpstr>Temperature inversion</vt:lpstr>
      <vt:lpstr>Temperature inversion</vt:lpstr>
      <vt:lpstr>Temperature inversion</vt:lpstr>
      <vt:lpstr>wind</vt:lpstr>
      <vt:lpstr>Wind pressure</vt:lpstr>
      <vt:lpstr>Wind pressure gradient</vt:lpstr>
      <vt:lpstr>Wind speed</vt:lpstr>
      <vt:lpstr>Wind pressure gradients</vt:lpstr>
      <vt:lpstr>Wind pressure map</vt:lpstr>
      <vt:lpstr>Wind high</vt:lpstr>
      <vt:lpstr>Wind low</vt:lpstr>
      <vt:lpstr>Wind low</vt:lpstr>
      <vt:lpstr>Wind pressure systems</vt:lpstr>
      <vt:lpstr>Wind pressure systems</vt:lpstr>
      <vt:lpstr>Wind movement</vt:lpstr>
      <vt:lpstr>Wind movement</vt:lpstr>
      <vt:lpstr>Wind coriolis</vt:lpstr>
      <vt:lpstr>Wind coriolis</vt:lpstr>
      <vt:lpstr>Wind coriolis</vt:lpstr>
      <vt:lpstr>Wind centrifugal</vt:lpstr>
      <vt:lpstr>Wind centrifugal</vt:lpstr>
      <vt:lpstr>Wind buys ballots law</vt:lpstr>
      <vt:lpstr>Wind notation</vt:lpstr>
      <vt:lpstr>Wind veer</vt:lpstr>
      <vt:lpstr>Wind back</vt:lpstr>
      <vt:lpstr>Wind surface</vt:lpstr>
      <vt:lpstr>Wind surface</vt:lpstr>
      <vt:lpstr>Wind surface</vt:lpstr>
      <vt:lpstr>Wind aloft</vt:lpstr>
      <vt:lpstr>Wind aloft</vt:lpstr>
      <vt:lpstr>Wind aloft</vt:lpstr>
      <vt:lpstr>Wind surface and aloft</vt:lpstr>
      <vt:lpstr>Wind surface and aloft</vt:lpstr>
      <vt:lpstr>Wind circulation</vt:lpstr>
      <vt:lpstr>  wind circulation</vt:lpstr>
      <vt:lpstr>Wind circulation</vt:lpstr>
      <vt:lpstr>Wind sea breeze</vt:lpstr>
      <vt:lpstr>Wind land breeze</vt:lpstr>
      <vt:lpstr>Wind katabatic</vt:lpstr>
      <vt:lpstr>Wind anabatic</vt:lpstr>
      <vt:lpstr>Wind glacial</vt:lpstr>
      <vt:lpstr>Wind shift</vt:lpstr>
      <vt:lpstr>Wind shear</vt:lpstr>
      <vt:lpstr>Wind shear</vt:lpstr>
      <vt:lpstr>Wind shear</vt:lpstr>
      <vt:lpstr>Wind shear</vt:lpstr>
      <vt:lpstr>Wind shear</vt:lpstr>
      <vt:lpstr>day2</vt:lpstr>
      <vt:lpstr>PowerPoint Presentation</vt:lpstr>
      <vt:lpstr>stability</vt:lpstr>
      <vt:lpstr>Stability vertical displacement</vt:lpstr>
      <vt:lpstr>Stability vertical displacement</vt:lpstr>
      <vt:lpstr>Stability temperature</vt:lpstr>
      <vt:lpstr>Stability lapse rate</vt:lpstr>
      <vt:lpstr>Stability lapse rate</vt:lpstr>
      <vt:lpstr>Stability temperature</vt:lpstr>
      <vt:lpstr>Stability air</vt:lpstr>
      <vt:lpstr>Stability stable air</vt:lpstr>
      <vt:lpstr>Stability unstable air</vt:lpstr>
      <vt:lpstr>turbulence</vt:lpstr>
      <vt:lpstr>Turbulence defined</vt:lpstr>
      <vt:lpstr>Turbulence frequency</vt:lpstr>
      <vt:lpstr>Turbulence classification</vt:lpstr>
      <vt:lpstr>Turbulence intensity</vt:lpstr>
      <vt:lpstr>Turbulence intensity</vt:lpstr>
      <vt:lpstr>lift</vt:lpstr>
      <vt:lpstr>Lift lifting agents</vt:lpstr>
      <vt:lpstr>Lift convection</vt:lpstr>
      <vt:lpstr>Lift orographic</vt:lpstr>
      <vt:lpstr>Lift frontal</vt:lpstr>
      <vt:lpstr>Lift turbulence</vt:lpstr>
      <vt:lpstr>Lift convergence</vt:lpstr>
      <vt:lpstr>saturation</vt:lpstr>
      <vt:lpstr>Saturation  atmospheric moisture</vt:lpstr>
      <vt:lpstr>Saturation state of change</vt:lpstr>
      <vt:lpstr>Saturation state of change</vt:lpstr>
      <vt:lpstr>Saturation state of change</vt:lpstr>
      <vt:lpstr>Saturation saturated</vt:lpstr>
      <vt:lpstr>Saturation relative humidity</vt:lpstr>
      <vt:lpstr>Saturation temperature</vt:lpstr>
      <vt:lpstr>Saturation increasing pressure</vt:lpstr>
      <vt:lpstr>Saturation increasing moisture</vt:lpstr>
      <vt:lpstr>Saturation dew point</vt:lpstr>
      <vt:lpstr>Saturation cooling</vt:lpstr>
      <vt:lpstr>Lapse rate</vt:lpstr>
      <vt:lpstr>Lapse rate defined</vt:lpstr>
      <vt:lpstr>Lapse rate values</vt:lpstr>
      <vt:lpstr>Lapse rate calculations</vt:lpstr>
      <vt:lpstr>cloud</vt:lpstr>
      <vt:lpstr>Cloud formation</vt:lpstr>
      <vt:lpstr>Cloud classification</vt:lpstr>
      <vt:lpstr>Cloud by formation</vt:lpstr>
      <vt:lpstr>Cloud by formation</vt:lpstr>
      <vt:lpstr>Cloud by height</vt:lpstr>
      <vt:lpstr>Cloud high clouds</vt:lpstr>
      <vt:lpstr>PowerPoint Presentation</vt:lpstr>
      <vt:lpstr>PowerPoint Presentation</vt:lpstr>
      <vt:lpstr>PowerPoint Presentation</vt:lpstr>
      <vt:lpstr>Cloud middle clouds</vt:lpstr>
      <vt:lpstr>PowerPoint Presentation</vt:lpstr>
      <vt:lpstr>PowerPoint Presentation</vt:lpstr>
      <vt:lpstr>PowerPoint Presentation</vt:lpstr>
      <vt:lpstr>Cloud low clouds</vt:lpstr>
      <vt:lpstr>PowerPoint Presentation</vt:lpstr>
      <vt:lpstr>PowerPoint Presentation</vt:lpstr>
      <vt:lpstr>PowerPoint Presentation</vt:lpstr>
      <vt:lpstr>PowerPoint Presentation</vt:lpstr>
      <vt:lpstr>Cloud  vertically developed clouds</vt:lpstr>
      <vt:lpstr>PowerPoint Presentation</vt:lpstr>
      <vt:lpstr>PowerPoint Presentation</vt:lpstr>
      <vt:lpstr>PowerPoint Presentation</vt:lpstr>
      <vt:lpstr>PowerPoint Presentation</vt:lpstr>
      <vt:lpstr>PowerPoint Presentation</vt:lpstr>
      <vt:lpstr>precipitation</vt:lpstr>
      <vt:lpstr>Precipitation formation</vt:lpstr>
      <vt:lpstr>Precipitation coalescence</vt:lpstr>
      <vt:lpstr>Precipitation types</vt:lpstr>
      <vt:lpstr>Precipitation rain</vt:lpstr>
      <vt:lpstr>Precipitation super cooling</vt:lpstr>
      <vt:lpstr>Precipitation drizzle</vt:lpstr>
      <vt:lpstr>Precipitation hail</vt:lpstr>
      <vt:lpstr>Precipitation hail</vt:lpstr>
      <vt:lpstr>Precipitation snow</vt:lpstr>
      <vt:lpstr>Precipitation snow pellets</vt:lpstr>
      <vt:lpstr>Precipitation ice pellets</vt:lpstr>
      <vt:lpstr>fog</vt:lpstr>
      <vt:lpstr>Fog formation</vt:lpstr>
      <vt:lpstr>Fog formation</vt:lpstr>
      <vt:lpstr>Fog radiation</vt:lpstr>
      <vt:lpstr>Fog advection</vt:lpstr>
      <vt:lpstr>Fog upslope</vt:lpstr>
      <vt:lpstr>Fog steam</vt:lpstr>
      <vt:lpstr>Fog precipitation</vt:lpstr>
      <vt:lpstr>Fog ice</vt:lpstr>
      <vt:lpstr>Fog ice</vt:lpstr>
      <vt:lpstr>Fog ice</vt:lpstr>
      <vt:lpstr>icing</vt:lpstr>
      <vt:lpstr>Icing super cooled</vt:lpstr>
      <vt:lpstr>Icing rime</vt:lpstr>
      <vt:lpstr>Icing clear</vt:lpstr>
      <vt:lpstr>Icing clear</vt:lpstr>
      <vt:lpstr>Icing mixed</vt:lpstr>
      <vt:lpstr>Icing types</vt:lpstr>
      <vt:lpstr>Icing temperature</vt:lpstr>
      <vt:lpstr>Icing temperature</vt:lpstr>
      <vt:lpstr>Icing intensity</vt:lpstr>
      <vt:lpstr>Icing intensity</vt:lpstr>
      <vt:lpstr>Icing intensity</vt:lpstr>
      <vt:lpstr>Icing intensity</vt:lpstr>
      <vt:lpstr>Icing intensity</vt:lpstr>
      <vt:lpstr>Icing freezing process</vt:lpstr>
      <vt:lpstr>Icing freezing process</vt:lpstr>
      <vt:lpstr>Icing in clear air</vt:lpstr>
      <vt:lpstr>Icing hoar frost</vt:lpstr>
      <vt:lpstr>Icing hoar frost</vt:lpstr>
      <vt:lpstr>Icing collection efficiency</vt:lpstr>
      <vt:lpstr>Icing collection efficiency</vt:lpstr>
      <vt:lpstr>Icing law</vt:lpstr>
      <vt:lpstr>Icing effect</vt:lpstr>
      <vt:lpstr>Icing effect</vt:lpstr>
      <vt:lpstr>mountainwave</vt:lpstr>
      <vt:lpstr>Mountain wave disturbances</vt:lpstr>
      <vt:lpstr>Mountain wave disturbances</vt:lpstr>
      <vt:lpstr>Mountain wave dimensions</vt:lpstr>
      <vt:lpstr>Mountain wave clouds</vt:lpstr>
      <vt:lpstr>Mountain wave cap cloud</vt:lpstr>
      <vt:lpstr>Mountain wave cap cloud</vt:lpstr>
      <vt:lpstr>Mountain wave roll cloud</vt:lpstr>
      <vt:lpstr>Mountain  wave lenticular cloud</vt:lpstr>
      <vt:lpstr>Mountain wave lenticular cloud</vt:lpstr>
      <vt:lpstr>Mountain wave dangers</vt:lpstr>
      <vt:lpstr>Mountain wave dangers</vt:lpstr>
      <vt:lpstr>thunderstorm</vt:lpstr>
      <vt:lpstr>Thunderstorm formation</vt:lpstr>
      <vt:lpstr>Thunderstorm stages</vt:lpstr>
      <vt:lpstr>Thunderstorm cumulus</vt:lpstr>
      <vt:lpstr>Thunderstorm cumulus</vt:lpstr>
      <vt:lpstr>Thunderstorm mature</vt:lpstr>
      <vt:lpstr>Thunderstorm anvil</vt:lpstr>
      <vt:lpstr>Thunderstorm mature</vt:lpstr>
      <vt:lpstr>Thunderstorm mature</vt:lpstr>
      <vt:lpstr>Thunderstorm mature</vt:lpstr>
      <vt:lpstr>Thunderstorm mature</vt:lpstr>
      <vt:lpstr>Thunderstorm mature</vt:lpstr>
      <vt:lpstr>Thunderstorm mature</vt:lpstr>
      <vt:lpstr>Thunderstorm mature</vt:lpstr>
      <vt:lpstr>Thunderstorm dissipating</vt:lpstr>
      <vt:lpstr>Thunderstorm mature</vt:lpstr>
      <vt:lpstr>Thunderstorm cells</vt:lpstr>
      <vt:lpstr>Thunderstorm classification</vt:lpstr>
      <vt:lpstr>Thunderstorm warm front</vt:lpstr>
      <vt:lpstr>Thunderstorm cold front</vt:lpstr>
      <vt:lpstr>Thunderstorm convective</vt:lpstr>
      <vt:lpstr>Thunderstorm orographic</vt:lpstr>
      <vt:lpstr>Thunderstorm hazards</vt:lpstr>
      <vt:lpstr>airmass</vt:lpstr>
      <vt:lpstr>Air mass defined</vt:lpstr>
      <vt:lpstr>Air mass characteristics</vt:lpstr>
      <vt:lpstr>Air mass classification</vt:lpstr>
      <vt:lpstr>Air mass classification</vt:lpstr>
      <vt:lpstr>Air mass classification</vt:lpstr>
      <vt:lpstr>Air mass structure</vt:lpstr>
      <vt:lpstr>Air mass source regions</vt:lpstr>
      <vt:lpstr>Air mass modification</vt:lpstr>
      <vt:lpstr>Air mass warming from below</vt:lpstr>
      <vt:lpstr>Air mass cooling from below</vt:lpstr>
      <vt:lpstr>Air mass source regions</vt:lpstr>
      <vt:lpstr>fronts</vt:lpstr>
      <vt:lpstr>Fronts defined</vt:lpstr>
      <vt:lpstr>Fronts nomenclature</vt:lpstr>
      <vt:lpstr>Fronts frontal systems</vt:lpstr>
      <vt:lpstr>Fronts cold</vt:lpstr>
      <vt:lpstr>Fronts warm</vt:lpstr>
      <vt:lpstr>Fronts quasi-stationary</vt:lpstr>
      <vt:lpstr>Fronts upper</vt:lpstr>
      <vt:lpstr>Fronts frontogenesis</vt:lpstr>
      <vt:lpstr>Fronts frontolysis</vt:lpstr>
      <vt:lpstr>Fronts structure</vt:lpstr>
      <vt:lpstr>Fronts structure</vt:lpstr>
      <vt:lpstr>Fronts inversion</vt:lpstr>
      <vt:lpstr>Fronts North America</vt:lpstr>
      <vt:lpstr>Fronts motion</vt:lpstr>
      <vt:lpstr>Fronts motion</vt:lpstr>
      <vt:lpstr>Fronts slope</vt:lpstr>
      <vt:lpstr>Fronts slope</vt:lpstr>
      <vt:lpstr>Fronts going up</vt:lpstr>
      <vt:lpstr>Fronts frontal lift</vt:lpstr>
      <vt:lpstr>Fronts over running</vt:lpstr>
      <vt:lpstr>Fronts passage</vt:lpstr>
      <vt:lpstr>Fronts cold front passage</vt:lpstr>
      <vt:lpstr>Fronts warm front passage</vt:lpstr>
      <vt:lpstr>Fronts waves</vt:lpstr>
      <vt:lpstr>Fronts stable wave</vt:lpstr>
      <vt:lpstr>Fronts unstable wave</vt:lpstr>
      <vt:lpstr>Fronts trowal</vt:lpstr>
      <vt:lpstr>Fronts occlusion</vt:lpstr>
      <vt:lpstr>Fronts occlusion</vt:lpstr>
      <vt:lpstr>Fronts cold front occlusion</vt:lpstr>
      <vt:lpstr>Fronts warm front occlusion</vt:lpstr>
      <vt:lpstr>Fronts weather</vt:lpstr>
      <vt:lpstr>Fronts cold front weather</vt:lpstr>
      <vt:lpstr>Fronts warm front weather</vt:lpstr>
      <vt:lpstr>Fronts winter warm front</vt:lpstr>
      <vt:lpstr>Fronts winter warm front</vt:lpstr>
      <vt:lpstr>Fronts trowal weather</vt:lpstr>
      <vt:lpstr>Day 3</vt:lpstr>
      <vt:lpstr>jetstream</vt:lpstr>
      <vt:lpstr>Jetstream defined</vt:lpstr>
      <vt:lpstr>Jetstream frontal</vt:lpstr>
      <vt:lpstr>Jetstream frontal</vt:lpstr>
      <vt:lpstr>Jetstream frontal</vt:lpstr>
      <vt:lpstr>Jetstream structure</vt:lpstr>
      <vt:lpstr>Jetstream structure</vt:lpstr>
      <vt:lpstr>Jetstream variation</vt:lpstr>
      <vt:lpstr>Jetstream variation</vt:lpstr>
      <vt:lpstr>navcanada</vt:lpstr>
      <vt:lpstr>Nav Canada provider</vt:lpstr>
      <vt:lpstr>Nav Canada provider</vt:lpstr>
      <vt:lpstr>Nav Canada weather briefings</vt:lpstr>
      <vt:lpstr>Nav Canada FIC</vt:lpstr>
      <vt:lpstr>Nav Canada weather briefings</vt:lpstr>
      <vt:lpstr>Nav Canada inflight weather</vt:lpstr>
      <vt:lpstr>Nav Canada inflight weather</vt:lpstr>
      <vt:lpstr>information</vt:lpstr>
      <vt:lpstr>Information  sources and references</vt:lpstr>
      <vt:lpstr>Information classification</vt:lpstr>
      <vt:lpstr>Information METAR</vt:lpstr>
      <vt:lpstr>Information METAR</vt:lpstr>
      <vt:lpstr>Metar report type</vt:lpstr>
      <vt:lpstr>Metar station</vt:lpstr>
      <vt:lpstr>Metar date and time</vt:lpstr>
      <vt:lpstr>Metar correction</vt:lpstr>
      <vt:lpstr>Metar wind</vt:lpstr>
      <vt:lpstr>Metar visibility</vt:lpstr>
      <vt:lpstr>Metar runway visual range</vt:lpstr>
      <vt:lpstr>Metar present weather</vt:lpstr>
      <vt:lpstr>Metar present weather</vt:lpstr>
      <vt:lpstr>Metar sky condition</vt:lpstr>
      <vt:lpstr>Metar sky condition</vt:lpstr>
      <vt:lpstr>PowerPoint Presentation</vt:lpstr>
      <vt:lpstr>Metar sky condition</vt:lpstr>
      <vt:lpstr>PowerPoint Presentation</vt:lpstr>
      <vt:lpstr>Metar  temperature and dew point</vt:lpstr>
      <vt:lpstr>Metar altimeter setting</vt:lpstr>
      <vt:lpstr>Metar recent weather</vt:lpstr>
      <vt:lpstr>Metar wind shear</vt:lpstr>
      <vt:lpstr>Metar remarks</vt:lpstr>
      <vt:lpstr>Metar remarks</vt:lpstr>
      <vt:lpstr>Metar remarks</vt:lpstr>
      <vt:lpstr>Metar remarks</vt:lpstr>
      <vt:lpstr>Metar remarks</vt:lpstr>
      <vt:lpstr>Speci off hour</vt:lpstr>
      <vt:lpstr>Speci off hour</vt:lpstr>
      <vt:lpstr>Speci off hour</vt:lpstr>
      <vt:lpstr>Awos automated</vt:lpstr>
      <vt:lpstr>Awos automated</vt:lpstr>
      <vt:lpstr>Awos automated</vt:lpstr>
      <vt:lpstr>metar/speci accessing</vt:lpstr>
      <vt:lpstr>Taf  terminal areadrome forecast</vt:lpstr>
      <vt:lpstr>Taf terminal areadrome forecast</vt:lpstr>
      <vt:lpstr>Taf stations</vt:lpstr>
      <vt:lpstr>Taf example</vt:lpstr>
      <vt:lpstr>Taf example</vt:lpstr>
      <vt:lpstr>Taf station identifier</vt:lpstr>
      <vt:lpstr>Taf issuance</vt:lpstr>
      <vt:lpstr>Taf validity</vt:lpstr>
      <vt:lpstr>Taf wind</vt:lpstr>
      <vt:lpstr>Taf wind shear</vt:lpstr>
      <vt:lpstr>Taf visibility and sig weather</vt:lpstr>
      <vt:lpstr>Taf sky condition</vt:lpstr>
      <vt:lpstr>Taf tempo</vt:lpstr>
      <vt:lpstr>Taf tempo</vt:lpstr>
      <vt:lpstr>Taf prob</vt:lpstr>
      <vt:lpstr>Taf fm</vt:lpstr>
      <vt:lpstr>Taf becmg</vt:lpstr>
      <vt:lpstr>Taf becmg</vt:lpstr>
      <vt:lpstr>Taf accessing</vt:lpstr>
      <vt:lpstr>Fd upper wind and temp</vt:lpstr>
      <vt:lpstr>Fd upper wind and temp</vt:lpstr>
      <vt:lpstr>Fd upper wind and temp</vt:lpstr>
      <vt:lpstr>Fd accessing</vt:lpstr>
      <vt:lpstr>Pirep pilot report</vt:lpstr>
      <vt:lpstr>Pirep example</vt:lpstr>
      <vt:lpstr>Pirep accessing</vt:lpstr>
      <vt:lpstr>Information classification</vt:lpstr>
      <vt:lpstr>Graphical weather visual</vt:lpstr>
      <vt:lpstr>Gfa background</vt:lpstr>
      <vt:lpstr>Gfa coverage</vt:lpstr>
      <vt:lpstr>Gfa defined</vt:lpstr>
      <vt:lpstr>Gfa 24 hour coverage</vt:lpstr>
      <vt:lpstr>Gfa issuance and validity</vt:lpstr>
      <vt:lpstr>Gfa issuance and validity</vt:lpstr>
      <vt:lpstr>Gfa issuance</vt:lpstr>
      <vt:lpstr>Gfa IFR outlook</vt:lpstr>
      <vt:lpstr>PowerPoint Presentation</vt:lpstr>
      <vt:lpstr>Gfa set 1</vt:lpstr>
      <vt:lpstr>Gfa set 2</vt:lpstr>
      <vt:lpstr>Gfa set 3</vt:lpstr>
      <vt:lpstr>Gfa accessing</vt:lpstr>
      <vt:lpstr>Gfa amendments</vt:lpstr>
      <vt:lpstr>Gfa amendments</vt:lpstr>
      <vt:lpstr>Sigmet example</vt:lpstr>
      <vt:lpstr>airmet/sigmet accessing</vt:lpstr>
      <vt:lpstr>Sigwx mid level</vt:lpstr>
      <vt:lpstr>Sigwx high level</vt:lpstr>
      <vt:lpstr>Sig weather</vt:lpstr>
      <vt:lpstr>Sig weather accessing</vt:lpstr>
      <vt:lpstr>Analysis charts anal</vt:lpstr>
      <vt:lpstr>Analysis charts anal</vt:lpstr>
      <vt:lpstr>Analysis charts anal</vt:lpstr>
      <vt:lpstr>analysis</vt:lpstr>
      <vt:lpstr>Analysis accessing</vt:lpstr>
      <vt:lpstr>Notam notice to airmen</vt:lpstr>
      <vt:lpstr>Notam example</vt:lpstr>
      <vt:lpstr>Notam accessing</vt:lpstr>
      <vt:lpstr>Live RVR current wind</vt:lpstr>
      <vt:lpstr>Live RVR accessing</vt:lpstr>
      <vt:lpstr>AWWS exploring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dc:creator>
  <cp:lastModifiedBy>Sean</cp:lastModifiedBy>
  <cp:revision>63</cp:revision>
  <dcterms:modified xsi:type="dcterms:W3CDTF">2015-11-21T01:13:16Z</dcterms:modified>
</cp:coreProperties>
</file>